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handoutMasterIdLst>
    <p:handoutMasterId r:id="rId20"/>
  </p:handoutMasterIdLst>
  <p:sldIdLst>
    <p:sldId id="268" r:id="rId2"/>
    <p:sldId id="297" r:id="rId3"/>
    <p:sldId id="298" r:id="rId4"/>
    <p:sldId id="278" r:id="rId5"/>
    <p:sldId id="283" r:id="rId6"/>
    <p:sldId id="300" r:id="rId7"/>
    <p:sldId id="292" r:id="rId8"/>
    <p:sldId id="306" r:id="rId9"/>
    <p:sldId id="301" r:id="rId10"/>
    <p:sldId id="293" r:id="rId11"/>
    <p:sldId id="302" r:id="rId12"/>
    <p:sldId id="303" r:id="rId13"/>
    <p:sldId id="299" r:id="rId14"/>
    <p:sldId id="304" r:id="rId15"/>
    <p:sldId id="295" r:id="rId16"/>
    <p:sldId id="305" r:id="rId17"/>
    <p:sldId id="296" r:id="rId18"/>
    <p:sldId id="294" r:id="rId19"/>
  </p:sldIdLst>
  <p:sldSz cx="12192000" cy="6858000"/>
  <p:notesSz cx="6761163" cy="9942513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CC"/>
    <a:srgbClr val="080A0C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howGuides="1">
      <p:cViewPr varScale="1">
        <p:scale>
          <a:sx n="103" d="100"/>
          <a:sy n="103" d="100"/>
        </p:scale>
        <p:origin x="72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29050" y="0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3F7969B-72A6-4873-A472-872B1E0D77C2}" type="datetimeFigureOut">
              <a:rPr lang="ru-RU" smtClean="0"/>
              <a:t>07.11.2025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29050" y="9444038"/>
            <a:ext cx="2930525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F79829-96FF-46E3-BFCC-A2342CAE461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590402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2.png"/><Relationship Id="rId4" Type="http://schemas.openxmlformats.org/officeDocument/2006/relationships/image" Target="../media/image8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2420006"/>
            <a:ext cx="9144000" cy="1008993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038600" y="6200775"/>
            <a:ext cx="4114800" cy="276999"/>
          </a:xfrm>
        </p:spPr>
        <p:txBody>
          <a:bodyPr/>
          <a:lstStyle>
            <a:lvl1pPr algn="ctr">
              <a:defRPr/>
            </a:lvl1pPr>
          </a:lstStyle>
          <a:p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2752725" y="3676236"/>
            <a:ext cx="6984125" cy="757130"/>
          </a:xfrm>
        </p:spPr>
        <p:txBody>
          <a:bodyPr/>
          <a:lstStyle>
            <a:lvl1pPr algn="ctr">
              <a:defRPr lang="ru-RU" sz="1600" b="0" i="0" smtClean="0">
                <a:effectLst/>
                <a:latin typeface="Geologica Light" pitchFamily="2" charset="0"/>
              </a:defRPr>
            </a:lvl1pPr>
          </a:lstStyle>
          <a:p>
            <a:pPr lvl="0"/>
            <a:r>
              <a:rPr lang="ru-RU" dirty="0" smtClean="0">
                <a:effectLst/>
              </a:rPr>
              <a:t>С опорой на нацпроекты: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«Молодёжь и дети», «Образование», «Культура», «Цифровая экономика»</a:t>
            </a:r>
            <a:endParaRPr lang="ru-RU" dirty="0" smtClean="0"/>
          </a:p>
        </p:txBody>
      </p:sp>
      <p:pic>
        <p:nvPicPr>
          <p:cNvPr id="4" name="Рисунок 3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12" y="650218"/>
            <a:ext cx="3048176" cy="4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349943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фо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695325" y="2018844"/>
            <a:ext cx="4876143" cy="978729"/>
          </a:xfrm>
        </p:spPr>
        <p:txBody>
          <a:bodyPr/>
          <a:lstStyle>
            <a:lvl1pPr>
              <a:defRPr sz="3200" baseline="0"/>
            </a:lvl1pPr>
          </a:lstStyle>
          <a:p>
            <a:r>
              <a:rPr lang="ru-RU" dirty="0" smtClean="0"/>
              <a:t>Образец заголовка</a:t>
            </a:r>
            <a:br>
              <a:rPr lang="ru-RU" dirty="0" smtClean="0"/>
            </a:br>
            <a:r>
              <a:rPr lang="ru-RU" dirty="0" smtClean="0"/>
              <a:t>в две строки</a:t>
            </a:r>
            <a:endParaRPr lang="ru-RU" dirty="0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695324" y="3736810"/>
            <a:ext cx="4876143" cy="1200329"/>
          </a:xfrm>
        </p:spPr>
        <p:txBody>
          <a:bodyPr/>
          <a:lstStyle>
            <a:lvl1pPr>
              <a:defRPr lang="ru-RU" sz="1600" b="0" i="0" smtClean="0">
                <a:effectLst/>
                <a:latin typeface="Geologica Light" pitchFamily="2" charset="0"/>
              </a:defRPr>
            </a:lvl1pPr>
          </a:lstStyle>
          <a:p>
            <a:pPr lvl="0"/>
            <a:r>
              <a:rPr lang="ru-RU" dirty="0" smtClean="0"/>
              <a:t>Идейные соображения высшего порядка, а также дальнейшее развитие различных форм деятельности влечет за собой процесс внедрения и модернизации систем массового участия</a:t>
            </a:r>
          </a:p>
        </p:txBody>
      </p:sp>
      <p:sp>
        <p:nvSpPr>
          <p:cNvPr id="9" name="Рисунок 8"/>
          <p:cNvSpPr>
            <a:spLocks noGrp="1"/>
          </p:cNvSpPr>
          <p:nvPr>
            <p:ph type="pic" sz="quarter" idx="13"/>
          </p:nvPr>
        </p:nvSpPr>
        <p:spPr>
          <a:xfrm>
            <a:off x="6842234" y="0"/>
            <a:ext cx="5349766" cy="68580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657225"/>
            <a:ext cx="1564629" cy="233527"/>
          </a:xfrm>
          <a:prstGeom prst="rect">
            <a:avLst/>
          </a:prstGeom>
        </p:spPr>
      </p:pic>
      <p:sp>
        <p:nvSpPr>
          <p:cNvPr id="14" name="Скругленный прямоугольник 13"/>
          <p:cNvSpPr/>
          <p:nvPr userDrawn="1"/>
        </p:nvSpPr>
        <p:spPr>
          <a:xfrm>
            <a:off x="695325" y="3428462"/>
            <a:ext cx="934105" cy="79366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5676376"/>
            <a:ext cx="1882872" cy="4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2984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 тезис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 userDrawn="1"/>
        </p:nvSpPr>
        <p:spPr>
          <a:xfrm>
            <a:off x="6096000" y="0"/>
            <a:ext cx="60960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Рисунок 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87705" y="59172"/>
            <a:ext cx="4628498" cy="6858000"/>
          </a:xfrm>
          <a:prstGeom prst="rect">
            <a:avLst/>
          </a:prstGeom>
        </p:spPr>
      </p:pic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3406" y="1067670"/>
            <a:ext cx="4041187" cy="4841005"/>
          </a:xfrm>
          <a:prstGeom prst="rect">
            <a:avLst/>
          </a:prstGeom>
        </p:spPr>
      </p:pic>
      <p:sp>
        <p:nvSpPr>
          <p:cNvPr id="8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704038" y="2057399"/>
            <a:ext cx="3947621" cy="978729"/>
          </a:xfrm>
        </p:spPr>
        <p:txBody>
          <a:bodyPr/>
          <a:lstStyle>
            <a:lvl1pPr>
              <a:defRPr lang="ru-RU" sz="1600" b="0" i="0" smtClean="0">
                <a:effectLst/>
                <a:latin typeface="Geologica Light" pitchFamily="2" charset="0"/>
              </a:defRPr>
            </a:lvl1pPr>
          </a:lstStyle>
          <a:p>
            <a:pPr lvl="0"/>
            <a:r>
              <a:rPr lang="ru-RU" dirty="0" smtClean="0"/>
              <a:t>Идейные соображения высшего порядка, а также дальнейшее развитие различных форм деятельности</a:t>
            </a:r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704038" y="1600199"/>
            <a:ext cx="3947621" cy="313932"/>
          </a:xfrm>
        </p:spPr>
        <p:txBody>
          <a:bodyPr/>
          <a:lstStyle>
            <a:lvl1pPr>
              <a:defRPr lang="ru-RU" sz="1600" b="0" i="0" smtClean="0">
                <a:solidFill>
                  <a:schemeClr val="tx2"/>
                </a:solidFill>
                <a:effectLst/>
                <a:latin typeface="Geologica Roman SemiBold" pitchFamily="2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657225"/>
            <a:ext cx="1564629" cy="233527"/>
          </a:xfrm>
          <a:prstGeom prst="rect">
            <a:avLst/>
          </a:prstGeom>
        </p:spPr>
      </p:pic>
      <p:sp>
        <p:nvSpPr>
          <p:cNvPr id="12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04038" y="4196780"/>
            <a:ext cx="3947621" cy="978729"/>
          </a:xfrm>
        </p:spPr>
        <p:txBody>
          <a:bodyPr/>
          <a:lstStyle>
            <a:lvl1pPr>
              <a:defRPr lang="ru-RU" sz="1600" b="0" i="0" smtClean="0">
                <a:effectLst/>
                <a:latin typeface="Geologica Light" pitchFamily="2" charset="0"/>
              </a:defRPr>
            </a:lvl1pPr>
          </a:lstStyle>
          <a:p>
            <a:pPr lvl="0"/>
            <a:r>
              <a:rPr lang="ru-RU" dirty="0" smtClean="0"/>
              <a:t>Идейные соображения высшего порядка, а также дальнейшее развитие различных форм деятельности</a:t>
            </a:r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704038" y="3739580"/>
            <a:ext cx="3947621" cy="313932"/>
          </a:xfrm>
        </p:spPr>
        <p:txBody>
          <a:bodyPr/>
          <a:lstStyle>
            <a:lvl1pPr>
              <a:defRPr lang="ru-RU" sz="1600" b="0" i="0" smtClean="0">
                <a:solidFill>
                  <a:schemeClr val="accent1"/>
                </a:solidFill>
                <a:effectLst/>
                <a:latin typeface="Geologica Roman SemiBold" pitchFamily="2" charset="0"/>
              </a:defRPr>
            </a:lvl1pPr>
          </a:lstStyle>
          <a:p>
            <a:pPr lvl="0"/>
            <a:r>
              <a:rPr lang="ru-RU" dirty="0" smtClean="0"/>
              <a:t>Подзаголовок</a:t>
            </a:r>
          </a:p>
        </p:txBody>
      </p:sp>
    </p:spTree>
    <p:extLst>
      <p:ext uri="{BB962C8B-B14F-4D97-AF65-F5344CB8AC3E}">
        <p14:creationId xmlns:p14="http://schemas.microsoft.com/office/powerpoint/2010/main" val="196123284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 тезиса и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475" y="-3098"/>
            <a:ext cx="639445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1909819"/>
            <a:ext cx="5010150" cy="121887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5" name="Овал 4"/>
          <p:cNvSpPr/>
          <p:nvPr userDrawn="1"/>
        </p:nvSpPr>
        <p:spPr>
          <a:xfrm>
            <a:off x="6099942" y="657225"/>
            <a:ext cx="1203106" cy="12031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Блок-схема: знак завершения 5"/>
          <p:cNvSpPr/>
          <p:nvPr userDrawn="1"/>
        </p:nvSpPr>
        <p:spPr>
          <a:xfrm>
            <a:off x="7507999" y="657225"/>
            <a:ext cx="3988676" cy="1209299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Овал 6"/>
          <p:cNvSpPr/>
          <p:nvPr userDrawn="1"/>
        </p:nvSpPr>
        <p:spPr>
          <a:xfrm>
            <a:off x="6096000" y="2824350"/>
            <a:ext cx="1203106" cy="12031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знак завершения 7"/>
          <p:cNvSpPr/>
          <p:nvPr userDrawn="1"/>
        </p:nvSpPr>
        <p:spPr>
          <a:xfrm>
            <a:off x="7504057" y="2824350"/>
            <a:ext cx="3988676" cy="1209299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 userDrawn="1"/>
        </p:nvSpPr>
        <p:spPr>
          <a:xfrm>
            <a:off x="6099942" y="4985282"/>
            <a:ext cx="1203106" cy="1203106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Блок-схема: знак завершения 9"/>
          <p:cNvSpPr/>
          <p:nvPr userDrawn="1"/>
        </p:nvSpPr>
        <p:spPr>
          <a:xfrm>
            <a:off x="7507999" y="4985282"/>
            <a:ext cx="3988676" cy="1209299"/>
          </a:xfrm>
          <a:prstGeom prst="flowChartTerminator">
            <a:avLst/>
          </a:prstGeom>
          <a:solidFill>
            <a:schemeClr val="accent1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695325" y="6200775"/>
            <a:ext cx="4114800" cy="276999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2" name="Рисунок 11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657225"/>
            <a:ext cx="1564629" cy="233527"/>
          </a:xfrm>
          <a:prstGeom prst="rect">
            <a:avLst/>
          </a:prstGeom>
        </p:spPr>
      </p:pic>
      <p:sp>
        <p:nvSpPr>
          <p:cNvPr id="13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7813458" y="956684"/>
            <a:ext cx="3435240" cy="590931"/>
          </a:xfrm>
        </p:spPr>
        <p:txBody>
          <a:bodyPr/>
          <a:lstStyle>
            <a:lvl1pPr algn="l">
              <a:defRPr lang="ru-RU" sz="1200" b="0" i="0" smtClean="0">
                <a:solidFill>
                  <a:schemeClr val="bg1"/>
                </a:solidFill>
                <a:effectLst/>
                <a:latin typeface="Geologica Light" pitchFamily="2" charset="0"/>
              </a:defRPr>
            </a:lvl1pPr>
          </a:lstStyle>
          <a:p>
            <a:pPr lvl="0"/>
            <a:r>
              <a:rPr lang="ru-RU" dirty="0" smtClean="0">
                <a:effectLst/>
              </a:rPr>
              <a:t>С опорой на нацпроекты: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«Молодёжь и дети», «Образование», «Культура», «Цифровая экономика»</a:t>
            </a:r>
            <a:endParaRPr lang="ru-RU" dirty="0" smtClean="0"/>
          </a:p>
        </p:txBody>
      </p:sp>
      <p:sp>
        <p:nvSpPr>
          <p:cNvPr id="15" name="Заголовок 1"/>
          <p:cNvSpPr txBox="1">
            <a:spLocks/>
          </p:cNvSpPr>
          <p:nvPr userDrawn="1"/>
        </p:nvSpPr>
        <p:spPr>
          <a:xfrm>
            <a:off x="6250370" y="911009"/>
            <a:ext cx="894365" cy="7017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ctay Wide Bd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01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6" name="Заголовок 1"/>
          <p:cNvSpPr txBox="1">
            <a:spLocks/>
          </p:cNvSpPr>
          <p:nvPr userDrawn="1"/>
        </p:nvSpPr>
        <p:spPr>
          <a:xfrm>
            <a:off x="6173183" y="3078134"/>
            <a:ext cx="1048737" cy="7017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ctay Wide Bd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02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7" name="Заголовок 1"/>
          <p:cNvSpPr txBox="1">
            <a:spLocks/>
          </p:cNvSpPr>
          <p:nvPr userDrawn="1"/>
        </p:nvSpPr>
        <p:spPr>
          <a:xfrm>
            <a:off x="6218345" y="5291148"/>
            <a:ext cx="1048737" cy="7017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Actay Wide Bd" pitchFamily="50" charset="-52"/>
                <a:ea typeface="+mj-ea"/>
                <a:cs typeface="+mj-cs"/>
              </a:defRPr>
            </a:lvl1pPr>
          </a:lstStyle>
          <a:p>
            <a:r>
              <a:rPr lang="ru-RU" dirty="0" smtClean="0">
                <a:solidFill>
                  <a:schemeClr val="bg1"/>
                </a:solidFill>
              </a:rPr>
              <a:t>03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8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7813458" y="3130437"/>
            <a:ext cx="3435240" cy="590931"/>
          </a:xfrm>
        </p:spPr>
        <p:txBody>
          <a:bodyPr/>
          <a:lstStyle>
            <a:lvl1pPr algn="l">
              <a:defRPr lang="ru-RU" sz="1200" b="0" i="0" smtClean="0">
                <a:solidFill>
                  <a:schemeClr val="bg1"/>
                </a:solidFill>
                <a:effectLst/>
                <a:latin typeface="Geologica Light" pitchFamily="2" charset="0"/>
              </a:defRPr>
            </a:lvl1pPr>
          </a:lstStyle>
          <a:p>
            <a:pPr lvl="0"/>
            <a:r>
              <a:rPr lang="ru-RU" dirty="0" smtClean="0">
                <a:effectLst/>
              </a:rPr>
              <a:t>С опорой на нацпроекты: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«Молодёжь и дети», «Образование», «Культура», «Цифровая экономика»</a:t>
            </a:r>
            <a:endParaRPr lang="ru-RU" dirty="0" smtClean="0"/>
          </a:p>
        </p:txBody>
      </p:sp>
      <p:sp>
        <p:nvSpPr>
          <p:cNvPr id="19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7813458" y="5291369"/>
            <a:ext cx="3435240" cy="590931"/>
          </a:xfrm>
        </p:spPr>
        <p:txBody>
          <a:bodyPr/>
          <a:lstStyle>
            <a:lvl1pPr algn="l">
              <a:defRPr lang="ru-RU" sz="1200" b="0" i="0" smtClean="0">
                <a:solidFill>
                  <a:schemeClr val="bg1"/>
                </a:solidFill>
                <a:effectLst/>
                <a:latin typeface="Geologica Light" pitchFamily="2" charset="0"/>
              </a:defRPr>
            </a:lvl1pPr>
          </a:lstStyle>
          <a:p>
            <a:pPr lvl="0"/>
            <a:r>
              <a:rPr lang="ru-RU" dirty="0" smtClean="0">
                <a:effectLst/>
              </a:rPr>
              <a:t>С опорой на нацпроекты: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>
                <a:effectLst/>
              </a:rPr>
              <a:t>«Молодёжь и дети», «Образование», «Культура», «Цифровая экономика»</a:t>
            </a:r>
            <a:endParaRPr lang="ru-RU" dirty="0" smtClean="0"/>
          </a:p>
        </p:txBody>
      </p:sp>
      <p:pic>
        <p:nvPicPr>
          <p:cNvPr id="23" name="Рисунок 2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5" y="3429000"/>
            <a:ext cx="1882872" cy="482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97528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+ фото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4433067"/>
            <a:ext cx="5400675" cy="127405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Рисунок 5"/>
          <p:cNvSpPr>
            <a:spLocks noGrp="1"/>
          </p:cNvSpPr>
          <p:nvPr>
            <p:ph type="pic" sz="quarter" idx="12"/>
          </p:nvPr>
        </p:nvSpPr>
        <p:spPr>
          <a:xfrm>
            <a:off x="0" y="-1"/>
            <a:ext cx="12192000" cy="4043856"/>
          </a:xfrm>
        </p:spPr>
        <p:txBody>
          <a:bodyPr/>
          <a:lstStyle/>
          <a:p>
            <a:endParaRPr lang="ru-RU"/>
          </a:p>
        </p:txBody>
      </p:sp>
      <p:sp>
        <p:nvSpPr>
          <p:cNvPr id="7" name="Текст 6"/>
          <p:cNvSpPr>
            <a:spLocks noGrp="1"/>
          </p:cNvSpPr>
          <p:nvPr>
            <p:ph type="body" sz="quarter" idx="13" hasCustomPrompt="1"/>
          </p:nvPr>
        </p:nvSpPr>
        <p:spPr>
          <a:xfrm>
            <a:off x="6096000" y="4433067"/>
            <a:ext cx="5400675" cy="1274050"/>
          </a:xfrm>
        </p:spPr>
        <p:txBody>
          <a:bodyPr/>
          <a:lstStyle>
            <a:lvl1pPr>
              <a:defRPr lang="ru-RU" sz="1600" b="0" i="0" smtClean="0">
                <a:effectLst/>
                <a:latin typeface="Geologica Light" pitchFamily="2" charset="0"/>
              </a:defRPr>
            </a:lvl1pPr>
          </a:lstStyle>
          <a:p>
            <a:pPr lvl="0"/>
            <a:r>
              <a:rPr lang="ru-RU" dirty="0" smtClean="0"/>
              <a:t>Идейные соображения высшего порядка, а также дальнейшее развитие различных форм деятельности влечет за собой процесс внедрения и модернизации систем массового участия</a:t>
            </a:r>
          </a:p>
        </p:txBody>
      </p:sp>
    </p:spTree>
    <p:extLst>
      <p:ext uri="{BB962C8B-B14F-4D97-AF65-F5344CB8AC3E}">
        <p14:creationId xmlns:p14="http://schemas.microsoft.com/office/powerpoint/2010/main" val="57633835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Фото на весь экран +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Рисунок 5"/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8" name="Скругленный прямоугольник 7"/>
          <p:cNvSpPr/>
          <p:nvPr userDrawn="1"/>
        </p:nvSpPr>
        <p:spPr>
          <a:xfrm>
            <a:off x="695325" y="1082343"/>
            <a:ext cx="3961744" cy="4693314"/>
          </a:xfrm>
          <a:prstGeom prst="roundRect">
            <a:avLst>
              <a:gd name="adj" fmla="val 3136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0817" y="2273139"/>
            <a:ext cx="3310758" cy="867930"/>
          </a:xfrm>
        </p:spPr>
        <p:txBody>
          <a:bodyPr/>
          <a:lstStyle>
            <a:lvl1pPr>
              <a:defRPr sz="2800">
                <a:solidFill>
                  <a:schemeClr val="bg1"/>
                </a:solidFill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9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1020817" y="3429000"/>
            <a:ext cx="3310758" cy="1931276"/>
          </a:xfrm>
        </p:spPr>
        <p:txBody>
          <a:bodyPr/>
          <a:lstStyle>
            <a:lvl1pPr>
              <a:defRPr lang="ru-RU" sz="1400" b="0" i="0" smtClean="0">
                <a:solidFill>
                  <a:schemeClr val="bg1"/>
                </a:solidFill>
                <a:effectLst/>
                <a:latin typeface="Geologica Light" pitchFamily="2" charset="0"/>
              </a:defRPr>
            </a:lvl1pPr>
          </a:lstStyle>
          <a:p>
            <a:pPr lvl="0"/>
            <a:r>
              <a:rPr lang="ru-RU" dirty="0" smtClean="0"/>
              <a:t>Идейные соображения высшего порядка, а также дальнейшее развитие различных форм деятельности влечет за собой процесс внедрения и модернизации систем массового участия</a:t>
            </a:r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3407" y="1407494"/>
            <a:ext cx="1705579" cy="44227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99" y="657225"/>
            <a:ext cx="3048176" cy="4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12536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 и 3D иконк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3502" y="0"/>
            <a:ext cx="4628498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1812257"/>
            <a:ext cx="5391150" cy="1259807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B57FEB7-DA79-43F9-9A8E-7F325B0ACBC6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46549">
            <a:off x="6653147" y="537163"/>
            <a:ext cx="6364815" cy="6560154"/>
          </a:xfrm>
          <a:prstGeom prst="rect">
            <a:avLst/>
          </a:prstGeom>
        </p:spPr>
      </p:pic>
      <p:sp>
        <p:nvSpPr>
          <p:cNvPr id="6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704850" y="3429000"/>
            <a:ext cx="5391150" cy="1449628"/>
          </a:xfrm>
        </p:spPr>
        <p:txBody>
          <a:bodyPr/>
          <a:lstStyle>
            <a:lvl1pPr>
              <a:defRPr lang="ru-RU" sz="1400" b="0" i="0" smtClean="0">
                <a:solidFill>
                  <a:schemeClr val="tx1"/>
                </a:solidFill>
                <a:effectLst/>
                <a:latin typeface="Geologica Light" pitchFamily="2" charset="0"/>
              </a:defRPr>
            </a:lvl1pPr>
          </a:lstStyle>
          <a:p>
            <a:pPr lvl="0"/>
            <a:r>
              <a:rPr lang="ru-RU" dirty="0" smtClean="0"/>
              <a:t>Идейные соображения высшего порядка, а также дальнейшее развитие различных форм деятельности влечет за собой процесс внедрения и модернизации систем массового участия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324" y="5758497"/>
            <a:ext cx="1705579" cy="4422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8499" y="657225"/>
            <a:ext cx="3048176" cy="468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723496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Контактная информаци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1" y="657225"/>
            <a:ext cx="7966184" cy="701731"/>
          </a:xfrm>
        </p:spPr>
        <p:txBody>
          <a:bodyPr/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2046" y="657225"/>
            <a:ext cx="1564629" cy="233527"/>
          </a:xfrm>
          <a:prstGeom prst="rect">
            <a:avLst/>
          </a:prstGeom>
        </p:spPr>
      </p:pic>
      <p:sp>
        <p:nvSpPr>
          <p:cNvPr id="10" name="Рисунок 9"/>
          <p:cNvSpPr>
            <a:spLocks noGrp="1"/>
          </p:cNvSpPr>
          <p:nvPr>
            <p:ph type="pic" sz="quarter" idx="13"/>
          </p:nvPr>
        </p:nvSpPr>
        <p:spPr>
          <a:xfrm>
            <a:off x="704850" y="1801857"/>
            <a:ext cx="1644212" cy="1627144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13" name="Текст 6"/>
          <p:cNvSpPr>
            <a:spLocks noGrp="1"/>
          </p:cNvSpPr>
          <p:nvPr>
            <p:ph type="body" sz="quarter" idx="14" hasCustomPrompt="1"/>
          </p:nvPr>
        </p:nvSpPr>
        <p:spPr>
          <a:xfrm>
            <a:off x="2658962" y="2319200"/>
            <a:ext cx="3437038" cy="258532"/>
          </a:xfrm>
        </p:spPr>
        <p:txBody>
          <a:bodyPr/>
          <a:lstStyle>
            <a:lvl1pPr>
              <a:defRPr lang="ru-RU" sz="1200" b="0" i="0" smtClean="0">
                <a:solidFill>
                  <a:schemeClr val="tx2"/>
                </a:solidFill>
                <a:effectLst/>
                <a:latin typeface="Geologica Light" pitchFamily="2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14" name="Текст 6"/>
          <p:cNvSpPr>
            <a:spLocks noGrp="1"/>
          </p:cNvSpPr>
          <p:nvPr>
            <p:ph type="body" sz="quarter" idx="15" hasCustomPrompt="1"/>
          </p:nvPr>
        </p:nvSpPr>
        <p:spPr>
          <a:xfrm>
            <a:off x="2658962" y="1862000"/>
            <a:ext cx="3437038" cy="341632"/>
          </a:xfrm>
        </p:spPr>
        <p:txBody>
          <a:bodyPr/>
          <a:lstStyle>
            <a:lvl1pPr>
              <a:defRPr lang="ru-RU" sz="1800" b="0" i="0" smtClean="0">
                <a:solidFill>
                  <a:schemeClr val="tx1"/>
                </a:solidFill>
                <a:effectLst/>
                <a:latin typeface="Geologica Roman Medium" pitchFamily="2" charset="0"/>
              </a:defRPr>
            </a:lvl1pPr>
          </a:lstStyle>
          <a:p>
            <a:pPr lvl="0"/>
            <a:r>
              <a:rPr lang="ru-RU" dirty="0" smtClean="0"/>
              <a:t>Иванов Иван Иванович</a:t>
            </a:r>
          </a:p>
        </p:txBody>
      </p:sp>
      <p:pic>
        <p:nvPicPr>
          <p:cNvPr id="16" name="Рисунок 15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90284" y="114300"/>
            <a:ext cx="6181302" cy="662940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62" y="2764310"/>
            <a:ext cx="249775" cy="24977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962" y="3165990"/>
            <a:ext cx="249775" cy="249775"/>
          </a:xfrm>
          <a:prstGeom prst="rect">
            <a:avLst/>
          </a:prstGeom>
        </p:spPr>
      </p:pic>
      <p:sp>
        <p:nvSpPr>
          <p:cNvPr id="21" name="Текст 6"/>
          <p:cNvSpPr>
            <a:spLocks noGrp="1"/>
          </p:cNvSpPr>
          <p:nvPr>
            <p:ph type="body" sz="quarter" idx="12" hasCustomPrompt="1"/>
          </p:nvPr>
        </p:nvSpPr>
        <p:spPr>
          <a:xfrm>
            <a:off x="3052268" y="2764310"/>
            <a:ext cx="3043732" cy="258532"/>
          </a:xfrm>
        </p:spPr>
        <p:txBody>
          <a:bodyPr/>
          <a:lstStyle>
            <a:lvl1pPr>
              <a:defRPr lang="ru-RU" sz="1200" b="0" i="0" smtClean="0">
                <a:effectLst/>
                <a:latin typeface="Geologica Light" pitchFamily="2" charset="0"/>
              </a:defRPr>
            </a:lvl1pPr>
          </a:lstStyle>
          <a:p>
            <a:pPr lvl="0"/>
            <a:r>
              <a:rPr lang="en-US" dirty="0" smtClean="0"/>
              <a:t>Email</a:t>
            </a:r>
            <a:endParaRPr lang="ru-RU" dirty="0" smtClean="0"/>
          </a:p>
        </p:txBody>
      </p:sp>
      <p:sp>
        <p:nvSpPr>
          <p:cNvPr id="22" name="Текст 6"/>
          <p:cNvSpPr>
            <a:spLocks noGrp="1"/>
          </p:cNvSpPr>
          <p:nvPr>
            <p:ph type="body" sz="quarter" idx="16" hasCustomPrompt="1"/>
          </p:nvPr>
        </p:nvSpPr>
        <p:spPr>
          <a:xfrm>
            <a:off x="3052268" y="3168663"/>
            <a:ext cx="3043732" cy="258532"/>
          </a:xfrm>
        </p:spPr>
        <p:txBody>
          <a:bodyPr/>
          <a:lstStyle>
            <a:lvl1pPr>
              <a:defRPr lang="ru-RU" sz="1200" b="0" i="0" smtClean="0">
                <a:effectLst/>
                <a:latin typeface="Geologica Light" pitchFamily="2" charset="0"/>
              </a:defRPr>
            </a:lvl1pPr>
          </a:lstStyle>
          <a:p>
            <a:pPr lvl="0"/>
            <a:r>
              <a:rPr lang="ru-RU" dirty="0" smtClean="0"/>
              <a:t>Телефон</a:t>
            </a:r>
          </a:p>
        </p:txBody>
      </p:sp>
      <p:sp>
        <p:nvSpPr>
          <p:cNvPr id="30" name="Рисунок 9"/>
          <p:cNvSpPr>
            <a:spLocks noGrp="1"/>
          </p:cNvSpPr>
          <p:nvPr>
            <p:ph type="pic" sz="quarter" idx="17"/>
          </p:nvPr>
        </p:nvSpPr>
        <p:spPr>
          <a:xfrm>
            <a:off x="695325" y="3871902"/>
            <a:ext cx="1644212" cy="1627144"/>
          </a:xfrm>
          <a:prstGeom prst="ellipse">
            <a:avLst/>
          </a:prstGeom>
        </p:spPr>
        <p:txBody>
          <a:bodyPr/>
          <a:lstStyle/>
          <a:p>
            <a:endParaRPr lang="ru-RU" dirty="0"/>
          </a:p>
        </p:txBody>
      </p:sp>
      <p:sp>
        <p:nvSpPr>
          <p:cNvPr id="31" name="Текст 6"/>
          <p:cNvSpPr>
            <a:spLocks noGrp="1"/>
          </p:cNvSpPr>
          <p:nvPr>
            <p:ph type="body" sz="quarter" idx="18" hasCustomPrompt="1"/>
          </p:nvPr>
        </p:nvSpPr>
        <p:spPr>
          <a:xfrm>
            <a:off x="2649437" y="4389245"/>
            <a:ext cx="3437038" cy="258532"/>
          </a:xfrm>
        </p:spPr>
        <p:txBody>
          <a:bodyPr/>
          <a:lstStyle>
            <a:lvl1pPr>
              <a:defRPr lang="ru-RU" sz="1200" b="0" i="0" smtClean="0">
                <a:solidFill>
                  <a:schemeClr val="tx2"/>
                </a:solidFill>
                <a:effectLst/>
                <a:latin typeface="Geologica Light" pitchFamily="2" charset="0"/>
              </a:defRPr>
            </a:lvl1pPr>
          </a:lstStyle>
          <a:p>
            <a:pPr lvl="0"/>
            <a:r>
              <a:rPr lang="ru-RU" dirty="0" smtClean="0"/>
              <a:t>Должность</a:t>
            </a:r>
          </a:p>
        </p:txBody>
      </p:sp>
      <p:sp>
        <p:nvSpPr>
          <p:cNvPr id="32" name="Текст 6"/>
          <p:cNvSpPr>
            <a:spLocks noGrp="1"/>
          </p:cNvSpPr>
          <p:nvPr>
            <p:ph type="body" sz="quarter" idx="19" hasCustomPrompt="1"/>
          </p:nvPr>
        </p:nvSpPr>
        <p:spPr>
          <a:xfrm>
            <a:off x="2649437" y="3932045"/>
            <a:ext cx="3437038" cy="341632"/>
          </a:xfrm>
        </p:spPr>
        <p:txBody>
          <a:bodyPr/>
          <a:lstStyle>
            <a:lvl1pPr>
              <a:defRPr lang="ru-RU" sz="1800" b="0" i="0" smtClean="0">
                <a:solidFill>
                  <a:schemeClr val="tx1"/>
                </a:solidFill>
                <a:effectLst/>
                <a:latin typeface="Geologica Roman Medium" pitchFamily="2" charset="0"/>
              </a:defRPr>
            </a:lvl1pPr>
          </a:lstStyle>
          <a:p>
            <a:pPr lvl="0"/>
            <a:r>
              <a:rPr lang="ru-RU" dirty="0" smtClean="0"/>
              <a:t>Иванов Иван Иванович</a:t>
            </a:r>
          </a:p>
        </p:txBody>
      </p:sp>
      <p:pic>
        <p:nvPicPr>
          <p:cNvPr id="33" name="Рисунок 32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37" y="4834355"/>
            <a:ext cx="249775" cy="249775"/>
          </a:xfrm>
          <a:prstGeom prst="rect">
            <a:avLst/>
          </a:prstGeom>
        </p:spPr>
      </p:pic>
      <p:pic>
        <p:nvPicPr>
          <p:cNvPr id="34" name="Рисунок 33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9437" y="5236035"/>
            <a:ext cx="249775" cy="249775"/>
          </a:xfrm>
          <a:prstGeom prst="rect">
            <a:avLst/>
          </a:prstGeom>
        </p:spPr>
      </p:pic>
      <p:sp>
        <p:nvSpPr>
          <p:cNvPr id="35" name="Текст 6"/>
          <p:cNvSpPr>
            <a:spLocks noGrp="1"/>
          </p:cNvSpPr>
          <p:nvPr>
            <p:ph type="body" sz="quarter" idx="20" hasCustomPrompt="1"/>
          </p:nvPr>
        </p:nvSpPr>
        <p:spPr>
          <a:xfrm>
            <a:off x="3042743" y="4834355"/>
            <a:ext cx="3043732" cy="258532"/>
          </a:xfrm>
        </p:spPr>
        <p:txBody>
          <a:bodyPr/>
          <a:lstStyle>
            <a:lvl1pPr>
              <a:defRPr lang="ru-RU" sz="1200" b="0" i="0" smtClean="0">
                <a:effectLst/>
                <a:latin typeface="Geologica Light" pitchFamily="2" charset="0"/>
              </a:defRPr>
            </a:lvl1pPr>
          </a:lstStyle>
          <a:p>
            <a:pPr lvl="0"/>
            <a:r>
              <a:rPr lang="en-US" dirty="0" smtClean="0"/>
              <a:t>Email</a:t>
            </a:r>
            <a:endParaRPr lang="ru-RU" dirty="0" smtClean="0"/>
          </a:p>
        </p:txBody>
      </p:sp>
      <p:sp>
        <p:nvSpPr>
          <p:cNvPr id="36" name="Текст 6"/>
          <p:cNvSpPr>
            <a:spLocks noGrp="1"/>
          </p:cNvSpPr>
          <p:nvPr>
            <p:ph type="body" sz="quarter" idx="21" hasCustomPrompt="1"/>
          </p:nvPr>
        </p:nvSpPr>
        <p:spPr>
          <a:xfrm>
            <a:off x="3042743" y="5238708"/>
            <a:ext cx="3043732" cy="258532"/>
          </a:xfrm>
        </p:spPr>
        <p:txBody>
          <a:bodyPr/>
          <a:lstStyle>
            <a:lvl1pPr>
              <a:defRPr lang="ru-RU" sz="1200" b="0" i="0" smtClean="0">
                <a:effectLst/>
                <a:latin typeface="Geologica Light" pitchFamily="2" charset="0"/>
              </a:defRPr>
            </a:lvl1pPr>
          </a:lstStyle>
          <a:p>
            <a:pPr lvl="0"/>
            <a:r>
              <a:rPr lang="ru-RU" dirty="0" smtClean="0"/>
              <a:t>Телефон</a:t>
            </a:r>
          </a:p>
        </p:txBody>
      </p:sp>
    </p:spTree>
    <p:extLst>
      <p:ext uri="{BB962C8B-B14F-4D97-AF65-F5344CB8AC3E}">
        <p14:creationId xmlns:p14="http://schemas.microsoft.com/office/powerpoint/2010/main" val="83226338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04850" y="657225"/>
            <a:ext cx="10801350" cy="701731"/>
          </a:xfrm>
          <a:prstGeom prst="rect">
            <a:avLst/>
          </a:prstGeom>
        </p:spPr>
        <p:txBody>
          <a:bodyPr vert="horz" wrap="square" lIns="91440" tIns="45720" rIns="91440" bIns="45720" rtlCol="0" anchor="t" anchorCtr="0">
            <a:spAutoFit/>
          </a:bodyPr>
          <a:lstStyle/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95325" y="1584392"/>
            <a:ext cx="10801350" cy="1844608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695325" y="6200775"/>
            <a:ext cx="4114800" cy="276999"/>
          </a:xfrm>
          <a:prstGeom prst="rect">
            <a:avLst/>
          </a:prstGeom>
        </p:spPr>
        <p:txBody>
          <a:bodyPr vert="horz" lIns="91440" tIns="45720" rIns="91440" bIns="45720" rtlCol="0" anchor="t" anchorCtr="0">
            <a:spAutoFit/>
          </a:bodyPr>
          <a:lstStyle>
            <a:lvl1pPr algn="l">
              <a:defRPr sz="1200">
                <a:solidFill>
                  <a:schemeClr val="tx1">
                    <a:lumMod val="60000"/>
                    <a:lumOff val="40000"/>
                  </a:schemeClr>
                </a:solidFill>
                <a:latin typeface="Geologica Thin" pitchFamily="2" charset="0"/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53475" y="6200775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Geologica Light" pitchFamily="2" charset="0"/>
              </a:defRPr>
            </a:lvl1pPr>
          </a:lstStyle>
          <a:p>
            <a:fld id="{3B57FEB7-DA79-43F9-9A8E-7F325B0ACBC6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480522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5" r:id="rId3"/>
    <p:sldLayoutId id="2147483658" r:id="rId4"/>
    <p:sldLayoutId id="2147483657" r:id="rId5"/>
    <p:sldLayoutId id="2147483660" r:id="rId6"/>
    <p:sldLayoutId id="2147483661" r:id="rId7"/>
    <p:sldLayoutId id="2147483659" r:id="rId8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ctay Wide Bd" pitchFamily="50" charset="-52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800" kern="1200">
          <a:solidFill>
            <a:schemeClr val="tx1"/>
          </a:solidFill>
          <a:latin typeface="Geologica Thin" pitchFamily="2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400" kern="1200">
          <a:solidFill>
            <a:schemeClr val="tx1"/>
          </a:solidFill>
          <a:latin typeface="Geologica Thin" pitchFamily="2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chemeClr val="tx1"/>
          </a:solidFill>
          <a:latin typeface="Geologica Thin" pitchFamily="2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eologica Thin" pitchFamily="2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chemeClr val="tx1"/>
          </a:solidFill>
          <a:latin typeface="Geologica Thin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7242" userDrawn="1">
          <p15:clr>
            <a:srgbClr val="F26B43"/>
          </p15:clr>
        </p15:guide>
        <p15:guide id="2" pos="438" userDrawn="1">
          <p15:clr>
            <a:srgbClr val="F26B43"/>
          </p15:clr>
        </p15:guide>
        <p15:guide id="3" orient="horz" pos="414" userDrawn="1">
          <p15:clr>
            <a:srgbClr val="F26B43"/>
          </p15:clr>
        </p15:guide>
        <p15:guide id="4" orient="horz" pos="3906" userDrawn="1">
          <p15:clr>
            <a:srgbClr val="F26B43"/>
          </p15:clr>
        </p15:guide>
        <p15:guide id="5" pos="3840" userDrawn="1">
          <p15:clr>
            <a:srgbClr val="F26B43"/>
          </p15:clr>
        </p15:guide>
        <p15:guide id="6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8685" y="1551856"/>
            <a:ext cx="9974068" cy="4702954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ru-RU" sz="3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начинающего </a:t>
            </a:r>
            <a:r>
              <a:rPr lang="ru-RU" sz="3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преподавателя №2</a:t>
            </a:r>
            <a:br>
              <a:rPr lang="ru-RU" sz="3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6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i="1" dirty="0">
                <a:solidFill>
                  <a:prstClr val="white"/>
                </a:solidFill>
                <a:latin typeface="Calibri" panose="020F0502020204030204"/>
              </a:rPr>
              <a:t>Современный </a:t>
            </a:r>
            <a:r>
              <a:rPr lang="ru-RU" sz="3600" b="1" i="1" dirty="0">
                <a:solidFill>
                  <a:srgbClr val="FFFF00"/>
                </a:solidFill>
                <a:latin typeface="Calibri" panose="020F0502020204030204"/>
              </a:rPr>
              <a:t>урок </a:t>
            </a:r>
            <a:r>
              <a:rPr lang="ru-RU" sz="3600" i="1" dirty="0">
                <a:solidFill>
                  <a:prstClr val="white"/>
                </a:solidFill>
                <a:latin typeface="Calibri" panose="020F0502020204030204"/>
              </a:rPr>
              <a:t>– основа качественного образования и показатель мастерства педагога. </a:t>
            </a:r>
            <a:r>
              <a:rPr lang="ru-RU" sz="3600" i="1" dirty="0" smtClean="0">
                <a:solidFill>
                  <a:prstClr val="white"/>
                </a:solidFill>
                <a:latin typeface="Calibri" panose="020F0502020204030204"/>
              </a:rPr>
              <a:t/>
            </a:r>
            <a:br>
              <a:rPr lang="ru-RU" sz="3600" i="1" dirty="0" smtClean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3600" i="1" dirty="0" smtClean="0">
                <a:solidFill>
                  <a:prstClr val="white"/>
                </a:solidFill>
                <a:latin typeface="Calibri" panose="020F0502020204030204"/>
              </a:rPr>
              <a:t>Как </a:t>
            </a:r>
            <a:r>
              <a:rPr lang="ru-RU" sz="3600" i="1" dirty="0">
                <a:solidFill>
                  <a:prstClr val="white"/>
                </a:solidFill>
                <a:latin typeface="Calibri" panose="020F0502020204030204"/>
              </a:rPr>
              <a:t>спроектировать</a:t>
            </a:r>
            <a:r>
              <a:rPr lang="ru-RU" sz="3600" i="1" dirty="0" smtClean="0">
                <a:solidFill>
                  <a:prstClr val="white"/>
                </a:solidFill>
                <a:latin typeface="Calibri" panose="020F0502020204030204"/>
              </a:rPr>
              <a:t>?»</a:t>
            </a:r>
            <a:r>
              <a:rPr lang="ru-RU" sz="3600" i="1" dirty="0">
                <a:solidFill>
                  <a:prstClr val="white"/>
                </a:solidFill>
                <a:latin typeface="Calibri" panose="020F0502020204030204"/>
              </a:rPr>
              <a:t/>
            </a:r>
            <a:br>
              <a:rPr lang="ru-RU" sz="3600" i="1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3600" i="1" dirty="0">
                <a:solidFill>
                  <a:prstClr val="white"/>
                </a:solidFill>
                <a:latin typeface="Calibri" panose="020F0502020204030204"/>
              </a:rPr>
              <a:t/>
            </a:r>
            <a:br>
              <a:rPr lang="ru-RU" sz="3600" i="1" dirty="0">
                <a:solidFill>
                  <a:prstClr val="white"/>
                </a:solidFill>
                <a:latin typeface="Calibri" panose="020F0502020204030204"/>
              </a:rPr>
            </a:br>
            <a:endParaRPr lang="ru-RU" sz="36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498997" y="5717010"/>
            <a:ext cx="2641568" cy="369332"/>
          </a:xfrm>
        </p:spPr>
        <p:txBody>
          <a:bodyPr/>
          <a:lstStyle/>
          <a:p>
            <a:pPr algn="r"/>
            <a:r>
              <a:rPr lang="ru-RU" sz="2000" dirty="0" smtClean="0">
                <a:latin typeface="+mn-lt"/>
              </a:rPr>
              <a:t> 06 ноября  2025 года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78070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50249" y="1875097"/>
            <a:ext cx="5212668" cy="3616375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+mn-lt"/>
              </a:rPr>
              <a:t>Методические </a:t>
            </a:r>
            <a:r>
              <a:rPr lang="ru-RU" sz="3200" dirty="0">
                <a:latin typeface="+mn-lt"/>
              </a:rPr>
              <a:t>требования к оформлению   урока.</a:t>
            </a:r>
          </a:p>
          <a:p>
            <a:pPr algn="ctr"/>
            <a:endParaRPr lang="ru-RU" sz="2800" dirty="0" smtClean="0">
              <a:latin typeface="+mn-lt"/>
            </a:endParaRPr>
          </a:p>
          <a:p>
            <a:pPr algn="ctr"/>
            <a:endParaRPr lang="ru-RU" sz="2800" dirty="0" smtClean="0">
              <a:latin typeface="+mn-lt"/>
            </a:endParaRPr>
          </a:p>
          <a:p>
            <a:pPr algn="ctr"/>
            <a:r>
              <a:rPr lang="ru-RU" sz="3200" dirty="0" smtClean="0">
                <a:latin typeface="+mn-lt"/>
              </a:rPr>
              <a:t>2.2</a:t>
            </a:r>
            <a:r>
              <a:rPr lang="ru-RU" sz="3200" dirty="0">
                <a:latin typeface="+mn-lt"/>
              </a:rPr>
              <a:t>	Формулировка </a:t>
            </a:r>
            <a:r>
              <a:rPr lang="ru-RU" sz="3200" b="1" dirty="0">
                <a:latin typeface="+mn-lt"/>
              </a:rPr>
              <a:t>целей</a:t>
            </a:r>
            <a:r>
              <a:rPr lang="ru-RU" sz="3200" dirty="0">
                <a:latin typeface="+mn-lt"/>
              </a:rPr>
              <a:t> и </a:t>
            </a:r>
            <a:r>
              <a:rPr lang="ru-RU" sz="3200" b="1" dirty="0" smtClean="0">
                <a:latin typeface="+mn-lt"/>
              </a:rPr>
              <a:t>задач</a:t>
            </a:r>
            <a:r>
              <a:rPr lang="ru-RU" sz="3200" dirty="0" smtClean="0">
                <a:latin typeface="+mn-lt"/>
              </a:rPr>
              <a:t>. </a:t>
            </a:r>
            <a:endParaRPr lang="ru-RU" sz="32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327565" y="1182362"/>
            <a:ext cx="2216444" cy="535531"/>
          </a:xfrm>
        </p:spPr>
        <p:txBody>
          <a:bodyPr/>
          <a:lstStyle/>
          <a:p>
            <a:r>
              <a:rPr lang="ru-RU" sz="3200" b="1" dirty="0">
                <a:latin typeface="+mn-lt"/>
              </a:rPr>
              <a:t>2</a:t>
            </a:r>
            <a:r>
              <a:rPr lang="ru-RU" sz="3200" b="1" dirty="0" smtClean="0">
                <a:latin typeface="+mn-lt"/>
              </a:rPr>
              <a:t> вопрос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321571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461442" y="1823452"/>
            <a:ext cx="5756397" cy="1434239"/>
          </a:xfrm>
        </p:spPr>
        <p:txBody>
          <a:bodyPr/>
          <a:lstStyle/>
          <a:p>
            <a:r>
              <a:rPr lang="ru-RU" sz="3200" dirty="0">
                <a:solidFill>
                  <a:srgbClr val="000000"/>
                </a:solidFill>
                <a:latin typeface="Calibri"/>
              </a:rPr>
              <a:t>это планируемый результат, выступающий как единство желаемого и возможного.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704037" y="1163126"/>
            <a:ext cx="3947621" cy="646331"/>
          </a:xfrm>
        </p:spPr>
        <p:txBody>
          <a:bodyPr/>
          <a:lstStyle/>
          <a:p>
            <a:r>
              <a:rPr lang="ru-RU" sz="4000" dirty="0" smtClean="0">
                <a:latin typeface="+mn-lt"/>
              </a:rPr>
              <a:t>Цель</a:t>
            </a:r>
            <a:endParaRPr lang="ru-RU" sz="4000" dirty="0">
              <a:latin typeface="+mn-lt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5"/>
          </p:nvPr>
        </p:nvSpPr>
        <p:spPr>
          <a:xfrm>
            <a:off x="317241" y="4196780"/>
            <a:ext cx="5411755" cy="1214975"/>
          </a:xfrm>
        </p:spPr>
        <p:txBody>
          <a:bodyPr/>
          <a:lstStyle/>
          <a:p>
            <a:r>
              <a:rPr lang="ru-RU" sz="3600" dirty="0">
                <a:latin typeface="+mn-lt"/>
              </a:rPr>
              <a:t>э</a:t>
            </a:r>
            <a:r>
              <a:rPr lang="ru-RU" sz="3600" dirty="0" smtClean="0">
                <a:latin typeface="+mn-lt"/>
              </a:rPr>
              <a:t>то процесс определения целей</a:t>
            </a:r>
            <a:endParaRPr lang="ru-RU" sz="360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6"/>
          </p:nvPr>
        </p:nvSpPr>
        <p:spPr>
          <a:xfrm>
            <a:off x="545418" y="3431770"/>
            <a:ext cx="3947621" cy="590931"/>
          </a:xfrm>
        </p:spPr>
        <p:txBody>
          <a:bodyPr/>
          <a:lstStyle/>
          <a:p>
            <a:r>
              <a:rPr lang="ru-RU" sz="3600" dirty="0" smtClean="0">
                <a:latin typeface="+mn-lt"/>
              </a:rPr>
              <a:t>Целеполагание</a:t>
            </a: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9350303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20817" y="2273139"/>
            <a:ext cx="3310758" cy="590931"/>
          </a:xfrm>
        </p:spPr>
        <p:txBody>
          <a:bodyPr/>
          <a:lstStyle/>
          <a:p>
            <a:pPr algn="ctr"/>
            <a:r>
              <a:rPr lang="ru-RU" sz="3600" b="1" dirty="0" smtClean="0"/>
              <a:t>Виды</a:t>
            </a:r>
            <a:r>
              <a:rPr lang="ru-RU" dirty="0" smtClean="0"/>
              <a:t> целей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020817" y="3429000"/>
            <a:ext cx="3310758" cy="867930"/>
          </a:xfrm>
        </p:spPr>
        <p:txBody>
          <a:bodyPr/>
          <a:lstStyle/>
          <a:p>
            <a:pPr algn="ctr"/>
            <a:r>
              <a:rPr lang="ru-RU" sz="2800" dirty="0" smtClean="0">
                <a:latin typeface="+mn-lt"/>
              </a:rPr>
              <a:t>Особенности каждого вида</a:t>
            </a:r>
            <a:endParaRPr lang="ru-RU" sz="2800" dirty="0">
              <a:latin typeface="+mn-lt"/>
            </a:endParaRPr>
          </a:p>
        </p:txBody>
      </p:sp>
      <p:pic>
        <p:nvPicPr>
          <p:cNvPr id="6" name="Picture 131"/>
          <p:cNvPicPr>
            <a:picLocks/>
          </p:cNvPicPr>
          <p:nvPr/>
        </p:nvPicPr>
        <p:blipFill>
          <a:blip r:embed="rId2"/>
          <a:srcRect l="8044" t="33169" r="11006" b="14707"/>
          <a:stretch/>
        </p:blipFill>
        <p:spPr>
          <a:xfrm>
            <a:off x="4889359" y="1425308"/>
            <a:ext cx="7016129" cy="4143404"/>
          </a:xfrm>
          <a:prstGeom prst="rect">
            <a:avLst/>
          </a:prstGeom>
          <a:ln w="9525">
            <a:noFill/>
            <a:headEnd type="none" w="med" len="med"/>
            <a:tailEnd type="none" w="med" len="med"/>
          </a:ln>
        </p:spPr>
      </p:pic>
    </p:spTree>
    <p:extLst>
      <p:ext uri="{BB962C8B-B14F-4D97-AF65-F5344CB8AC3E}">
        <p14:creationId xmlns:p14="http://schemas.microsoft.com/office/powerpoint/2010/main" val="155290930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922" y="543293"/>
            <a:ext cx="5391150" cy="701731"/>
          </a:xfrm>
        </p:spPr>
        <p:txBody>
          <a:bodyPr/>
          <a:lstStyle/>
          <a:p>
            <a:r>
              <a:rPr lang="ru-RU" dirty="0" smtClean="0"/>
              <a:t>ЦЕЛИ урока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200996" y="1245024"/>
            <a:ext cx="10930423" cy="5246564"/>
          </a:xfrm>
        </p:spPr>
        <p:txBody>
          <a:bodyPr/>
          <a:lstStyle/>
          <a:p>
            <a:pPr marL="342900" lvl="0" indent="-274320">
              <a:spcBef>
                <a:spcPct val="20000"/>
              </a:spcBef>
              <a:buClr>
                <a:srgbClr val="FFCC00"/>
              </a:buClr>
              <a:buSzPct val="75000"/>
              <a:defRPr/>
            </a:pPr>
            <a:r>
              <a:rPr lang="ru-RU" altLang="ru-RU" sz="2000" b="1" dirty="0">
                <a:solidFill>
                  <a:srgbClr val="FFFF00"/>
                </a:solidFill>
                <a:latin typeface="+mn-lt"/>
              </a:rPr>
              <a:t>Обучающие</a:t>
            </a: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 – </a:t>
            </a: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чему?</a:t>
            </a:r>
          </a:p>
          <a:p>
            <a:pPr marL="342900" lvl="0" indent="-274320">
              <a:spcBef>
                <a:spcPct val="20000"/>
              </a:spcBef>
              <a:buClr>
                <a:srgbClr val="FFCC00"/>
              </a:buClr>
              <a:buSzPct val="75000"/>
              <a:defRPr/>
            </a:pPr>
            <a:r>
              <a:rPr lang="ru-RU" altLang="ru-RU" sz="20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2000" i="1" dirty="0">
                <a:latin typeface="+mn-lt"/>
              </a:rPr>
              <a:t>- умению ставить учебные цели, выбирать эффективные способы и средства для их достижения, планировать собственную учебную деятельность, прогнозировать результат, определять границы собственного знания и незнания, осуществлять контроль и коррекцию; умению работать с информацией</a:t>
            </a:r>
          </a:p>
          <a:p>
            <a:pPr marL="342900" lvl="0" indent="-274320">
              <a:spcBef>
                <a:spcPct val="20000"/>
              </a:spcBef>
              <a:buClr>
                <a:srgbClr val="FFCC00"/>
              </a:buClr>
              <a:buSzPct val="75000"/>
              <a:defRPr/>
            </a:pPr>
            <a:r>
              <a:rPr lang="ru-RU" altLang="ru-RU" sz="2000" i="1" dirty="0">
                <a:latin typeface="+mn-lt"/>
              </a:rPr>
              <a:t> - умению эффективно действовать в нестандартной ситуации</a:t>
            </a:r>
          </a:p>
          <a:p>
            <a:pPr marL="342900" lvl="0" indent="-274320">
              <a:spcBef>
                <a:spcPct val="20000"/>
              </a:spcBef>
              <a:buClr>
                <a:srgbClr val="FFCC00"/>
              </a:buClr>
              <a:buSzPct val="75000"/>
              <a:defRPr/>
            </a:pPr>
            <a:r>
              <a:rPr lang="ru-RU" altLang="ru-RU" sz="2000" b="1" dirty="0">
                <a:solidFill>
                  <a:srgbClr val="FFFF00"/>
                </a:solidFill>
                <a:latin typeface="+mn-lt"/>
              </a:rPr>
              <a:t>Воспитывающие</a:t>
            </a:r>
            <a:r>
              <a:rPr lang="ru-RU" altLang="ru-RU" sz="2000" dirty="0">
                <a:solidFill>
                  <a:srgbClr val="FFFF00"/>
                </a:solidFill>
                <a:latin typeface="+mn-lt"/>
              </a:rPr>
              <a:t> </a:t>
            </a: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– </a:t>
            </a: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что? </a:t>
            </a:r>
          </a:p>
          <a:p>
            <a:pPr marL="342900" lvl="0" indent="-274320">
              <a:spcBef>
                <a:spcPct val="20000"/>
              </a:spcBef>
              <a:buClr>
                <a:srgbClr val="FFCC00"/>
              </a:buClr>
              <a:buSzPct val="75000"/>
              <a:defRPr/>
            </a:pPr>
            <a:r>
              <a:rPr lang="ru-RU" altLang="ru-RU" sz="2000" i="1" dirty="0">
                <a:solidFill>
                  <a:srgbClr val="000000"/>
                </a:solidFill>
                <a:latin typeface="+mn-lt"/>
              </a:rPr>
              <a:t> </a:t>
            </a:r>
            <a:r>
              <a:rPr lang="ru-RU" altLang="ru-RU" sz="2000" i="1" dirty="0">
                <a:latin typeface="+mn-lt"/>
              </a:rPr>
              <a:t>- инициативность и самостоятельность</a:t>
            </a:r>
          </a:p>
          <a:p>
            <a:pPr marL="342900" lvl="0" indent="-274320">
              <a:spcBef>
                <a:spcPct val="20000"/>
              </a:spcBef>
              <a:buClr>
                <a:srgbClr val="FFCC00"/>
              </a:buClr>
              <a:buSzPct val="75000"/>
              <a:defRPr/>
            </a:pPr>
            <a:r>
              <a:rPr lang="ru-RU" altLang="ru-RU" sz="2000" i="1" dirty="0">
                <a:latin typeface="+mn-lt"/>
              </a:rPr>
              <a:t> - волевую </a:t>
            </a:r>
            <a:r>
              <a:rPr lang="ru-RU" altLang="ru-RU" sz="2000" i="1" dirty="0" err="1">
                <a:latin typeface="+mn-lt"/>
              </a:rPr>
              <a:t>саморегуляцию</a:t>
            </a:r>
            <a:r>
              <a:rPr lang="ru-RU" altLang="ru-RU" sz="2000" i="1" dirty="0">
                <a:latin typeface="+mn-lt"/>
              </a:rPr>
              <a:t> как способность к мобилизации сил, волевому усилию, </a:t>
            </a:r>
            <a:endParaRPr lang="ru-RU" altLang="ru-RU" sz="2000" i="1" dirty="0" smtClean="0">
              <a:latin typeface="+mn-lt"/>
            </a:endParaRPr>
          </a:p>
          <a:p>
            <a:pPr marL="342900" lvl="0" indent="-274320">
              <a:spcBef>
                <a:spcPct val="20000"/>
              </a:spcBef>
              <a:buClr>
                <a:srgbClr val="FFCC00"/>
              </a:buClr>
              <a:buSzPct val="75000"/>
              <a:defRPr/>
            </a:pPr>
            <a:r>
              <a:rPr lang="ru-RU" altLang="ru-RU" sz="2000" i="1" dirty="0" smtClean="0">
                <a:latin typeface="+mn-lt"/>
              </a:rPr>
              <a:t>преодолению </a:t>
            </a:r>
            <a:r>
              <a:rPr lang="ru-RU" altLang="ru-RU" sz="2000" i="1" dirty="0">
                <a:latin typeface="+mn-lt"/>
              </a:rPr>
              <a:t>препятствий</a:t>
            </a:r>
          </a:p>
          <a:p>
            <a:pPr marL="342900" lvl="0" indent="-274320">
              <a:spcBef>
                <a:spcPct val="20000"/>
              </a:spcBef>
              <a:buClr>
                <a:srgbClr val="FFCC00"/>
              </a:buClr>
              <a:buSzPct val="75000"/>
              <a:defRPr/>
            </a:pPr>
            <a:r>
              <a:rPr lang="ru-RU" altLang="ru-RU" sz="2000" i="1" dirty="0">
                <a:latin typeface="+mn-lt"/>
              </a:rPr>
              <a:t> -навыки сотрудничества, толерантность</a:t>
            </a:r>
          </a:p>
          <a:p>
            <a:pPr marL="342900" lvl="0" indent="-274320">
              <a:spcBef>
                <a:spcPct val="20000"/>
              </a:spcBef>
              <a:buClr>
                <a:srgbClr val="FFCC00"/>
              </a:buClr>
              <a:buSzPct val="75000"/>
              <a:defRPr/>
            </a:pPr>
            <a:r>
              <a:rPr lang="ru-RU" altLang="ru-RU" sz="2000" i="1" dirty="0">
                <a:latin typeface="+mn-lt"/>
              </a:rPr>
              <a:t> - систему морально - нравственных ценностей</a:t>
            </a:r>
          </a:p>
          <a:p>
            <a:pPr marL="342900" lvl="0" indent="-274320">
              <a:spcBef>
                <a:spcPct val="20000"/>
              </a:spcBef>
              <a:buClr>
                <a:srgbClr val="FFCC00"/>
              </a:buClr>
              <a:buSzPct val="75000"/>
              <a:defRPr/>
            </a:pPr>
            <a:r>
              <a:rPr lang="ru-RU" altLang="ru-RU" sz="2000" i="1" dirty="0">
                <a:latin typeface="+mn-lt"/>
              </a:rPr>
              <a:t> - гражданскую идентичность, осознание этнической национальной принадлежности</a:t>
            </a:r>
          </a:p>
          <a:p>
            <a:pPr marL="342900" lvl="0" indent="-274320">
              <a:spcBef>
                <a:spcPct val="20000"/>
              </a:spcBef>
              <a:buClr>
                <a:srgbClr val="FFCC00"/>
              </a:buClr>
              <a:buSzPct val="75000"/>
              <a:defRPr/>
            </a:pPr>
            <a:r>
              <a:rPr lang="ru-RU" altLang="ru-RU" sz="2000" b="1" dirty="0">
                <a:solidFill>
                  <a:srgbClr val="FFFF00"/>
                </a:solidFill>
                <a:latin typeface="+mn-lt"/>
              </a:rPr>
              <a:t>Развивающие</a:t>
            </a:r>
            <a:r>
              <a:rPr lang="ru-RU" altLang="ru-RU" sz="2000" dirty="0">
                <a:solidFill>
                  <a:srgbClr val="000000"/>
                </a:solidFill>
                <a:latin typeface="+mn-lt"/>
              </a:rPr>
              <a:t> – </a:t>
            </a:r>
            <a:r>
              <a:rPr lang="ru-RU" altLang="ru-RU" sz="2000" b="1" dirty="0">
                <a:solidFill>
                  <a:srgbClr val="C00000"/>
                </a:solidFill>
                <a:latin typeface="+mn-lt"/>
              </a:rPr>
              <a:t>что?</a:t>
            </a:r>
          </a:p>
          <a:p>
            <a:pPr marL="342900" lvl="0" indent="-274320">
              <a:spcBef>
                <a:spcPct val="20000"/>
              </a:spcBef>
              <a:buClr>
                <a:srgbClr val="FFCC00"/>
              </a:buClr>
              <a:buSzPct val="75000"/>
              <a:defRPr/>
            </a:pPr>
            <a:r>
              <a:rPr lang="ru-RU" altLang="ru-RU" sz="2000" i="1" dirty="0">
                <a:latin typeface="+mn-lt"/>
              </a:rPr>
              <a:t>   </a:t>
            </a:r>
            <a:r>
              <a:rPr lang="ru-RU" altLang="ru-RU" sz="2000" i="1" dirty="0" smtClean="0">
                <a:latin typeface="+mn-lt"/>
              </a:rPr>
              <a:t>                                      - </a:t>
            </a:r>
            <a:r>
              <a:rPr lang="ru-RU" altLang="ru-RU" sz="2000" i="1" dirty="0">
                <a:latin typeface="+mn-lt"/>
              </a:rPr>
              <a:t>деятельность, мышление, рефлексию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2615587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Grp="1"/>
          </p:cNvPicPr>
          <p:nvPr>
            <p:ph type="pic" sz="quarter" idx="11"/>
          </p:nvPr>
        </p:nvPicPr>
        <p:blipFill rotWithShape="1">
          <a:blip r:embed="rId2"/>
          <a:srcRect l="13575" t="17600" r="24325" b="20960"/>
          <a:stretch/>
        </p:blipFill>
        <p:spPr bwMode="auto">
          <a:xfrm>
            <a:off x="265176" y="0"/>
            <a:ext cx="11347704" cy="67665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/>
          <p:cNvPicPr/>
          <p:nvPr/>
        </p:nvPicPr>
        <p:blipFill rotWithShape="1">
          <a:blip r:embed="rId3"/>
          <a:srcRect l="56163" t="19978" r="7635" b="17748"/>
          <a:stretch/>
        </p:blipFill>
        <p:spPr bwMode="auto">
          <a:xfrm>
            <a:off x="2039112" y="4352544"/>
            <a:ext cx="877824" cy="96926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38382203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10493" y="2113636"/>
            <a:ext cx="5212668" cy="3691267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b="1" dirty="0" smtClean="0">
                <a:latin typeface="+mn-lt"/>
              </a:rPr>
              <a:t>Самоанализ</a:t>
            </a:r>
            <a:r>
              <a:rPr lang="ru-RU" sz="3200" dirty="0" smtClean="0">
                <a:latin typeface="+mn-lt"/>
              </a:rPr>
              <a:t> </a:t>
            </a:r>
            <a:r>
              <a:rPr lang="ru-RU" sz="3200" dirty="0">
                <a:latin typeface="+mn-lt"/>
              </a:rPr>
              <a:t>урока </a:t>
            </a:r>
            <a:endParaRPr lang="ru-RU" sz="3200" dirty="0" smtClean="0">
              <a:latin typeface="+mn-lt"/>
            </a:endParaRPr>
          </a:p>
          <a:p>
            <a:pPr algn="ctr">
              <a:lnSpc>
                <a:spcPct val="150000"/>
              </a:lnSpc>
            </a:pPr>
            <a:r>
              <a:rPr lang="ru-RU" sz="3200" dirty="0">
                <a:latin typeface="+mn-lt"/>
              </a:rPr>
              <a:t>к</a:t>
            </a:r>
            <a:r>
              <a:rPr lang="ru-RU" sz="3200" dirty="0" smtClean="0">
                <a:latin typeface="+mn-lt"/>
              </a:rPr>
              <a:t>ак </a:t>
            </a:r>
            <a:r>
              <a:rPr lang="ru-RU" sz="3200" dirty="0">
                <a:latin typeface="+mn-lt"/>
              </a:rPr>
              <a:t>условие развития профессиональных компетенций преподавателя </a:t>
            </a:r>
            <a:endParaRPr lang="ru-RU" sz="2800" dirty="0" smtClean="0">
              <a:latin typeface="+mn-lt"/>
            </a:endParaRPr>
          </a:p>
          <a:p>
            <a:pPr algn="ctr"/>
            <a:endParaRPr lang="ru-RU" sz="2800" dirty="0" smtClean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327565" y="1182362"/>
            <a:ext cx="2216444" cy="535531"/>
          </a:xfrm>
        </p:spPr>
        <p:txBody>
          <a:bodyPr/>
          <a:lstStyle/>
          <a:p>
            <a:r>
              <a:rPr lang="ru-RU" sz="3200" b="1" dirty="0">
                <a:latin typeface="+mn-lt"/>
              </a:rPr>
              <a:t>3</a:t>
            </a:r>
            <a:r>
              <a:rPr lang="ru-RU" sz="3200" b="1" dirty="0" smtClean="0">
                <a:latin typeface="+mn-lt"/>
              </a:rPr>
              <a:t> вопрос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1372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7650" y="259940"/>
            <a:ext cx="5391150" cy="701731"/>
          </a:xfrm>
        </p:spPr>
        <p:txBody>
          <a:bodyPr/>
          <a:lstStyle/>
          <a:p>
            <a:r>
              <a:rPr lang="ru-RU" dirty="0" smtClean="0"/>
              <a:t>Самоанализ урока 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406269" y="1059024"/>
            <a:ext cx="8849697" cy="590931"/>
          </a:xfrm>
        </p:spPr>
        <p:txBody>
          <a:bodyPr/>
          <a:lstStyle/>
          <a:p>
            <a:r>
              <a:rPr lang="ru-RU" sz="1800" dirty="0" smtClean="0">
                <a:latin typeface="+mn-lt"/>
              </a:rPr>
              <a:t>— </a:t>
            </a:r>
            <a:r>
              <a:rPr lang="ru-RU" sz="1800" dirty="0">
                <a:latin typeface="+mn-lt"/>
              </a:rPr>
              <a:t>это рефлексивная деятельность педагога, </a:t>
            </a:r>
            <a:r>
              <a:rPr lang="ru-RU" sz="1800" dirty="0">
                <a:solidFill>
                  <a:prstClr val="white"/>
                </a:solidFill>
                <a:latin typeface="Calibri" panose="020F0502020204030204"/>
              </a:rPr>
              <a:t>анализ построения учебного процесса на </a:t>
            </a:r>
            <a:r>
              <a:rPr lang="ru-RU" sz="1800" dirty="0" smtClean="0">
                <a:solidFill>
                  <a:prstClr val="white"/>
                </a:solidFill>
                <a:latin typeface="Calibri" panose="020F0502020204030204"/>
              </a:rPr>
              <a:t>уроке </a:t>
            </a:r>
            <a:r>
              <a:rPr lang="ru-RU" sz="1800" dirty="0" smtClean="0">
                <a:latin typeface="+mn-lt"/>
              </a:rPr>
              <a:t>для дальнейшего профессионального совершенствования.</a:t>
            </a:r>
            <a:endParaRPr lang="ru-RU" sz="1800" dirty="0">
              <a:latin typeface="+mn-lt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8106" y="1840614"/>
            <a:ext cx="10388082" cy="37548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pPr algn="just"/>
            <a:r>
              <a:rPr lang="ru-RU" sz="2000" dirty="0"/>
              <a:t>При самоанализе урока преподаватель  дает: </a:t>
            </a:r>
            <a:endParaRPr lang="ru-RU" sz="2000" dirty="0" smtClean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•	</a:t>
            </a:r>
            <a:r>
              <a:rPr lang="ru-RU" sz="2000" dirty="0">
                <a:solidFill>
                  <a:srgbClr val="FFFF00"/>
                </a:solidFill>
              </a:rPr>
              <a:t>краткую характеристику целям, которые ставил и анализирует их достижение;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•	информацию об объеме материала и качестве его усвоения учащимися;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•	характеристику применяемых методов работы с учащимися и оценивает их;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•	оценку активности учащихся и обосновывает использованные приемы организации их труда;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•	самооценку отдельных аспектов своей деятельности (речь, логика, характер отношений с студентами). </a:t>
            </a:r>
          </a:p>
          <a:p>
            <a:pPr algn="just"/>
            <a:r>
              <a:rPr lang="ru-RU" sz="2000" dirty="0">
                <a:solidFill>
                  <a:srgbClr val="FFFF00"/>
                </a:solidFill>
              </a:rPr>
              <a:t>В заключении преподаватель высказывает свои предложения по улучшению качества урока и намечает меры по совершенствованию своего педагогического мастерства. </a:t>
            </a:r>
          </a:p>
        </p:txBody>
      </p:sp>
    </p:spTree>
    <p:extLst>
      <p:ext uri="{BB962C8B-B14F-4D97-AF65-F5344CB8AC3E}">
        <p14:creationId xmlns:p14="http://schemas.microsoft.com/office/powerpoint/2010/main" val="30285918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50249" y="1875097"/>
            <a:ext cx="5212668" cy="4605216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b="1" dirty="0" err="1" smtClean="0">
                <a:latin typeface="+mn-lt"/>
              </a:rPr>
              <a:t>Взаимопосещение</a:t>
            </a:r>
            <a:r>
              <a:rPr lang="ru-RU" sz="3200" dirty="0" smtClean="0">
                <a:latin typeface="+mn-lt"/>
              </a:rPr>
              <a:t> </a:t>
            </a:r>
            <a:r>
              <a:rPr lang="ru-RU" sz="3200" dirty="0">
                <a:latin typeface="+mn-lt"/>
              </a:rPr>
              <a:t>уроков как путь к совершенствованию педагогического мастерства </a:t>
            </a:r>
            <a:r>
              <a:rPr lang="ru-RU" sz="3200" dirty="0" smtClean="0">
                <a:latin typeface="+mn-lt"/>
              </a:rPr>
              <a:t>педагога.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327565" y="1182362"/>
            <a:ext cx="2216444" cy="535531"/>
          </a:xfrm>
        </p:spPr>
        <p:txBody>
          <a:bodyPr/>
          <a:lstStyle/>
          <a:p>
            <a:r>
              <a:rPr lang="ru-RU" sz="3200" b="1" dirty="0">
                <a:latin typeface="+mn-lt"/>
              </a:rPr>
              <a:t>4</a:t>
            </a:r>
            <a:r>
              <a:rPr lang="ru-RU" sz="3200" b="1" dirty="0" smtClean="0">
                <a:latin typeface="+mn-lt"/>
              </a:rPr>
              <a:t> вопрос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72835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18685" y="1551856"/>
            <a:ext cx="9974068" cy="4702954"/>
          </a:xfrm>
        </p:spPr>
        <p:txBody>
          <a:bodyPr/>
          <a:lstStyle/>
          <a:p>
            <a:pPr>
              <a:lnSpc>
                <a:spcPct val="107000"/>
              </a:lnSpc>
            </a:pPr>
            <a:r>
              <a:rPr lang="ru-RU" sz="3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Школа </a:t>
            </a:r>
            <a:r>
              <a:rPr lang="ru-RU" sz="3200" b="1" dirty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начинающего </a:t>
            </a:r>
            <a:r>
              <a:rPr lang="ru-RU" sz="3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преподавателя №2</a:t>
            </a:r>
            <a:br>
              <a:rPr lang="ru-RU" sz="3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3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Тема: </a:t>
            </a:r>
            <a:r>
              <a:rPr lang="ru-RU" sz="3600" i="1" dirty="0" smtClean="0">
                <a:latin typeface="+mn-lt"/>
                <a:ea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3600" i="1" dirty="0">
                <a:solidFill>
                  <a:prstClr val="white"/>
                </a:solidFill>
                <a:latin typeface="Calibri" panose="020F0502020204030204"/>
              </a:rPr>
              <a:t>Современный </a:t>
            </a:r>
            <a:r>
              <a:rPr lang="ru-RU" sz="3600" b="1" i="1" dirty="0">
                <a:solidFill>
                  <a:srgbClr val="FFFF00"/>
                </a:solidFill>
                <a:latin typeface="Calibri" panose="020F0502020204030204"/>
              </a:rPr>
              <a:t>урок </a:t>
            </a:r>
            <a:r>
              <a:rPr lang="ru-RU" sz="3600" i="1" dirty="0">
                <a:solidFill>
                  <a:prstClr val="white"/>
                </a:solidFill>
                <a:latin typeface="Calibri" panose="020F0502020204030204"/>
              </a:rPr>
              <a:t>– основа качественного образования и показатель мастерства педагога. </a:t>
            </a:r>
            <a:r>
              <a:rPr lang="ru-RU" sz="3600" i="1" dirty="0" smtClean="0">
                <a:solidFill>
                  <a:prstClr val="white"/>
                </a:solidFill>
                <a:latin typeface="Calibri" panose="020F0502020204030204"/>
              </a:rPr>
              <a:t/>
            </a:r>
            <a:br>
              <a:rPr lang="ru-RU" sz="3600" i="1" dirty="0" smtClean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3600" i="1" dirty="0" smtClean="0">
                <a:solidFill>
                  <a:prstClr val="white"/>
                </a:solidFill>
                <a:latin typeface="Calibri" panose="020F0502020204030204"/>
              </a:rPr>
              <a:t>Как </a:t>
            </a:r>
            <a:r>
              <a:rPr lang="ru-RU" sz="3600" i="1" dirty="0">
                <a:solidFill>
                  <a:prstClr val="white"/>
                </a:solidFill>
                <a:latin typeface="Calibri" panose="020F0502020204030204"/>
              </a:rPr>
              <a:t>спроектировать</a:t>
            </a:r>
            <a:r>
              <a:rPr lang="ru-RU" sz="3600" i="1" dirty="0" smtClean="0">
                <a:solidFill>
                  <a:prstClr val="white"/>
                </a:solidFill>
                <a:latin typeface="Calibri" panose="020F0502020204030204"/>
              </a:rPr>
              <a:t>?»</a:t>
            </a:r>
            <a:r>
              <a:rPr lang="ru-RU" sz="3600" i="1" dirty="0">
                <a:solidFill>
                  <a:prstClr val="white"/>
                </a:solidFill>
                <a:latin typeface="Calibri" panose="020F0502020204030204"/>
              </a:rPr>
              <a:t/>
            </a:r>
            <a:br>
              <a:rPr lang="ru-RU" sz="3600" i="1" dirty="0">
                <a:solidFill>
                  <a:prstClr val="white"/>
                </a:solidFill>
                <a:latin typeface="Calibri" panose="020F0502020204030204"/>
              </a:rPr>
            </a:br>
            <a:r>
              <a:rPr lang="ru-RU" sz="3600" i="1" dirty="0">
                <a:solidFill>
                  <a:prstClr val="white"/>
                </a:solidFill>
                <a:latin typeface="Calibri" panose="020F0502020204030204"/>
              </a:rPr>
              <a:t/>
            </a:r>
            <a:br>
              <a:rPr lang="ru-RU" sz="3600" i="1" dirty="0">
                <a:solidFill>
                  <a:prstClr val="white"/>
                </a:solidFill>
                <a:latin typeface="Calibri" panose="020F0502020204030204"/>
              </a:rPr>
            </a:br>
            <a:endParaRPr lang="ru-RU" sz="3600" i="1" dirty="0">
              <a:latin typeface="+mn-lt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2498997" y="5717010"/>
            <a:ext cx="2641568" cy="369332"/>
          </a:xfrm>
        </p:spPr>
        <p:txBody>
          <a:bodyPr/>
          <a:lstStyle/>
          <a:p>
            <a:pPr algn="r"/>
            <a:r>
              <a:rPr lang="ru-RU" sz="2000" dirty="0" smtClean="0">
                <a:latin typeface="+mn-lt"/>
              </a:rPr>
              <a:t> 06 ноября  2025 года</a:t>
            </a:r>
            <a:endParaRPr lang="ru-RU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87779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95325" y="1909819"/>
            <a:ext cx="5010150" cy="1311128"/>
          </a:xfrm>
        </p:spPr>
        <p:txBody>
          <a:bodyPr/>
          <a:lstStyle/>
          <a:p>
            <a:r>
              <a:rPr lang="ru-RU" dirty="0" smtClean="0"/>
              <a:t>Завершите предложение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7786026" y="5159103"/>
            <a:ext cx="3435240" cy="867930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«Урок сегодня – это………..»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4"/>
          </p:nvPr>
        </p:nvSpPr>
        <p:spPr>
          <a:xfrm>
            <a:off x="7895754" y="754659"/>
            <a:ext cx="3435240" cy="867930"/>
          </a:xfrm>
        </p:spPr>
        <p:txBody>
          <a:bodyPr/>
          <a:lstStyle/>
          <a:p>
            <a:r>
              <a:rPr lang="ru-RU" sz="2800" dirty="0" smtClean="0">
                <a:latin typeface="+mn-lt"/>
              </a:rPr>
              <a:t>«Я иду на урок, чтобы…………………….»</a:t>
            </a:r>
            <a:endParaRPr lang="ru-RU" sz="2800" dirty="0">
              <a:latin typeface="+mn-lt"/>
            </a:endParaRP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15"/>
          </p:nvPr>
        </p:nvSpPr>
        <p:spPr>
          <a:xfrm>
            <a:off x="7653528" y="3021514"/>
            <a:ext cx="3886200" cy="812530"/>
          </a:xfrm>
        </p:spPr>
        <p:txBody>
          <a:bodyPr/>
          <a:lstStyle/>
          <a:p>
            <a:r>
              <a:rPr lang="ru-RU" sz="2600" dirty="0" smtClean="0">
                <a:latin typeface="+mn-lt"/>
              </a:rPr>
              <a:t>«Чаще всего  после проведенного урока я …»</a:t>
            </a:r>
            <a:endParaRPr lang="ru-RU" sz="2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6752730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68948" y="328690"/>
            <a:ext cx="5391150" cy="701731"/>
          </a:xfrm>
        </p:spPr>
        <p:txBody>
          <a:bodyPr/>
          <a:lstStyle/>
          <a:p>
            <a:r>
              <a:rPr lang="ru-RU" dirty="0" smtClean="0">
                <a:solidFill>
                  <a:srgbClr val="FFFF00"/>
                </a:solidFill>
              </a:rPr>
              <a:t>Урок сегодня </a:t>
            </a:r>
            <a:r>
              <a:rPr lang="ru-RU" dirty="0" smtClean="0"/>
              <a:t>– это</a:t>
            </a: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2"/>
          </p:nvPr>
        </p:nvSpPr>
        <p:spPr>
          <a:xfrm>
            <a:off x="191665" y="1124339"/>
            <a:ext cx="8177893" cy="4815677"/>
          </a:xfrm>
        </p:spPr>
        <p:txBody>
          <a:bodyPr/>
          <a:lstStyle/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r>
              <a:rPr lang="ru-RU" sz="2200" dirty="0">
                <a:solidFill>
                  <a:schemeClr val="tx2"/>
                </a:solidFill>
                <a:latin typeface="Calibri" panose="020F0502020204030204" pitchFamily="34" charset="0"/>
              </a:rPr>
              <a:t>1. Организованная преподавателем активная познавательная деятельность студентов.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r>
              <a:rPr lang="ru-RU" sz="2200" dirty="0">
                <a:solidFill>
                  <a:schemeClr val="tx2"/>
                </a:solidFill>
                <a:latin typeface="Calibri" panose="020F0502020204030204" pitchFamily="34" charset="0"/>
              </a:rPr>
              <a:t>2. Учебное </a:t>
            </a:r>
            <a:r>
              <a:rPr lang="ru-RU" sz="2200" i="1" dirty="0">
                <a:solidFill>
                  <a:srgbClr val="FFFF00"/>
                </a:solidFill>
                <a:latin typeface="Calibri" panose="020F0502020204030204" pitchFamily="34" charset="0"/>
              </a:rPr>
              <a:t>сотрудничество</a:t>
            </a:r>
            <a:r>
              <a:rPr lang="ru-RU" sz="2200" dirty="0">
                <a:solidFill>
                  <a:schemeClr val="tx2"/>
                </a:solidFill>
                <a:latin typeface="Calibri" panose="020F0502020204030204" pitchFamily="34" charset="0"/>
              </a:rPr>
              <a:t>.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r>
              <a:rPr lang="ru-RU" sz="2200" dirty="0">
                <a:solidFill>
                  <a:schemeClr val="tx2"/>
                </a:solidFill>
                <a:latin typeface="Calibri" panose="020F0502020204030204" pitchFamily="34" charset="0"/>
              </a:rPr>
              <a:t>3. Активные и интерактивные </a:t>
            </a:r>
            <a:r>
              <a:rPr lang="ru-RU" sz="2200" i="1" dirty="0">
                <a:solidFill>
                  <a:srgbClr val="FFFF00"/>
                </a:solidFill>
                <a:latin typeface="Calibri" panose="020F0502020204030204" pitchFamily="34" charset="0"/>
              </a:rPr>
              <a:t>формы работы</a:t>
            </a:r>
            <a:r>
              <a:rPr lang="ru-RU" sz="2200" dirty="0">
                <a:solidFill>
                  <a:schemeClr val="tx2"/>
                </a:solidFill>
                <a:latin typeface="Calibri" panose="020F0502020204030204" pitchFamily="34" charset="0"/>
              </a:rPr>
              <a:t>.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r>
              <a:rPr lang="ru-RU" sz="2200" dirty="0">
                <a:solidFill>
                  <a:schemeClr val="tx2"/>
                </a:solidFill>
                <a:latin typeface="Calibri" panose="020F0502020204030204" pitchFamily="34" charset="0"/>
              </a:rPr>
              <a:t>4. Самостоятельность и самодеятельность студента (постановка </a:t>
            </a:r>
            <a:r>
              <a:rPr lang="ru-RU" sz="2200" i="1" dirty="0">
                <a:solidFill>
                  <a:srgbClr val="FF0000"/>
                </a:solidFill>
                <a:latin typeface="Calibri" panose="020F0502020204030204" pitchFamily="34" charset="0"/>
              </a:rPr>
              <a:t>цели урока</a:t>
            </a:r>
            <a:r>
              <a:rPr lang="ru-RU" sz="2200" dirty="0">
                <a:solidFill>
                  <a:schemeClr val="tx2"/>
                </a:solidFill>
                <a:latin typeface="Calibri" panose="020F0502020204030204" pitchFamily="34" charset="0"/>
              </a:rPr>
              <a:t>, определение проблемы урока и путей её решения, отбор способов и средств достижения цели, самоанализ и самоконтроль, самооценка и оценка достигнутых результатов).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r>
              <a:rPr lang="ru-RU" sz="2200" dirty="0">
                <a:solidFill>
                  <a:schemeClr val="tx2"/>
                </a:solidFill>
                <a:latin typeface="Calibri" panose="020F0502020204030204" pitchFamily="34" charset="0"/>
              </a:rPr>
              <a:t>5. Хорошо спланированная организаторская роль преподавателя (консультант). </a:t>
            </a:r>
          </a:p>
          <a:p>
            <a:pPr lvl="0">
              <a:lnSpc>
                <a:spcPct val="100000"/>
              </a:lnSpc>
              <a:spcBef>
                <a:spcPct val="20000"/>
              </a:spcBef>
              <a:buClr>
                <a:srgbClr val="94C600"/>
              </a:buClr>
              <a:buSzPct val="76000"/>
              <a:defRPr/>
            </a:pPr>
            <a:r>
              <a:rPr lang="ru-RU" sz="2200" dirty="0">
                <a:solidFill>
                  <a:schemeClr val="tx2"/>
                </a:solidFill>
                <a:latin typeface="Calibri" panose="020F0502020204030204" pitchFamily="34" charset="0"/>
              </a:rPr>
              <a:t>6. </a:t>
            </a:r>
            <a:r>
              <a:rPr lang="ru-RU" sz="2200" i="1" dirty="0">
                <a:solidFill>
                  <a:srgbClr val="FFFF00"/>
                </a:solidFill>
                <a:latin typeface="Calibri" panose="020F0502020204030204" pitchFamily="34" charset="0"/>
              </a:rPr>
              <a:t>Реализация триединой цели </a:t>
            </a:r>
            <a:r>
              <a:rPr lang="ru-RU" sz="2200" dirty="0">
                <a:solidFill>
                  <a:schemeClr val="tx2"/>
                </a:solidFill>
                <a:latin typeface="Calibri" panose="020F0502020204030204" pitchFamily="34" charset="0"/>
              </a:rPr>
              <a:t>(ТЦУ) урока (развитие, обучение, воспитание)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66167667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650249" y="1875097"/>
            <a:ext cx="5212668" cy="4244239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+mn-lt"/>
              </a:rPr>
              <a:t>«Методическая </a:t>
            </a:r>
            <a:r>
              <a:rPr lang="ru-RU" sz="3200" dirty="0">
                <a:latin typeface="+mn-lt"/>
              </a:rPr>
              <a:t>разработка урока» как элемент портфолио </a:t>
            </a:r>
            <a:r>
              <a:rPr lang="ru-RU" sz="3200" dirty="0" smtClean="0">
                <a:latin typeface="+mn-lt"/>
              </a:rPr>
              <a:t>преподавателя. </a:t>
            </a:r>
          </a:p>
          <a:p>
            <a:pPr algn="ctr"/>
            <a:endParaRPr lang="ru-RU" sz="2800" dirty="0">
              <a:latin typeface="+mn-lt"/>
            </a:endParaRPr>
          </a:p>
          <a:p>
            <a:pPr algn="ctr"/>
            <a:endParaRPr lang="ru-RU" sz="2800" dirty="0" smtClean="0">
              <a:latin typeface="+mn-lt"/>
            </a:endParaRPr>
          </a:p>
          <a:p>
            <a:pPr algn="ctr"/>
            <a:r>
              <a:rPr lang="ru-RU" sz="2800" dirty="0" smtClean="0">
                <a:latin typeface="+mn-lt"/>
              </a:rPr>
              <a:t>Что необходимо знать?</a:t>
            </a:r>
            <a:r>
              <a:rPr lang="ru-RU" sz="2800" dirty="0">
                <a:latin typeface="+mn-lt"/>
              </a:rPr>
              <a:t/>
            </a:r>
            <a:br>
              <a:rPr lang="ru-RU" sz="2800" dirty="0">
                <a:latin typeface="+mn-lt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327565" y="1182362"/>
            <a:ext cx="2216444" cy="535531"/>
          </a:xfrm>
        </p:spPr>
        <p:txBody>
          <a:bodyPr/>
          <a:lstStyle/>
          <a:p>
            <a:r>
              <a:rPr lang="ru-RU" sz="3200" b="1" dirty="0">
                <a:latin typeface="+mn-lt"/>
              </a:rPr>
              <a:t>1</a:t>
            </a:r>
            <a:r>
              <a:rPr lang="ru-RU" sz="3200" b="1" dirty="0" smtClean="0">
                <a:latin typeface="+mn-lt"/>
              </a:rPr>
              <a:t> вопрос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7675131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45355" y="1194051"/>
            <a:ext cx="9144000" cy="424732"/>
          </a:xfrm>
        </p:spPr>
        <p:txBody>
          <a:bodyPr/>
          <a:lstStyle/>
          <a:p>
            <a:r>
              <a:rPr lang="ru-RU" sz="2400" b="1" dirty="0" smtClean="0">
                <a:latin typeface="+mn-lt"/>
              </a:rPr>
              <a:t>Место педагогической разработки в портфолио </a:t>
            </a:r>
            <a:r>
              <a:rPr lang="ru-RU" sz="2000" dirty="0" smtClean="0">
                <a:latin typeface="+mn-lt"/>
              </a:rPr>
              <a:t>(п. 2.4)</a:t>
            </a:r>
            <a:endParaRPr lang="ru-RU" sz="2000" dirty="0">
              <a:latin typeface="+mn-lt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/>
          <a:srcRect l="20980" t="21467" r="17481" b="13589"/>
          <a:stretch/>
        </p:blipFill>
        <p:spPr>
          <a:xfrm>
            <a:off x="161793" y="1618783"/>
            <a:ext cx="7081935" cy="4450702"/>
          </a:xfrm>
          <a:prstGeom prst="rect">
            <a:avLst/>
          </a:prstGeom>
        </p:spPr>
      </p:pic>
      <p:pic>
        <p:nvPicPr>
          <p:cNvPr id="8" name="Рисунок 7"/>
          <p:cNvPicPr/>
          <p:nvPr/>
        </p:nvPicPr>
        <p:blipFill rotWithShape="1">
          <a:blip r:embed="rId3"/>
          <a:srcRect l="20496" t="32981" r="20747" b="11512"/>
          <a:stretch/>
        </p:blipFill>
        <p:spPr bwMode="auto">
          <a:xfrm>
            <a:off x="3448968" y="2505643"/>
            <a:ext cx="8191344" cy="422434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/>
          <p:cNvPicPr/>
          <p:nvPr/>
        </p:nvPicPr>
        <p:blipFill rotWithShape="1">
          <a:blip r:embed="rId4"/>
          <a:srcRect l="56163" t="19978" r="7635" b="17748"/>
          <a:stretch/>
        </p:blipFill>
        <p:spPr bwMode="auto">
          <a:xfrm>
            <a:off x="6888275" y="3511295"/>
            <a:ext cx="1418844" cy="146596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194884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618797" y="2040565"/>
            <a:ext cx="4017212" cy="2527808"/>
          </a:xfrm>
        </p:spPr>
        <p:txBody>
          <a:bodyPr/>
          <a:lstStyle/>
          <a:p>
            <a:pPr lvl="0" algn="ctr" eaLnBrk="0" fontAlgn="base" hangingPunct="0">
              <a:lnSpc>
                <a:spcPct val="115000"/>
              </a:lnSpc>
              <a:spcAft>
                <a:spcPts val="1000"/>
              </a:spcAft>
            </a:pPr>
            <a:r>
              <a:rPr lang="ru-RU" altLang="ru-RU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“Настоящий урок начинается не со звонка, </a:t>
            </a:r>
            <a:br>
              <a:rPr lang="ru-RU" altLang="ru-RU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</a:br>
            <a:r>
              <a:rPr lang="ru-RU" altLang="ru-RU" b="1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>а задолго до него”</a:t>
            </a:r>
            <a:r>
              <a:rPr lang="ru-RU" altLang="ru-RU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  <a:t/>
            </a:r>
            <a:br>
              <a:rPr lang="ru-RU" altLang="ru-RU" dirty="0">
                <a:solidFill>
                  <a:srgbClr val="FFFF00"/>
                </a:solidFill>
                <a:latin typeface="+mn-lt"/>
                <a:cs typeface="Times New Roman" panose="02020603050405020304" pitchFamily="18" charset="0"/>
              </a:rPr>
            </a:b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quarter" idx="12"/>
          </p:nvPr>
        </p:nvSpPr>
        <p:spPr>
          <a:xfrm>
            <a:off x="1020817" y="4178809"/>
            <a:ext cx="3310758" cy="1490472"/>
          </a:xfrm>
        </p:spPr>
        <p:txBody>
          <a:bodyPr/>
          <a:lstStyle/>
          <a:p>
            <a:pPr lvl="0" algn="ctr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>
                <a:solidFill>
                  <a:prstClr val="white"/>
                </a:solidFill>
                <a:latin typeface="Arial" panose="020B0604020202020204" pitchFamily="34" charset="0"/>
              </a:rPr>
              <a:t>Сергей Иосифович Гессен - русский философ, педагог, правовед, публицист, создатель собственной философии образования </a:t>
            </a:r>
          </a:p>
          <a:p>
            <a:endParaRPr lang="ru-RU" dirty="0"/>
          </a:p>
        </p:txBody>
      </p:sp>
      <p:pic>
        <p:nvPicPr>
          <p:cNvPr id="6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3935" y="429317"/>
            <a:ext cx="4495441" cy="56885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0265709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471345" y="2133515"/>
            <a:ext cx="5212668" cy="4239622"/>
          </a:xfrm>
        </p:spPr>
        <p:txBody>
          <a:bodyPr/>
          <a:lstStyle/>
          <a:p>
            <a:pPr algn="ctr">
              <a:lnSpc>
                <a:spcPct val="150000"/>
              </a:lnSpc>
            </a:pPr>
            <a:r>
              <a:rPr lang="ru-RU" sz="3200" dirty="0" smtClean="0">
                <a:latin typeface="+mn-lt"/>
              </a:rPr>
              <a:t> Методические </a:t>
            </a:r>
            <a:r>
              <a:rPr lang="ru-RU" sz="3200" dirty="0">
                <a:latin typeface="+mn-lt"/>
              </a:rPr>
              <a:t>требования к оформлению   урока.</a:t>
            </a:r>
          </a:p>
          <a:p>
            <a:pPr algn="ctr"/>
            <a:endParaRPr lang="ru-RU" sz="2800" dirty="0" smtClean="0">
              <a:latin typeface="+mn-lt"/>
            </a:endParaRPr>
          </a:p>
          <a:p>
            <a:pPr algn="ctr"/>
            <a:endParaRPr lang="ru-RU" sz="900" dirty="0" smtClean="0">
              <a:latin typeface="+mn-lt"/>
            </a:endParaRPr>
          </a:p>
          <a:p>
            <a:pPr algn="ctr"/>
            <a:r>
              <a:rPr lang="ru-RU" sz="2800" dirty="0">
                <a:latin typeface="+mn-lt"/>
              </a:rPr>
              <a:t>2.1	</a:t>
            </a:r>
            <a:r>
              <a:rPr lang="ru-RU" sz="3200" dirty="0">
                <a:latin typeface="+mn-lt"/>
              </a:rPr>
              <a:t>Основные подходы к разработке </a:t>
            </a:r>
            <a:r>
              <a:rPr lang="ru-RU" sz="3200" b="1" dirty="0">
                <a:latin typeface="+mn-lt"/>
              </a:rPr>
              <a:t>технологической карты </a:t>
            </a:r>
            <a:r>
              <a:rPr lang="ru-RU" sz="3200" dirty="0" smtClean="0">
                <a:latin typeface="+mn-lt"/>
              </a:rPr>
              <a:t>урока. </a:t>
            </a:r>
            <a:endParaRPr lang="ru-RU" sz="32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2327565" y="1182362"/>
            <a:ext cx="2216444" cy="535531"/>
          </a:xfrm>
        </p:spPr>
        <p:txBody>
          <a:bodyPr/>
          <a:lstStyle/>
          <a:p>
            <a:r>
              <a:rPr lang="ru-RU" sz="3200" b="1" dirty="0">
                <a:latin typeface="+mn-lt"/>
              </a:rPr>
              <a:t>2</a:t>
            </a:r>
            <a:r>
              <a:rPr lang="ru-RU" sz="3200" b="1" dirty="0" smtClean="0">
                <a:latin typeface="+mn-lt"/>
              </a:rPr>
              <a:t> вопрос</a:t>
            </a:r>
            <a:endParaRPr lang="ru-RU" sz="3200" b="1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268697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20685" y="0"/>
            <a:ext cx="7991280" cy="701731"/>
          </a:xfrm>
        </p:spPr>
        <p:txBody>
          <a:bodyPr/>
          <a:lstStyle/>
          <a:p>
            <a:pPr algn="ctr"/>
            <a:r>
              <a:rPr lang="ru-RU" sz="4000" dirty="0" smtClean="0"/>
              <a:t>Элемент технологической кар</a:t>
            </a:r>
            <a:r>
              <a:rPr lang="ru-RU" dirty="0" smtClean="0"/>
              <a:t>ты</a:t>
            </a:r>
            <a:endParaRPr lang="ru-RU" dirty="0"/>
          </a:p>
        </p:txBody>
      </p:sp>
      <p:pic>
        <p:nvPicPr>
          <p:cNvPr id="9" name="Рисунок 8"/>
          <p:cNvPicPr/>
          <p:nvPr/>
        </p:nvPicPr>
        <p:blipFill rotWithShape="1">
          <a:blip r:embed="rId2"/>
          <a:srcRect l="11427" t="17790" r="25875" b="22908"/>
          <a:stretch/>
        </p:blipFill>
        <p:spPr bwMode="auto">
          <a:xfrm>
            <a:off x="1138335" y="662473"/>
            <a:ext cx="10478278" cy="607422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5386553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quarter" idx="13"/>
          </p:nvPr>
        </p:nvSpPr>
        <p:spPr>
          <a:xfrm>
            <a:off x="270589" y="1665513"/>
            <a:ext cx="5878285" cy="5521512"/>
          </a:xfrm>
        </p:spPr>
        <p:txBody>
          <a:bodyPr/>
          <a:lstStyle/>
          <a:p>
            <a:r>
              <a:rPr lang="ru-RU" sz="2800" dirty="0">
                <a:latin typeface="+mn-lt"/>
                <a:ea typeface="Times New Roman"/>
                <a:cs typeface="Times New Roman"/>
              </a:rPr>
              <a:t>Три человека ворочали камни. Одного из них спросили: – </a:t>
            </a:r>
            <a:r>
              <a:rPr lang="ru-RU" sz="2800" i="1" dirty="0">
                <a:latin typeface="+mn-lt"/>
                <a:ea typeface="Times New Roman"/>
                <a:cs typeface="Times New Roman"/>
              </a:rPr>
              <a:t>Что ты делаешь</a:t>
            </a:r>
            <a:r>
              <a:rPr lang="ru-RU" sz="2800" dirty="0">
                <a:latin typeface="+mn-lt"/>
                <a:ea typeface="Times New Roman"/>
                <a:cs typeface="Times New Roman"/>
              </a:rPr>
              <a:t>?</a:t>
            </a:r>
            <a:br>
              <a:rPr lang="ru-RU" sz="2800" dirty="0">
                <a:latin typeface="+mn-lt"/>
                <a:ea typeface="Times New Roman"/>
                <a:cs typeface="Times New Roman"/>
              </a:rPr>
            </a:br>
            <a:r>
              <a:rPr lang="ru-RU" sz="2800" dirty="0">
                <a:latin typeface="+mn-lt"/>
                <a:ea typeface="Times New Roman"/>
                <a:cs typeface="Times New Roman"/>
              </a:rPr>
              <a:t>Он вытер пот со лба и ответил: – </a:t>
            </a:r>
            <a:r>
              <a:rPr lang="ru-RU" sz="2800" i="1" dirty="0">
                <a:latin typeface="+mn-lt"/>
                <a:ea typeface="Times New Roman"/>
                <a:cs typeface="Times New Roman"/>
              </a:rPr>
              <a:t>Горбачусь</a:t>
            </a:r>
            <a:r>
              <a:rPr lang="ru-RU" sz="2800" dirty="0">
                <a:latin typeface="+mn-lt"/>
                <a:ea typeface="Times New Roman"/>
                <a:cs typeface="Times New Roman"/>
              </a:rPr>
              <a:t>.</a:t>
            </a:r>
            <a:br>
              <a:rPr lang="ru-RU" sz="2800" dirty="0">
                <a:latin typeface="+mn-lt"/>
                <a:ea typeface="Times New Roman"/>
                <a:cs typeface="Times New Roman"/>
              </a:rPr>
            </a:br>
            <a:r>
              <a:rPr lang="ru-RU" sz="2800" dirty="0">
                <a:latin typeface="+mn-lt"/>
                <a:ea typeface="Times New Roman"/>
                <a:cs typeface="Times New Roman"/>
              </a:rPr>
              <a:t>Подошли ко второму и спросили: – </a:t>
            </a:r>
            <a:r>
              <a:rPr lang="ru-RU" sz="2800" i="1" dirty="0">
                <a:latin typeface="+mn-lt"/>
                <a:ea typeface="Times New Roman"/>
                <a:cs typeface="Times New Roman"/>
              </a:rPr>
              <a:t>А ты что делаешь</a:t>
            </a:r>
            <a:r>
              <a:rPr lang="ru-RU" sz="2800" dirty="0">
                <a:latin typeface="+mn-lt"/>
                <a:ea typeface="Times New Roman"/>
                <a:cs typeface="Times New Roman"/>
              </a:rPr>
              <a:t>?</a:t>
            </a:r>
            <a:br>
              <a:rPr lang="ru-RU" sz="2800" dirty="0">
                <a:latin typeface="+mn-lt"/>
                <a:ea typeface="Times New Roman"/>
                <a:cs typeface="Times New Roman"/>
              </a:rPr>
            </a:br>
            <a:r>
              <a:rPr lang="ru-RU" sz="2800" dirty="0">
                <a:latin typeface="+mn-lt"/>
                <a:ea typeface="Times New Roman"/>
                <a:cs typeface="Times New Roman"/>
              </a:rPr>
              <a:t>Он закатал рукава и деловито сказал: – </a:t>
            </a:r>
            <a:r>
              <a:rPr lang="ru-RU" sz="2800" i="1" dirty="0">
                <a:latin typeface="+mn-lt"/>
                <a:ea typeface="Times New Roman"/>
                <a:cs typeface="Times New Roman"/>
              </a:rPr>
              <a:t>Деньги зарабатываю.</a:t>
            </a:r>
            <a:r>
              <a:rPr lang="ru-RU" sz="2800" dirty="0">
                <a:latin typeface="+mn-lt"/>
                <a:ea typeface="Times New Roman"/>
                <a:cs typeface="Times New Roman"/>
              </a:rPr>
              <a:t/>
            </a:r>
            <a:br>
              <a:rPr lang="ru-RU" sz="2800" dirty="0">
                <a:latin typeface="+mn-lt"/>
                <a:ea typeface="Times New Roman"/>
                <a:cs typeface="Times New Roman"/>
              </a:rPr>
            </a:br>
            <a:r>
              <a:rPr lang="ru-RU" sz="2800" dirty="0">
                <a:latin typeface="+mn-lt"/>
                <a:ea typeface="Times New Roman"/>
                <a:cs typeface="Times New Roman"/>
              </a:rPr>
              <a:t>Спросили у третьего: – </a:t>
            </a:r>
            <a:r>
              <a:rPr lang="ru-RU" sz="2800" i="1" dirty="0">
                <a:latin typeface="+mn-lt"/>
                <a:ea typeface="Times New Roman"/>
                <a:cs typeface="Times New Roman"/>
              </a:rPr>
              <a:t>А что делаешь ты?</a:t>
            </a:r>
            <a:r>
              <a:rPr lang="ru-RU" sz="2800" dirty="0">
                <a:latin typeface="+mn-lt"/>
                <a:ea typeface="Times New Roman"/>
                <a:cs typeface="Times New Roman"/>
              </a:rPr>
              <a:t/>
            </a:r>
            <a:br>
              <a:rPr lang="ru-RU" sz="2800" dirty="0">
                <a:latin typeface="+mn-lt"/>
                <a:ea typeface="Times New Roman"/>
                <a:cs typeface="Times New Roman"/>
              </a:rPr>
            </a:br>
            <a:r>
              <a:rPr lang="ru-RU" sz="2800" dirty="0">
                <a:latin typeface="+mn-lt"/>
                <a:ea typeface="Times New Roman"/>
                <a:cs typeface="Times New Roman"/>
              </a:rPr>
              <a:t>Он посмотрел вверх и сказал: – </a:t>
            </a:r>
            <a:r>
              <a:rPr lang="ru-RU" sz="2800" i="1" dirty="0">
                <a:latin typeface="+mn-lt"/>
                <a:ea typeface="Times New Roman"/>
                <a:cs typeface="Times New Roman"/>
              </a:rPr>
              <a:t>Храм строю.</a:t>
            </a:r>
            <a:r>
              <a:rPr lang="ru-RU" sz="2800" dirty="0">
                <a:latin typeface="+mn-lt"/>
                <a:ea typeface="Times New Roman"/>
                <a:cs typeface="Times New Roman"/>
              </a:rPr>
              <a:t/>
            </a:r>
            <a:br>
              <a:rPr lang="ru-RU" sz="2800" dirty="0">
                <a:latin typeface="+mn-lt"/>
                <a:ea typeface="Times New Roman"/>
                <a:cs typeface="Times New Roman"/>
              </a:rPr>
            </a:br>
            <a:endParaRPr lang="ru-RU" sz="2800" dirty="0">
              <a:latin typeface="+mn-lt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4"/>
          </p:nvPr>
        </p:nvSpPr>
        <p:spPr>
          <a:xfrm>
            <a:off x="629393" y="1056265"/>
            <a:ext cx="3947621" cy="590931"/>
          </a:xfrm>
        </p:spPr>
        <p:txBody>
          <a:bodyPr/>
          <a:lstStyle/>
          <a:p>
            <a:r>
              <a:rPr lang="ru-RU" sz="3600" dirty="0" smtClean="0">
                <a:latin typeface="+mn-lt"/>
              </a:rPr>
              <a:t>Притча в помощь</a:t>
            </a:r>
            <a:endParaRPr lang="ru-RU" sz="36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3534427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Палитра ЮУГК">
      <a:dk1>
        <a:srgbClr val="44546A"/>
      </a:dk1>
      <a:lt1>
        <a:sysClr val="window" lastClr="FFFFFF"/>
      </a:lt1>
      <a:dk2>
        <a:srgbClr val="3777F7"/>
      </a:dk2>
      <a:lt2>
        <a:srgbClr val="FFFFFF"/>
      </a:lt2>
      <a:accent1>
        <a:srgbClr val="3777F7"/>
      </a:accent1>
      <a:accent2>
        <a:srgbClr val="E63212"/>
      </a:accent2>
      <a:accent3>
        <a:srgbClr val="ED7303"/>
      </a:accent3>
      <a:accent4>
        <a:srgbClr val="000ABE"/>
      </a:accent4>
      <a:accent5>
        <a:srgbClr val="4472C4"/>
      </a:accent5>
      <a:accent6>
        <a:srgbClr val="40B08C"/>
      </a:accent6>
      <a:hlink>
        <a:srgbClr val="ADB9CA"/>
      </a:hlink>
      <a:folHlink>
        <a:srgbClr val="FFC000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1463</TotalTime>
  <Words>389</Words>
  <Application>Microsoft Office PowerPoint</Application>
  <PresentationFormat>Широкоэкранный</PresentationFormat>
  <Paragraphs>71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7" baseType="lpstr">
      <vt:lpstr>Actay Wide Bd</vt:lpstr>
      <vt:lpstr>Arial</vt:lpstr>
      <vt:lpstr>Calibri</vt:lpstr>
      <vt:lpstr>Geologica Light</vt:lpstr>
      <vt:lpstr>Geologica Roman Medium</vt:lpstr>
      <vt:lpstr>Geologica Roman SemiBold</vt:lpstr>
      <vt:lpstr>Geologica Thin</vt:lpstr>
      <vt:lpstr>Times New Roman</vt:lpstr>
      <vt:lpstr>Тема Office</vt:lpstr>
      <vt:lpstr>Школа начинающего преподавателя №2  Тема: «Современный урок – основа качественного образования и показатель мастерства педагога.  Как спроектировать?»  </vt:lpstr>
      <vt:lpstr>Завершите предложение</vt:lpstr>
      <vt:lpstr>Урок сегодня – это</vt:lpstr>
      <vt:lpstr>Презентация PowerPoint</vt:lpstr>
      <vt:lpstr>Место педагогической разработки в портфолио (п. 2.4)</vt:lpstr>
      <vt:lpstr>“Настоящий урок начинается не со звонка,  а задолго до него” </vt:lpstr>
      <vt:lpstr>Презентация PowerPoint</vt:lpstr>
      <vt:lpstr>Элемент технологической карты</vt:lpstr>
      <vt:lpstr>Презентация PowerPoint</vt:lpstr>
      <vt:lpstr>Презентация PowerPoint</vt:lpstr>
      <vt:lpstr>Презентация PowerPoint</vt:lpstr>
      <vt:lpstr>Виды целей</vt:lpstr>
      <vt:lpstr>ЦЕЛИ урока</vt:lpstr>
      <vt:lpstr>Презентация PowerPoint</vt:lpstr>
      <vt:lpstr>Презентация PowerPoint</vt:lpstr>
      <vt:lpstr>Самоанализ урока </vt:lpstr>
      <vt:lpstr>Презентация PowerPoint</vt:lpstr>
      <vt:lpstr>Школа начинающего преподавателя №2  Тема: «Современный урок – основа качественного образования и показатель мастерства педагога.  Как спроектировать?»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Cuddy</dc:creator>
  <cp:lastModifiedBy>Баранова Наталья Александровна</cp:lastModifiedBy>
  <cp:revision>113</cp:revision>
  <cp:lastPrinted>2025-11-06T07:24:55Z</cp:lastPrinted>
  <dcterms:created xsi:type="dcterms:W3CDTF">2025-08-20T10:03:19Z</dcterms:created>
  <dcterms:modified xsi:type="dcterms:W3CDTF">2025-11-07T04:24:26Z</dcterms:modified>
</cp:coreProperties>
</file>