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slideLayouts/slideLayout25.xml" ContentType="application/vnd.openxmlformats-officedocument.presentationml.slideLayout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49" r:id="rId2"/>
    <p:sldMasterId id="2147483650" r:id="rId3"/>
    <p:sldMasterId id="2147483651" r:id="rId4"/>
    <p:sldMasterId id="2147483652" r:id="rId5"/>
  </p:sldMasterIdLst>
  <p:sldIdLst>
    <p:sldId id="256" r:id="rId6"/>
    <p:sldId id="258" r:id="rId7"/>
    <p:sldId id="279" r:id="rId8"/>
    <p:sldId id="260" r:id="rId9"/>
    <p:sldId id="261" r:id="rId10"/>
    <p:sldId id="262" r:id="rId11"/>
    <p:sldId id="263" r:id="rId12"/>
    <p:sldId id="264" r:id="rId13"/>
    <p:sldId id="265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80" r:id="rId26"/>
    <p:sldId id="281" r:id="rId27"/>
    <p:sldId id="278" r:id="rId28"/>
  </p:sldIdLst>
  <p:sldSz cx="24387175" cy="13716000"/>
  <p:notesSz cx="13716000" cy="243871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660B408-B3CF-4A94-85FC-2B1E0A45F4A2}" styleName="Темный стиль 2 — акцент 1/акцент 2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>
              <a:solidFill>
                <a:schemeClr val="dk1"/>
              </a:solidFill>
              <a:prstDash val="solid"/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/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</a:tblBg>
    <a:wholeTbl>
      <a:tcTxStyle>
        <a:fontRef idx="minor"/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/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</a:tblBg>
    <a:wholeTbl>
      <a:tcTxStyle>
        <a:fontRef idx="minor"/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/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— акцент 5/акцент 6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>
              <a:solidFill>
                <a:schemeClr val="dk1"/>
              </a:solidFill>
              <a:prstDash val="solid"/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/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202B0CA-FC54-4496-8BCA-5EF66A818D29}" styleName="Темный стиль 2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>
              <a:solidFill>
                <a:schemeClr val="dk1"/>
              </a:solidFill>
              <a:prstDash val="solid"/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/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/>
        <a:schemeClr val="dk1"/>
      </a:tcTxStyle>
      <a:tcStyle>
        <a:tcBdr>
          <a:left>
            <a:ln w="12700">
              <a:solidFill>
                <a:schemeClr val="lt1"/>
              </a:solidFill>
              <a:prstDash val="solid"/>
            </a:ln>
          </a:left>
          <a:right>
            <a:ln w="12700">
              <a:solidFill>
                <a:schemeClr val="lt1"/>
              </a:solidFill>
              <a:prstDash val="solid"/>
            </a:ln>
          </a:right>
          <a:top>
            <a:ln w="12700">
              <a:solidFill>
                <a:schemeClr val="lt1"/>
              </a:solidFill>
              <a:prstDash val="solid"/>
            </a:ln>
          </a:top>
          <a:bottom>
            <a:ln w="12700">
              <a:solidFill>
                <a:schemeClr val="lt1"/>
              </a:solidFill>
              <a:prstDash val="solid"/>
            </a:ln>
          </a:bottom>
          <a:insideH>
            <a:ln w="12700">
              <a:solidFill>
                <a:schemeClr val="lt1"/>
              </a:solidFill>
              <a:prstDash val="solid"/>
            </a:ln>
          </a:insideH>
          <a:insideV>
            <a:ln w="12700">
              <a:solidFill>
                <a:schemeClr val="lt1"/>
              </a:solidFill>
              <a:prstDash val="solid"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/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/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/>
        <a:schemeClr val="lt1"/>
      </a:tcTxStyle>
      <a:tcStyle>
        <a:tcBdr>
          <a:top>
            <a:ln w="38100">
              <a:solidFill>
                <a:schemeClr val="lt1"/>
              </a:solidFill>
              <a:prstDash val="solid"/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/>
        <a:schemeClr val="lt1"/>
      </a:tcTxStyle>
      <a:tcStyle>
        <a:tcBdr>
          <a:bottom>
            <a:ln w="38100">
              <a:solidFill>
                <a:schemeClr val="lt1"/>
              </a:solidFill>
              <a:prstDash val="solid"/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Темный стиль 2 — акцент 3/акцент 4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>
              <a:solidFill>
                <a:schemeClr val="dk1"/>
              </a:solidFill>
              <a:prstDash val="solid"/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/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2" d="100"/>
          <a:sy n="42" d="100"/>
        </p:scale>
        <p:origin x="62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2800" b="1" dirty="0"/>
              <a:t>Количество жалоб на работу ПК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1"/>
          <c:order val="1"/>
          <c:tx>
            <c:strRef>
              <c:f>Лист1!$H$5</c:f>
              <c:strCache>
                <c:ptCount val="1"/>
                <c:pt idx="0">
                  <c:v>Количество жалоб на работу ПК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5B9BD5">
                  <a:lumMod val="75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E38F-48DC-976D-A04013115895}"/>
              </c:ext>
            </c:extLst>
          </c:dPt>
          <c:dPt>
            <c:idx val="2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38F-48DC-976D-A0401311589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Лист1!$I$3:$K$3</c:f>
              <c:strCache>
                <c:ptCount val="3"/>
                <c:pt idx="0">
                  <c:v>Текущий показатель</c:v>
                </c:pt>
                <c:pt idx="1">
                  <c:v>Целевой показатель</c:v>
                </c:pt>
                <c:pt idx="2">
                  <c:v>Фактический показатель</c:v>
                </c:pt>
              </c:strCache>
            </c:strRef>
          </c:cat>
          <c:val>
            <c:numRef>
              <c:f>Лист1!$I$5:$K$5</c:f>
              <c:numCache>
                <c:formatCode>General</c:formatCode>
                <c:ptCount val="3"/>
                <c:pt idx="0">
                  <c:v>15</c:v>
                </c:pt>
                <c:pt idx="1">
                  <c:v>10</c:v>
                </c:pt>
                <c:pt idx="2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8F-48DC-976D-A040131158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862142640"/>
        <c:axId val="186214072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Лист1!$H$4</c15:sqref>
                        </c15:formulaRef>
                      </c:ext>
                    </c:extLst>
                    <c:strCache>
                      <c:ptCount val="1"/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Лист1!$I$3:$K$3</c15:sqref>
                        </c15:formulaRef>
                      </c:ext>
                    </c:extLst>
                    <c:strCache>
                      <c:ptCount val="3"/>
                      <c:pt idx="0">
                        <c:v>Текущий показатель</c:v>
                      </c:pt>
                      <c:pt idx="1">
                        <c:v>Целевой показатель</c:v>
                      </c:pt>
                      <c:pt idx="2">
                        <c:v>Фактический показатель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Лист1!$I$4:$K$4</c15:sqref>
                        </c15:formulaRef>
                      </c:ext>
                    </c:extLst>
                    <c:numCache>
                      <c:formatCode>General</c:formatCode>
                      <c:ptCount val="3"/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E38F-48DC-976D-A04013115895}"/>
                  </c:ext>
                </c:extLst>
              </c15:ser>
            </c15:filteredBarSeries>
          </c:ext>
        </c:extLst>
      </c:barChart>
      <c:catAx>
        <c:axId val="18621426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62140720"/>
        <c:crosses val="autoZero"/>
        <c:auto val="1"/>
        <c:lblAlgn val="ctr"/>
        <c:lblOffset val="100"/>
        <c:noMultiLvlLbl val="0"/>
      </c:catAx>
      <c:valAx>
        <c:axId val="18621407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62142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rgbClr val="4472C4"/>
      </a:solidFill>
    </a:ln>
    <a:effectLst/>
  </c:spPr>
  <c:txPr>
    <a:bodyPr/>
    <a:lstStyle/>
    <a:p>
      <a:pPr>
        <a:defRPr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3360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b="1" dirty="0"/>
              <a:t>Доля членов ПК, удовлетворенных условиями работы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360" b="0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1"/>
          <c:order val="1"/>
          <c:tx>
            <c:strRef>
              <c:f>Лист1!$H$14</c:f>
              <c:strCache>
                <c:ptCount val="1"/>
                <c:pt idx="0">
                  <c:v>Доля членов ПК, удовлетворенных условиями работы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5B9BD5">
                  <a:lumMod val="75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9744-413D-AD92-37DA62CEBAD5}"/>
              </c:ext>
            </c:extLst>
          </c:dPt>
          <c:dPt>
            <c:idx val="2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744-413D-AD92-37DA62CEBAD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Лист1!$I$12:$K$12</c:f>
              <c:strCache>
                <c:ptCount val="3"/>
                <c:pt idx="0">
                  <c:v>Текущий показатель</c:v>
                </c:pt>
                <c:pt idx="1">
                  <c:v>Целевой показатель</c:v>
                </c:pt>
                <c:pt idx="2">
                  <c:v>Фактический показатель</c:v>
                </c:pt>
              </c:strCache>
            </c:strRef>
          </c:cat>
          <c:val>
            <c:numRef>
              <c:f>Лист1!$I$14:$K$14</c:f>
              <c:numCache>
                <c:formatCode>General</c:formatCode>
                <c:ptCount val="3"/>
                <c:pt idx="0">
                  <c:v>30</c:v>
                </c:pt>
                <c:pt idx="1">
                  <c:v>60</c:v>
                </c:pt>
                <c:pt idx="2">
                  <c:v>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44-413D-AD92-37DA62CEBA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6207680"/>
        <c:axId val="1622448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Лист1!$H$13</c15:sqref>
                        </c15:formulaRef>
                      </c:ext>
                    </c:extLst>
                    <c:strCache>
                      <c:ptCount val="1"/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Лист1!$I$12:$K$12</c15:sqref>
                        </c15:formulaRef>
                      </c:ext>
                    </c:extLst>
                    <c:strCache>
                      <c:ptCount val="3"/>
                      <c:pt idx="0">
                        <c:v>Текущий показатель</c:v>
                      </c:pt>
                      <c:pt idx="1">
                        <c:v>Целевой показатель</c:v>
                      </c:pt>
                      <c:pt idx="2">
                        <c:v>Фактический показатель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Лист1!$I$13:$K$13</c15:sqref>
                        </c15:formulaRef>
                      </c:ext>
                    </c:extLst>
                    <c:numCache>
                      <c:formatCode>General</c:formatCode>
                      <c:ptCount val="3"/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9744-413D-AD92-37DA62CEBAD5}"/>
                  </c:ext>
                </c:extLst>
              </c15:ser>
            </c15:filteredBarSeries>
          </c:ext>
        </c:extLst>
      </c:barChart>
      <c:catAx>
        <c:axId val="162076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224480"/>
        <c:crosses val="autoZero"/>
        <c:auto val="1"/>
        <c:lblAlgn val="ctr"/>
        <c:lblOffset val="100"/>
        <c:noMultiLvlLbl val="0"/>
      </c:catAx>
      <c:valAx>
        <c:axId val="162244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207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rgbClr val="4472C4"/>
      </a:solidFill>
    </a:ln>
    <a:effectLst/>
  </c:spPr>
  <c:txPr>
    <a:bodyPr/>
    <a:lstStyle/>
    <a:p>
      <a:pPr>
        <a:defRPr sz="28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3360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b="1" dirty="0"/>
              <a:t>Время протекания процесса в границах жизненной ситуации (мин.)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360" b="0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Лист1!$I$16</c:f>
              <c:strCache>
                <c:ptCount val="1"/>
                <c:pt idx="0">
                  <c:v>Текущий показатель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Лист1!$H$17:$H$19</c:f>
              <c:strCache>
                <c:ptCount val="3"/>
                <c:pt idx="1">
                  <c:v>минимальное время</c:v>
                </c:pt>
                <c:pt idx="2">
                  <c:v>максимальное время</c:v>
                </c:pt>
              </c:strCache>
            </c:strRef>
          </c:cat>
          <c:val>
            <c:numRef>
              <c:f>Лист1!$I$17:$I$19</c:f>
              <c:numCache>
                <c:formatCode>General</c:formatCode>
                <c:ptCount val="3"/>
                <c:pt idx="1">
                  <c:v>2185</c:v>
                </c:pt>
                <c:pt idx="2">
                  <c:v>4270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02-44B2-9948-623E8801FE93}"/>
            </c:ext>
          </c:extLst>
        </c:ser>
        <c:ser>
          <c:idx val="1"/>
          <c:order val="1"/>
          <c:tx>
            <c:strRef>
              <c:f>Лист1!$J$16</c:f>
              <c:strCache>
                <c:ptCount val="1"/>
                <c:pt idx="0">
                  <c:v>Целевой показатель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Лист1!$H$17:$H$19</c:f>
              <c:strCache>
                <c:ptCount val="3"/>
                <c:pt idx="1">
                  <c:v>минимальное время</c:v>
                </c:pt>
                <c:pt idx="2">
                  <c:v>максимальное время</c:v>
                </c:pt>
              </c:strCache>
            </c:strRef>
          </c:cat>
          <c:val>
            <c:numRef>
              <c:f>Лист1!$J$17:$J$19</c:f>
              <c:numCache>
                <c:formatCode>General</c:formatCode>
                <c:ptCount val="3"/>
                <c:pt idx="1">
                  <c:v>2105</c:v>
                </c:pt>
                <c:pt idx="2">
                  <c:v>3205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F02-44B2-9948-623E8801FE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6176000"/>
        <c:axId val="16179360"/>
      </c:barChart>
      <c:catAx>
        <c:axId val="161760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179360"/>
        <c:crosses val="autoZero"/>
        <c:auto val="1"/>
        <c:lblAlgn val="ctr"/>
        <c:lblOffset val="100"/>
        <c:noMultiLvlLbl val="0"/>
      </c:catAx>
      <c:valAx>
        <c:axId val="161793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6176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solidFill>
        <a:srgbClr val="4472C4"/>
      </a:solidFill>
    </a:ln>
    <a:effectLst/>
  </c:spPr>
  <c:txPr>
    <a:bodyPr/>
    <a:lstStyle/>
    <a:p>
      <a:pPr>
        <a:defRPr sz="28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3360" b="1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/>
              <a:t>Доля родителей /законных представителей, удовлетворенных общением с членами ПК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360" b="1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1"/>
          <c:order val="1"/>
          <c:tx>
            <c:strRef>
              <c:f>Лист1!$H$8</c:f>
              <c:strCache>
                <c:ptCount val="1"/>
                <c:pt idx="0">
                  <c:v>Доля родителей /зп удовлетворенных общением с членами ПК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012-45B1-8E9C-CED015CA2881}"/>
              </c:ext>
            </c:extLst>
          </c:dPt>
          <c:dPt>
            <c:idx val="2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012-45B1-8E9C-CED015CA2881}"/>
              </c:ext>
            </c:extLst>
          </c:dPt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012-45B1-8E9C-CED015CA2881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012-45B1-8E9C-CED015CA2881}"/>
                </c:ext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012-45B1-8E9C-CED015CA288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Лист1!$I$6:$K$6</c:f>
              <c:strCache>
                <c:ptCount val="3"/>
                <c:pt idx="0">
                  <c:v>Текущий показатель</c:v>
                </c:pt>
                <c:pt idx="1">
                  <c:v>Целевой показатель</c:v>
                </c:pt>
                <c:pt idx="2">
                  <c:v>Фактический показатель</c:v>
                </c:pt>
              </c:strCache>
            </c:strRef>
          </c:cat>
          <c:val>
            <c:numRef>
              <c:f>Лист1!$I$8:$K$8</c:f>
              <c:numCache>
                <c:formatCode>General</c:formatCode>
                <c:ptCount val="3"/>
                <c:pt idx="0">
                  <c:v>60</c:v>
                </c:pt>
                <c:pt idx="1">
                  <c:v>60</c:v>
                </c:pt>
                <c:pt idx="2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012-45B1-8E9C-CED015CA28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862131600"/>
        <c:axId val="186213256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Лист1!$H$7</c15:sqref>
                        </c15:formulaRef>
                      </c:ext>
                    </c:extLst>
                    <c:strCache>
                      <c:ptCount val="1"/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Лист1!$I$6:$K$6</c15:sqref>
                        </c15:formulaRef>
                      </c:ext>
                    </c:extLst>
                    <c:strCache>
                      <c:ptCount val="3"/>
                      <c:pt idx="0">
                        <c:v>Текущий показатель</c:v>
                      </c:pt>
                      <c:pt idx="1">
                        <c:v>Целевой показатель</c:v>
                      </c:pt>
                      <c:pt idx="2">
                        <c:v>Фактический показатель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Лист1!$I$7:$K$7</c15:sqref>
                        </c15:formulaRef>
                      </c:ext>
                    </c:extLst>
                    <c:numCache>
                      <c:formatCode>General</c:formatCode>
                      <c:ptCount val="3"/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A012-45B1-8E9C-CED015CA2881}"/>
                  </c:ext>
                </c:extLst>
              </c15:ser>
            </c15:filteredBarSeries>
          </c:ext>
        </c:extLst>
      </c:barChart>
      <c:catAx>
        <c:axId val="18621316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62132560"/>
        <c:crosses val="autoZero"/>
        <c:auto val="1"/>
        <c:lblAlgn val="ctr"/>
        <c:lblOffset val="100"/>
        <c:noMultiLvlLbl val="0"/>
      </c:catAx>
      <c:valAx>
        <c:axId val="18621325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62131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rgbClr val="4472C4"/>
      </a:solidFill>
    </a:ln>
    <a:effectLst/>
  </c:spPr>
  <c:txPr>
    <a:bodyPr/>
    <a:lstStyle/>
    <a:p>
      <a:pPr>
        <a:defRPr sz="28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Диаграммы 2">
    <p:spTree>
      <p:nvGrpSpPr>
        <p:cNvPr id="1" name="Group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body" idx="20"/>
          </p:nvPr>
        </p:nvSpPr>
        <p:spPr>
          <a:xfrm>
            <a:off x="1439521" y="3933358"/>
            <a:ext cx="10707495" cy="7463312"/>
          </a:xfrm>
          <a:prstGeom prst="rect">
            <a:avLst/>
          </a:prstGeom>
        </p:spPr>
        <p:txBody>
          <a:bodyPr lIns="0" tIns="0" rIns="0" bIns="0"/>
          <a:lstStyle>
            <a:defPPr/>
            <a:lvl1pPr marL="0" lvl="0" indent="0">
              <a:buNone/>
              <a:defRPr sz="1865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  <a:lvl2pPr lvl="1">
              <a:defRPr sz="3197">
                <a:solidFill>
                  <a:srgbClr val="333333"/>
                </a:solidFill>
                <a:latin typeface="Arial"/>
                <a:ea typeface="Arial"/>
                <a:cs typeface="Arial"/>
              </a:defRPr>
            </a:lvl2pPr>
            <a:lvl3pPr lvl="2">
              <a:defRPr sz="3197">
                <a:solidFill>
                  <a:srgbClr val="333333"/>
                </a:solidFill>
                <a:latin typeface="Arial"/>
                <a:ea typeface="Arial"/>
                <a:cs typeface="Arial"/>
              </a:defRPr>
            </a:lvl3pPr>
            <a:lvl4pPr lvl="3">
              <a:defRPr sz="3197">
                <a:solidFill>
                  <a:srgbClr val="333333"/>
                </a:solidFill>
                <a:latin typeface="Arial"/>
                <a:ea typeface="Arial"/>
                <a:cs typeface="Arial"/>
              </a:defRPr>
            </a:lvl4pPr>
            <a:lvl5pPr lvl="4">
              <a:defRPr sz="3197">
                <a:solidFill>
                  <a:srgbClr val="333333"/>
                </a:solidFill>
                <a:latin typeface="Arial"/>
                <a:ea typeface="Arial"/>
                <a:cs typeface="Arial"/>
              </a:defRPr>
            </a:lvl5pPr>
          </a:lstStyle>
          <a:p>
            <a:pPr lvl="0"/>
            <a:r>
              <a:t>Контент</a:t>
            </a:r>
          </a:p>
        </p:txBody>
      </p:sp>
      <p:sp>
        <p:nvSpPr>
          <p:cNvPr id="50" name="Shape 50"/>
          <p:cNvSpPr txBox="1">
            <a:spLocks noGrp="1"/>
          </p:cNvSpPr>
          <p:nvPr>
            <p:ph type="body" idx="21"/>
          </p:nvPr>
        </p:nvSpPr>
        <p:spPr>
          <a:xfrm>
            <a:off x="12824440" y="3933358"/>
            <a:ext cx="10508499" cy="7463312"/>
          </a:xfrm>
          <a:prstGeom prst="rect">
            <a:avLst/>
          </a:prstGeom>
        </p:spPr>
        <p:txBody>
          <a:bodyPr lIns="0" tIns="0" rIns="0" bIns="0"/>
          <a:lstStyle>
            <a:defPPr/>
            <a:lvl1pPr marL="0" lvl="0" indent="0">
              <a:buNone/>
              <a:defRPr sz="1865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  <a:lvl2pPr lvl="1">
              <a:defRPr sz="3197">
                <a:solidFill>
                  <a:srgbClr val="333333"/>
                </a:solidFill>
                <a:latin typeface="Arial"/>
                <a:ea typeface="Arial"/>
                <a:cs typeface="Arial"/>
              </a:defRPr>
            </a:lvl2pPr>
            <a:lvl3pPr lvl="2">
              <a:defRPr sz="3197">
                <a:solidFill>
                  <a:srgbClr val="333333"/>
                </a:solidFill>
                <a:latin typeface="Arial"/>
                <a:ea typeface="Arial"/>
                <a:cs typeface="Arial"/>
              </a:defRPr>
            </a:lvl3pPr>
            <a:lvl4pPr lvl="3">
              <a:defRPr sz="3197">
                <a:solidFill>
                  <a:srgbClr val="333333"/>
                </a:solidFill>
                <a:latin typeface="Arial"/>
                <a:ea typeface="Arial"/>
                <a:cs typeface="Arial"/>
              </a:defRPr>
            </a:lvl4pPr>
            <a:lvl5pPr lvl="4">
              <a:defRPr sz="3197">
                <a:solidFill>
                  <a:srgbClr val="333333"/>
                </a:solidFill>
                <a:latin typeface="Arial"/>
                <a:ea typeface="Arial"/>
                <a:cs typeface="Arial"/>
              </a:defRPr>
            </a:lvl5pPr>
          </a:lstStyle>
          <a:p>
            <a:pPr lvl="0"/>
            <a:r>
              <a:t>Контент</a:t>
            </a:r>
          </a:p>
        </p:txBody>
      </p:sp>
      <p:sp>
        <p:nvSpPr>
          <p:cNvPr id="51" name="Shape 51"/>
          <p:cNvSpPr txBox="1">
            <a:spLocks noGrp="1"/>
          </p:cNvSpPr>
          <p:nvPr>
            <p:ph type="body" idx="22"/>
          </p:nvPr>
        </p:nvSpPr>
        <p:spPr>
          <a:xfrm>
            <a:off x="1439521" y="12171052"/>
            <a:ext cx="10707495" cy="394547"/>
          </a:xfrm>
          <a:prstGeom prst="rect">
            <a:avLst/>
          </a:prstGeom>
        </p:spPr>
        <p:txBody>
          <a:bodyPr lIns="0" tIns="0" rIns="0" bIns="0" anchor="b"/>
          <a:lstStyle>
            <a:defPPr/>
            <a:lvl1pPr marL="0" marR="0" lvl="0" indent="0" algn="l">
              <a:lnSpc>
                <a:spcPct val="90000"/>
              </a:lnSpc>
              <a:spcBef>
                <a:spcPts val="2664"/>
              </a:spcBef>
              <a:spcAft>
                <a:spcPts val="0"/>
              </a:spcAft>
              <a:buNone/>
              <a:defRPr sz="1865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</a:lstStyle>
          <a:p>
            <a:pPr marL="0" marR="0" lvl="0" indent="0" algn="l">
              <a:lnSpc>
                <a:spcPct val="90000"/>
              </a:lnSpc>
              <a:spcBef>
                <a:spcPts val="2664"/>
              </a:spcBef>
              <a:spcAft>
                <a:spcPts val="0"/>
              </a:spcAft>
            </a:pPr>
            <a:r>
              <a:t>Место для указания источников и сносок</a:t>
            </a:r>
          </a:p>
        </p:txBody>
      </p:sp>
      <p:sp>
        <p:nvSpPr>
          <p:cNvPr id="52" name="Shape 52"/>
          <p:cNvSpPr txBox="1"/>
          <p:nvPr/>
        </p:nvSpPr>
        <p:spPr>
          <a:xfrm>
            <a:off x="21834144" y="12200474"/>
            <a:ext cx="1498795" cy="365125"/>
          </a:xfrm>
          <a:prstGeom prst="rect">
            <a:avLst/>
          </a:prstGeom>
        </p:spPr>
        <p:txBody>
          <a:bodyPr lIns="0" tIns="0" rIns="0" bIns="0" anchor="b"/>
          <a:lstStyle>
            <a:defPPr/>
            <a:lvl1pPr marL="0" lvl="0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sz="1865">
                <a:latin typeface="Arial"/>
                <a:ea typeface="Arial"/>
                <a:cs typeface="Arial"/>
              </a:rPr>
              <a:t>‹#›</a:t>
            </a:r>
          </a:p>
        </p:txBody>
      </p:sp>
      <p:sp>
        <p:nvSpPr>
          <p:cNvPr id="53" name="Shape 53"/>
          <p:cNvSpPr txBox="1">
            <a:spLocks noGrp="1"/>
          </p:cNvSpPr>
          <p:nvPr>
            <p:ph type="title" idx="23"/>
          </p:nvPr>
        </p:nvSpPr>
        <p:spPr>
          <a:xfrm>
            <a:off x="1439521" y="1150401"/>
            <a:ext cx="17498646" cy="879718"/>
          </a:xfrm>
          <a:prstGeom prst="rect">
            <a:avLst/>
          </a:prstGeom>
        </p:spPr>
        <p:txBody>
          <a:bodyPr lIns="0" tIns="0" rIns="0" bIns="0"/>
          <a:lstStyle>
            <a:defPPr/>
            <a:lvl1pPr lvl="0">
              <a:defRPr sz="6128" b="1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</a:lstStyle>
          <a:p>
            <a:r>
              <a:t>Заголовок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Group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3274"/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Group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>
            <a:spLocks noGrp="1"/>
          </p:cNvSpPr>
          <p:nvPr>
            <p:ph type="title" idx="1"/>
          </p:nvPr>
        </p:nvSpPr>
        <p:spPr>
          <a:xfrm>
            <a:off x="1219359" y="549276"/>
            <a:ext cx="21948458" cy="2286000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126" name="Shape 126"/>
          <p:cNvSpPr txBox="1">
            <a:spLocks noGrp="1"/>
          </p:cNvSpPr>
          <p:nvPr>
            <p:ph type="body"/>
          </p:nvPr>
        </p:nvSpPr>
        <p:spPr>
          <a:xfrm>
            <a:off x="1219359" y="3070226"/>
            <a:ext cx="10775238" cy="1279524"/>
          </a:xfrm>
          <a:prstGeom prst="rect">
            <a:avLst/>
          </a:prstGeom>
        </p:spPr>
        <p:txBody>
          <a:bodyPr anchor="b"/>
          <a:lstStyle>
            <a:defPPr/>
            <a:lvl1pPr marL="0" lvl="0" indent="0">
              <a:buNone/>
              <a:defRPr sz="4800" b="1"/>
            </a:lvl1pPr>
            <a:lvl2pPr marL="914400" lvl="1" indent="0">
              <a:buNone/>
              <a:defRPr sz="4000" b="1"/>
            </a:lvl2pPr>
            <a:lvl3pPr marL="1828800" lvl="2" indent="0">
              <a:buNone/>
              <a:defRPr sz="3600" b="1"/>
            </a:lvl3pPr>
            <a:lvl4pPr marL="2743200" lvl="3" indent="0">
              <a:buNone/>
              <a:defRPr sz="3200" b="1"/>
            </a:lvl4pPr>
            <a:lvl5pPr marL="3657600" lvl="4" indent="0">
              <a:buNone/>
              <a:defRPr sz="3200" b="1"/>
            </a:lvl5pPr>
            <a:lvl6pPr marL="4572000" lvl="5" indent="0">
              <a:buNone/>
              <a:defRPr sz="3200" b="1"/>
            </a:lvl6pPr>
            <a:lvl7pPr marL="5486400" lvl="6" indent="0">
              <a:buNone/>
              <a:defRPr sz="3200" b="1"/>
            </a:lvl7pPr>
            <a:lvl8pPr marL="6400800" lvl="7" indent="0">
              <a:buNone/>
              <a:defRPr sz="3200" b="1"/>
            </a:lvl8pPr>
            <a:lvl9pPr marL="7315200" lvl="8" indent="0">
              <a:buNone/>
              <a:defRPr sz="3200" b="1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127" name="Shape 127"/>
          <p:cNvSpPr txBox="1">
            <a:spLocks noGrp="1"/>
          </p:cNvSpPr>
          <p:nvPr>
            <p:ph type="body" idx="26"/>
          </p:nvPr>
        </p:nvSpPr>
        <p:spPr>
          <a:xfrm>
            <a:off x="1219359" y="4349750"/>
            <a:ext cx="10775238" cy="7902576"/>
          </a:xfrm>
          <a:prstGeom prst="rect">
            <a:avLst/>
          </a:prstGeom>
        </p:spPr>
        <p:txBody>
          <a:bodyPr/>
          <a:lstStyle>
            <a:defPPr/>
            <a:lvl1pPr lvl="0">
              <a:defRPr sz="4800"/>
            </a:lvl1pPr>
            <a:lvl2pPr lvl="1">
              <a:defRPr sz="4000"/>
            </a:lvl2pPr>
            <a:lvl3pPr lvl="2">
              <a:defRPr sz="3600"/>
            </a:lvl3pPr>
            <a:lvl4pPr lvl="3">
              <a:defRPr sz="3200"/>
            </a:lvl4pPr>
            <a:lvl5pPr lvl="4">
              <a:defRPr sz="3200"/>
            </a:lvl5pPr>
            <a:lvl6pPr lvl="5">
              <a:defRPr sz="3200"/>
            </a:lvl6pPr>
            <a:lvl7pPr lvl="6">
              <a:defRPr sz="3200"/>
            </a:lvl7pPr>
            <a:lvl8pPr lvl="7">
              <a:defRPr sz="3200"/>
            </a:lvl8pPr>
            <a:lvl9pPr lvl="8">
              <a:defRPr sz="32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128" name="Shape 128"/>
          <p:cNvSpPr txBox="1">
            <a:spLocks noGrp="1"/>
          </p:cNvSpPr>
          <p:nvPr>
            <p:ph type="body" idx="30"/>
          </p:nvPr>
        </p:nvSpPr>
        <p:spPr>
          <a:xfrm>
            <a:off x="12388348" y="3070226"/>
            <a:ext cx="10779469" cy="1279524"/>
          </a:xfrm>
          <a:prstGeom prst="rect">
            <a:avLst/>
          </a:prstGeom>
        </p:spPr>
        <p:txBody>
          <a:bodyPr anchor="b"/>
          <a:lstStyle>
            <a:defPPr/>
            <a:lvl1pPr marL="0" lvl="0" indent="0">
              <a:buNone/>
              <a:defRPr sz="4800" b="1"/>
            </a:lvl1pPr>
            <a:lvl2pPr marL="914400" lvl="1" indent="0">
              <a:buNone/>
              <a:defRPr sz="4000" b="1"/>
            </a:lvl2pPr>
            <a:lvl3pPr marL="1828800" lvl="2" indent="0">
              <a:buNone/>
              <a:defRPr sz="3600" b="1"/>
            </a:lvl3pPr>
            <a:lvl4pPr marL="2743200" lvl="3" indent="0">
              <a:buNone/>
              <a:defRPr sz="3200" b="1"/>
            </a:lvl4pPr>
            <a:lvl5pPr marL="3657600" lvl="4" indent="0">
              <a:buNone/>
              <a:defRPr sz="3200" b="1"/>
            </a:lvl5pPr>
            <a:lvl6pPr marL="4572000" lvl="5" indent="0">
              <a:buNone/>
              <a:defRPr sz="3200" b="1"/>
            </a:lvl6pPr>
            <a:lvl7pPr marL="5486400" lvl="6" indent="0">
              <a:buNone/>
              <a:defRPr sz="3200" b="1"/>
            </a:lvl7pPr>
            <a:lvl8pPr marL="6400800" lvl="7" indent="0">
              <a:buNone/>
              <a:defRPr sz="3200" b="1"/>
            </a:lvl8pPr>
            <a:lvl9pPr marL="7315200" lvl="8" indent="0">
              <a:buNone/>
              <a:defRPr sz="3200" b="1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129" name="Shape 129"/>
          <p:cNvSpPr txBox="1">
            <a:spLocks noGrp="1"/>
          </p:cNvSpPr>
          <p:nvPr>
            <p:ph type="body" idx="31"/>
          </p:nvPr>
        </p:nvSpPr>
        <p:spPr>
          <a:xfrm>
            <a:off x="12388348" y="4349750"/>
            <a:ext cx="10779469" cy="7902576"/>
          </a:xfrm>
          <a:prstGeom prst="rect">
            <a:avLst/>
          </a:prstGeom>
        </p:spPr>
        <p:txBody>
          <a:bodyPr/>
          <a:lstStyle>
            <a:defPPr/>
            <a:lvl1pPr lvl="0">
              <a:defRPr sz="4800"/>
            </a:lvl1pPr>
            <a:lvl2pPr lvl="1">
              <a:defRPr sz="4000"/>
            </a:lvl2pPr>
            <a:lvl3pPr lvl="2">
              <a:defRPr sz="3600"/>
            </a:lvl3pPr>
            <a:lvl4pPr lvl="3">
              <a:defRPr sz="3200"/>
            </a:lvl4pPr>
            <a:lvl5pPr lvl="4">
              <a:defRPr sz="3200"/>
            </a:lvl5pPr>
            <a:lvl6pPr lvl="5">
              <a:defRPr sz="3200"/>
            </a:lvl6pPr>
            <a:lvl7pPr lvl="6">
              <a:defRPr sz="3200"/>
            </a:lvl7pPr>
            <a:lvl8pPr lvl="7">
              <a:defRPr sz="3200"/>
            </a:lvl8pPr>
            <a:lvl9pPr lvl="8">
              <a:defRPr sz="32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130" name="Shape 13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3274"/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Title, Text and Object">
    <p:spTree>
      <p:nvGrpSpPr>
        <p:cNvPr id="1" name="Group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title" idx="1"/>
          </p:nvPr>
        </p:nvSpPr>
        <p:spPr>
          <a:xfrm>
            <a:off x="1219360" y="546100"/>
            <a:ext cx="8023213" cy="2324100"/>
          </a:xfrm>
          <a:prstGeom prst="rect">
            <a:avLst/>
          </a:prstGeom>
        </p:spPr>
        <p:txBody>
          <a:bodyPr anchor="b"/>
          <a:lstStyle>
            <a:defPPr/>
            <a:lvl1pPr lvl="0" algn="l">
              <a:defRPr sz="4000" b="1"/>
            </a:lvl1pPr>
          </a:lstStyle>
          <a:p>
            <a:r>
              <a:t>Образец заголовка</a:t>
            </a:r>
          </a:p>
        </p:txBody>
      </p:sp>
      <p:sp>
        <p:nvSpPr>
          <p:cNvPr id="101" name="Shape 101"/>
          <p:cNvSpPr txBox="1">
            <a:spLocks noGrp="1"/>
          </p:cNvSpPr>
          <p:nvPr>
            <p:ph type="body"/>
          </p:nvPr>
        </p:nvSpPr>
        <p:spPr>
          <a:xfrm>
            <a:off x="9534708" y="546101"/>
            <a:ext cx="13633107" cy="11706226"/>
          </a:xfrm>
          <a:prstGeom prst="rect">
            <a:avLst/>
          </a:prstGeom>
        </p:spPr>
        <p:txBody>
          <a:bodyPr/>
          <a:lstStyle>
            <a:defPPr/>
            <a:lvl1pPr lvl="0">
              <a:defRPr sz="6400"/>
            </a:lvl1pPr>
            <a:lvl2pPr lvl="1">
              <a:defRPr sz="5600"/>
            </a:lvl2pPr>
            <a:lvl3pPr lvl="2">
              <a:defRPr sz="4800"/>
            </a:lvl3pPr>
            <a:lvl4pPr lvl="3">
              <a:defRPr sz="4000"/>
            </a:lvl4pPr>
            <a:lvl5pPr lvl="4">
              <a:defRPr sz="4000"/>
            </a:lvl5pPr>
            <a:lvl6pPr lvl="5">
              <a:defRPr sz="4000"/>
            </a:lvl6pPr>
            <a:lvl7pPr lvl="6">
              <a:defRPr sz="4000"/>
            </a:lvl7pPr>
            <a:lvl8pPr lvl="7">
              <a:defRPr sz="4000"/>
            </a:lvl8pPr>
            <a:lvl9pPr lvl="8">
              <a:defRPr sz="40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102" name="Shape 102"/>
          <p:cNvSpPr txBox="1">
            <a:spLocks noGrp="1"/>
          </p:cNvSpPr>
          <p:nvPr>
            <p:ph type="body" idx="26"/>
          </p:nvPr>
        </p:nvSpPr>
        <p:spPr>
          <a:xfrm>
            <a:off x="1219360" y="2870201"/>
            <a:ext cx="8023213" cy="9382126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2800"/>
            </a:lvl1pPr>
            <a:lvl2pPr marL="914400" lvl="1" indent="0">
              <a:buNone/>
              <a:defRPr sz="2400"/>
            </a:lvl2pPr>
            <a:lvl3pPr marL="1828800" lvl="2" indent="0">
              <a:buNone/>
              <a:defRPr sz="2000"/>
            </a:lvl3pPr>
            <a:lvl4pPr marL="2743200" lvl="3" indent="0">
              <a:buNone/>
              <a:defRPr sz="1800"/>
            </a:lvl4pPr>
            <a:lvl5pPr marL="3657600" lvl="4" indent="0">
              <a:buNone/>
              <a:defRPr sz="1800"/>
            </a:lvl5pPr>
            <a:lvl6pPr marL="4572000" lvl="5" indent="0">
              <a:buNone/>
              <a:defRPr sz="1800"/>
            </a:lvl6pPr>
            <a:lvl7pPr marL="5486400" lvl="6" indent="0">
              <a:buNone/>
              <a:defRPr sz="1800"/>
            </a:lvl7pPr>
            <a:lvl8pPr marL="6400800" lvl="7" indent="0">
              <a:buNone/>
              <a:defRPr sz="1800"/>
            </a:lvl8pPr>
            <a:lvl9pPr marL="7315200" lvl="8" indent="0">
              <a:buNone/>
              <a:defRPr sz="180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103" name="Shape 103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3274"/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Title and Picture">
    <p:spTree>
      <p:nvGrpSpPr>
        <p:cNvPr id="1" name="Group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 idx="1"/>
          </p:nvPr>
        </p:nvSpPr>
        <p:spPr>
          <a:xfrm>
            <a:off x="4780057" y="9601200"/>
            <a:ext cx="14632305" cy="1133475"/>
          </a:xfrm>
          <a:prstGeom prst="rect">
            <a:avLst/>
          </a:prstGeom>
        </p:spPr>
        <p:txBody>
          <a:bodyPr anchor="b"/>
          <a:lstStyle>
            <a:defPPr/>
            <a:lvl1pPr lvl="0" algn="l">
              <a:defRPr sz="4000" b="1"/>
            </a:lvl1pPr>
          </a:lstStyle>
          <a:p>
            <a:r>
              <a:t>Образец заголовка</a:t>
            </a:r>
          </a:p>
        </p:txBody>
      </p:sp>
      <p:sp>
        <p:nvSpPr>
          <p:cNvPr id="74" name="Shape 74"/>
          <p:cNvSpPr txBox="1">
            <a:spLocks noGrp="1"/>
          </p:cNvSpPr>
          <p:nvPr>
            <p:ph type="body"/>
          </p:nvPr>
        </p:nvSpPr>
        <p:spPr>
          <a:xfrm>
            <a:off x="4780057" y="1225550"/>
            <a:ext cx="14632305" cy="8229600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6400"/>
            </a:lvl1pPr>
            <a:lvl2pPr marL="914400" lvl="1" indent="0">
              <a:buNone/>
              <a:defRPr sz="5600"/>
            </a:lvl2pPr>
            <a:lvl3pPr marL="1828800" lvl="2" indent="0">
              <a:buNone/>
              <a:defRPr sz="4800"/>
            </a:lvl3pPr>
            <a:lvl4pPr marL="2743200" lvl="3" indent="0">
              <a:buNone/>
              <a:defRPr sz="4000"/>
            </a:lvl4pPr>
            <a:lvl5pPr marL="3657600" lvl="4" indent="0">
              <a:buNone/>
              <a:defRPr sz="4000"/>
            </a:lvl5pPr>
            <a:lvl6pPr marL="4572000" lvl="5" indent="0">
              <a:buNone/>
              <a:defRPr sz="4000"/>
            </a:lvl6pPr>
            <a:lvl7pPr marL="5486400" lvl="6" indent="0">
              <a:buNone/>
              <a:defRPr sz="4000"/>
            </a:lvl7pPr>
            <a:lvl8pPr marL="6400800" lvl="7" indent="0">
              <a:buNone/>
              <a:defRPr sz="4000"/>
            </a:lvl8pPr>
            <a:lvl9pPr marL="7315200" lvl="8" indent="0">
              <a:buNone/>
              <a:defRPr sz="4000"/>
            </a:lvl9pPr>
          </a:lstStyle>
          <a:p>
            <a:pPr lvl="0"/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26"/>
          </p:nvPr>
        </p:nvSpPr>
        <p:spPr>
          <a:xfrm>
            <a:off x="4780057" y="10734676"/>
            <a:ext cx="14632305" cy="1609724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2800"/>
            </a:lvl1pPr>
            <a:lvl2pPr marL="914400" lvl="1" indent="0">
              <a:buNone/>
              <a:defRPr sz="2400"/>
            </a:lvl2pPr>
            <a:lvl3pPr marL="1828800" lvl="2" indent="0">
              <a:buNone/>
              <a:defRPr sz="2000"/>
            </a:lvl3pPr>
            <a:lvl4pPr marL="2743200" lvl="3" indent="0">
              <a:buNone/>
              <a:defRPr sz="1800"/>
            </a:lvl4pPr>
            <a:lvl5pPr marL="3657600" lvl="4" indent="0">
              <a:buNone/>
              <a:defRPr sz="1800"/>
            </a:lvl5pPr>
            <a:lvl6pPr marL="4572000" lvl="5" indent="0">
              <a:buNone/>
              <a:defRPr sz="1800"/>
            </a:lvl6pPr>
            <a:lvl7pPr marL="5486400" lvl="6" indent="0">
              <a:buNone/>
              <a:defRPr sz="1800"/>
            </a:lvl7pPr>
            <a:lvl8pPr marL="6400800" lvl="7" indent="0">
              <a:buNone/>
              <a:defRPr sz="1800"/>
            </a:lvl8pPr>
            <a:lvl9pPr marL="7315200" lvl="8" indent="0">
              <a:buNone/>
              <a:defRPr sz="180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76" name="Shape 76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3274"/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Group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>
            <a:spLocks noGrp="1"/>
          </p:cNvSpPr>
          <p:nvPr>
            <p:ph type="title" idx="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153" name="Shape 153"/>
          <p:cNvSpPr txBox="1">
            <a:spLocks noGrp="1"/>
          </p:cNvSpPr>
          <p:nvPr>
            <p:ph type="body"/>
          </p:nvPr>
        </p:nvSpPr>
        <p:spPr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154" name="Shape 154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3274"/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Group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 idx="1"/>
          </p:nvPr>
        </p:nvSpPr>
        <p:spPr>
          <a:xfrm>
            <a:off x="18104092" y="0"/>
            <a:ext cx="5614131" cy="12547600"/>
          </a:xfrm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70" name="Shape 70"/>
          <p:cNvSpPr txBox="1">
            <a:spLocks noGrp="1"/>
          </p:cNvSpPr>
          <p:nvPr>
            <p:ph type="body"/>
          </p:nvPr>
        </p:nvSpPr>
        <p:spPr>
          <a:xfrm>
            <a:off x="1248999" y="0"/>
            <a:ext cx="16448639" cy="12547600"/>
          </a:xfrm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3274"/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текст">
    <p:spTree>
      <p:nvGrpSpPr>
        <p:cNvPr id="1" name="Group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 txBox="1">
            <a:spLocks noGrp="1"/>
          </p:cNvSpPr>
          <p:nvPr>
            <p:ph type="title" idx="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168" name="Shape 168"/>
          <p:cNvSpPr txBox="1">
            <a:spLocks noGrp="1"/>
          </p:cNvSpPr>
          <p:nvPr>
            <p:ph type="body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169" name="Shape 16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3274"/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Group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>
            <a:spLocks noGrp="1"/>
          </p:cNvSpPr>
          <p:nvPr>
            <p:ph type="title" idx="2"/>
          </p:nvPr>
        </p:nvSpPr>
        <p:spPr>
          <a:xfrm>
            <a:off x="1676619" y="730251"/>
            <a:ext cx="21033938" cy="2651125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defPPr/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body" idx="3"/>
          </p:nvPr>
        </p:nvSpPr>
        <p:spPr>
          <a:xfrm>
            <a:off x="1676619" y="3651251"/>
            <a:ext cx="21033938" cy="8702677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defPPr/>
            <a:lvl1pPr marL="1219215" lvl="0" indent="-914411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1pPr>
            <a:lvl2pPr marL="2438430" lvl="1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2pPr>
            <a:lvl3pPr marL="3657646" lvl="2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3pPr>
            <a:lvl4pPr marL="4876861" lvl="3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4pPr>
            <a:lvl5pPr marL="6096076" lvl="4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5pPr>
            <a:lvl6pPr marL="7315290" lvl="5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6pPr>
            <a:lvl7pPr marL="8534507" lvl="6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7pPr>
            <a:lvl8pPr marL="9753722" lvl="7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8pPr>
            <a:lvl9pPr marL="10972937" lvl="8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93" name="Shape 93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Title and Subtitle">
    <p:spTree>
      <p:nvGrpSpPr>
        <p:cNvPr id="1" name="Group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 idx="2"/>
          </p:nvPr>
        </p:nvSpPr>
        <p:spPr>
          <a:xfrm>
            <a:off x="1663918" y="3419479"/>
            <a:ext cx="21033938" cy="5705475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lstStyle>
            <a:defPPr/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1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3"/>
          </p:nvPr>
        </p:nvSpPr>
        <p:spPr>
          <a:xfrm>
            <a:off x="1663918" y="9178928"/>
            <a:ext cx="21033938" cy="3000373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defPPr/>
            <a:lvl1pPr marL="1219215" lvl="0" indent="-609608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4800">
                <a:solidFill>
                  <a:srgbClr val="888888"/>
                </a:solidFill>
              </a:defRPr>
            </a:lvl1pPr>
            <a:lvl2pPr marL="2438430" lvl="1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4000">
                <a:solidFill>
                  <a:srgbClr val="888888"/>
                </a:solidFill>
              </a:defRPr>
            </a:lvl2pPr>
            <a:lvl3pPr marL="3657646" lvl="2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3600">
                <a:solidFill>
                  <a:srgbClr val="888888"/>
                </a:solidFill>
              </a:defRPr>
            </a:lvl3pPr>
            <a:lvl4pPr marL="4876861" lvl="3" indent="-609608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3200">
                <a:solidFill>
                  <a:srgbClr val="888888"/>
                </a:solidFill>
              </a:defRPr>
            </a:lvl4pPr>
            <a:lvl5pPr marL="6096076" lvl="4" indent="-609608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3200">
                <a:solidFill>
                  <a:srgbClr val="888888"/>
                </a:solidFill>
              </a:defRPr>
            </a:lvl5pPr>
            <a:lvl6pPr marL="7315290" lvl="5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3200">
                <a:solidFill>
                  <a:srgbClr val="888888"/>
                </a:solidFill>
              </a:defRPr>
            </a:lvl6pPr>
            <a:lvl7pPr marL="8534507" lvl="6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3200">
                <a:solidFill>
                  <a:srgbClr val="888888"/>
                </a:solidFill>
              </a:defRPr>
            </a:lvl7pPr>
            <a:lvl8pPr marL="9753722" lvl="7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3200">
                <a:solidFill>
                  <a:srgbClr val="888888"/>
                </a:solidFill>
              </a:defRPr>
            </a:lvl8pPr>
            <a:lvl9pPr marL="10972937" lvl="8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3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itle and Two Columns">
    <p:spTree>
      <p:nvGrpSpPr>
        <p:cNvPr id="1" name="Group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>
            <a:spLocks noGrp="1"/>
          </p:cNvSpPr>
          <p:nvPr>
            <p:ph type="title" idx="2"/>
          </p:nvPr>
        </p:nvSpPr>
        <p:spPr>
          <a:xfrm>
            <a:off x="1676619" y="730251"/>
            <a:ext cx="21033938" cy="2651125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defPPr/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body" idx="3"/>
          </p:nvPr>
        </p:nvSpPr>
        <p:spPr>
          <a:xfrm>
            <a:off x="1676618" y="3651251"/>
            <a:ext cx="10364549" cy="8702677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defPPr/>
            <a:lvl1pPr marL="1219215" lvl="0" indent="-914411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1pPr>
            <a:lvl2pPr marL="2438430" lvl="1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2pPr>
            <a:lvl3pPr marL="3657646" lvl="2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3pPr>
            <a:lvl4pPr marL="4876861" lvl="3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4pPr>
            <a:lvl5pPr marL="6096076" lvl="4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5pPr>
            <a:lvl6pPr marL="7315290" lvl="5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6pPr>
            <a:lvl7pPr marL="8534507" lvl="6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7pPr>
            <a:lvl8pPr marL="9753722" lvl="7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8pPr>
            <a:lvl9pPr marL="10972937" lvl="8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9pPr>
          </a:lstStyle>
          <a:p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body" idx="29"/>
          </p:nvPr>
        </p:nvSpPr>
        <p:spPr>
          <a:xfrm>
            <a:off x="12346008" y="3651251"/>
            <a:ext cx="10364549" cy="8702677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defPPr/>
            <a:lvl1pPr marL="1219215" lvl="0" indent="-914411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1pPr>
            <a:lvl2pPr marL="2438430" lvl="1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2pPr>
            <a:lvl3pPr marL="3657646" lvl="2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3pPr>
            <a:lvl4pPr marL="4876861" lvl="3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4pPr>
            <a:lvl5pPr marL="6096076" lvl="4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5pPr>
            <a:lvl6pPr marL="7315290" lvl="5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6pPr>
            <a:lvl7pPr marL="8534507" lvl="6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7pPr>
            <a:lvl8pPr marL="9753722" lvl="7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8pPr>
            <a:lvl9pPr marL="10972937" lvl="8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9pPr>
          </a:lstStyle>
          <a:p>
            <a:endParaRPr/>
          </a:p>
        </p:txBody>
      </p:sp>
      <p:sp>
        <p:nvSpPr>
          <p:cNvPr id="114" name="Shape 114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115" name="Shape 115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116" name="Shape 116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Диаграммы 1">
    <p:spTree>
      <p:nvGrpSpPr>
        <p:cNvPr id="1" name="Group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body" idx="27"/>
          </p:nvPr>
        </p:nvSpPr>
        <p:spPr>
          <a:xfrm>
            <a:off x="1439521" y="3933358"/>
            <a:ext cx="10707495" cy="4889206"/>
          </a:xfrm>
          <a:prstGeom prst="rect">
            <a:avLst/>
          </a:prstGeom>
        </p:spPr>
        <p:txBody>
          <a:bodyPr lIns="91440" tIns="45720" rIns="91440" bIns="45720"/>
          <a:lstStyle>
            <a:defPPr/>
            <a:lvl1pPr marL="0" lvl="0" indent="0">
              <a:buNone/>
              <a:defRPr sz="1865">
                <a:latin typeface="Arial"/>
                <a:ea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body" idx="28"/>
          </p:nvPr>
        </p:nvSpPr>
        <p:spPr>
          <a:xfrm>
            <a:off x="12824439" y="3933358"/>
            <a:ext cx="10508501" cy="4889206"/>
          </a:xfrm>
          <a:prstGeom prst="rect">
            <a:avLst/>
          </a:prstGeom>
        </p:spPr>
        <p:txBody>
          <a:bodyPr lIns="91440" tIns="45720" rIns="91440" bIns="45720"/>
          <a:lstStyle>
            <a:defPPr/>
            <a:lvl1pPr marL="0" lvl="0" indent="0">
              <a:buNone/>
              <a:defRPr sz="1865">
                <a:latin typeface="Arial"/>
                <a:ea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22"/>
          </p:nvPr>
        </p:nvSpPr>
        <p:spPr>
          <a:xfrm>
            <a:off x="1439521" y="12171052"/>
            <a:ext cx="10707495" cy="394547"/>
          </a:xfrm>
          <a:prstGeom prst="rect">
            <a:avLst/>
          </a:prstGeom>
        </p:spPr>
        <p:txBody>
          <a:bodyPr lIns="0" tIns="0" rIns="0" bIns="0" anchor="b"/>
          <a:lstStyle>
            <a:defPPr/>
            <a:lvl1pPr marL="0" marR="0" lvl="0" indent="0" algn="l">
              <a:lnSpc>
                <a:spcPct val="90000"/>
              </a:lnSpc>
              <a:spcBef>
                <a:spcPts val="2664"/>
              </a:spcBef>
              <a:spcAft>
                <a:spcPts val="0"/>
              </a:spcAft>
              <a:buNone/>
              <a:defRPr sz="1865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</a:lstStyle>
          <a:p>
            <a:pPr marL="0" marR="0" lvl="0" indent="0" algn="l">
              <a:lnSpc>
                <a:spcPct val="90000"/>
              </a:lnSpc>
              <a:spcBef>
                <a:spcPts val="2664"/>
              </a:spcBef>
              <a:spcAft>
                <a:spcPts val="0"/>
              </a:spcAft>
            </a:pPr>
            <a:r>
              <a:t>Место для указания источников и сносок</a:t>
            </a:r>
          </a:p>
        </p:txBody>
      </p:sp>
      <p:sp>
        <p:nvSpPr>
          <p:cNvPr id="81" name="Shape 81"/>
          <p:cNvSpPr txBox="1"/>
          <p:nvPr/>
        </p:nvSpPr>
        <p:spPr>
          <a:xfrm>
            <a:off x="21834144" y="12200474"/>
            <a:ext cx="1498795" cy="365125"/>
          </a:xfrm>
          <a:prstGeom prst="rect">
            <a:avLst/>
          </a:prstGeom>
        </p:spPr>
        <p:txBody>
          <a:bodyPr lIns="0" tIns="0" rIns="0" bIns="0" anchor="b"/>
          <a:lstStyle>
            <a:defPPr/>
            <a:lvl1pPr marL="0" lvl="0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sz="1865">
                <a:latin typeface="Arial"/>
                <a:ea typeface="Arial"/>
                <a:cs typeface="Arial"/>
              </a:rPr>
              <a:t>‹#›</a:t>
            </a:r>
          </a:p>
        </p:txBody>
      </p:sp>
      <p:sp>
        <p:nvSpPr>
          <p:cNvPr id="82" name="Shape 82"/>
          <p:cNvSpPr txBox="1">
            <a:spLocks noGrp="1"/>
          </p:cNvSpPr>
          <p:nvPr>
            <p:ph type="title" idx="23"/>
          </p:nvPr>
        </p:nvSpPr>
        <p:spPr>
          <a:xfrm>
            <a:off x="1439521" y="1150401"/>
            <a:ext cx="17498646" cy="879718"/>
          </a:xfrm>
          <a:prstGeom prst="rect">
            <a:avLst/>
          </a:prstGeom>
        </p:spPr>
        <p:txBody>
          <a:bodyPr lIns="0" tIns="0" rIns="0" bIns="0"/>
          <a:lstStyle>
            <a:defPPr/>
            <a:lvl1pPr lvl="0">
              <a:defRPr sz="6128" b="1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</a:lstStyle>
          <a:p>
            <a:r>
              <a:t>Заголовок</a:t>
            </a:r>
          </a:p>
        </p:txBody>
      </p:sp>
      <p:sp>
        <p:nvSpPr>
          <p:cNvPr id="83" name="Shape 83"/>
          <p:cNvSpPr txBox="1">
            <a:spLocks noGrp="1"/>
          </p:cNvSpPr>
          <p:nvPr>
            <p:ph type="body" idx="20"/>
          </p:nvPr>
        </p:nvSpPr>
        <p:spPr>
          <a:xfrm>
            <a:off x="1439521" y="9279340"/>
            <a:ext cx="10707495" cy="2030120"/>
          </a:xfrm>
          <a:prstGeom prst="rect">
            <a:avLst/>
          </a:prstGeom>
        </p:spPr>
        <p:txBody>
          <a:bodyPr lIns="0" tIns="0" rIns="0" bIns="0"/>
          <a:lstStyle>
            <a:defPPr/>
            <a:lvl1pPr marL="0" lvl="0" indent="0">
              <a:buNone/>
              <a:defRPr sz="3197">
                <a:latin typeface="Arial"/>
                <a:ea typeface="Arial"/>
                <a:cs typeface="Arial"/>
              </a:defRPr>
            </a:lvl1pPr>
          </a:lstStyle>
          <a:p>
            <a:pPr lvl="0"/>
            <a:r>
              <a:rPr sz="3197">
                <a:solidFill>
                  <a:srgbClr val="333333"/>
                </a:solidFill>
                <a:latin typeface="Arial"/>
                <a:ea typeface="Arial"/>
                <a:cs typeface="Arial"/>
              </a:rPr>
              <a:t>Текст</a:t>
            </a:r>
          </a:p>
        </p:txBody>
      </p:sp>
      <p:sp>
        <p:nvSpPr>
          <p:cNvPr id="84" name="Shape 84"/>
          <p:cNvSpPr txBox="1">
            <a:spLocks noGrp="1"/>
          </p:cNvSpPr>
          <p:nvPr>
            <p:ph type="body" idx="21"/>
          </p:nvPr>
        </p:nvSpPr>
        <p:spPr>
          <a:xfrm>
            <a:off x="12824438" y="9269672"/>
            <a:ext cx="10508499" cy="2030120"/>
          </a:xfrm>
          <a:prstGeom prst="rect">
            <a:avLst/>
          </a:prstGeom>
        </p:spPr>
        <p:txBody>
          <a:bodyPr lIns="0" tIns="0" rIns="0" bIns="0"/>
          <a:lstStyle>
            <a:defPPr/>
            <a:lvl1pPr marL="0" lvl="0" indent="0">
              <a:buNone/>
              <a:defRPr sz="3197">
                <a:latin typeface="Arial"/>
                <a:ea typeface="Arial"/>
                <a:cs typeface="Arial"/>
              </a:defRPr>
            </a:lvl1pPr>
          </a:lstStyle>
          <a:p>
            <a:pPr lvl="0"/>
            <a:r>
              <a:rPr sz="3197">
                <a:solidFill>
                  <a:srgbClr val="333333"/>
                </a:solidFill>
                <a:latin typeface="Arial"/>
                <a:ea typeface="Arial"/>
                <a:cs typeface="Arial"/>
              </a:rPr>
              <a:t>Текст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Group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 txBox="1">
            <a:spLocks noGrp="1"/>
          </p:cNvSpPr>
          <p:nvPr>
            <p:ph type="title" idx="2"/>
          </p:nvPr>
        </p:nvSpPr>
        <p:spPr>
          <a:xfrm>
            <a:off x="1679795" y="730251"/>
            <a:ext cx="21033938" cy="2651125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defPPr/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body" idx="3"/>
          </p:nvPr>
        </p:nvSpPr>
        <p:spPr>
          <a:xfrm>
            <a:off x="1679797" y="3362325"/>
            <a:ext cx="10316918" cy="1647824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lstStyle>
            <a:defPPr/>
            <a:lvl1pPr marL="1219215" lvl="0" indent="-609608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4800" b="1"/>
            </a:lvl1pPr>
            <a:lvl2pPr marL="2438430" lvl="1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4000" b="1"/>
            </a:lvl2pPr>
            <a:lvl3pPr marL="3657646" lvl="2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3600" b="1"/>
            </a:lvl3pPr>
            <a:lvl4pPr marL="4876861" lvl="3" indent="-609608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3200" b="1"/>
            </a:lvl4pPr>
            <a:lvl5pPr marL="6096076" lvl="4" indent="-609608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3200" b="1"/>
            </a:lvl5pPr>
            <a:lvl6pPr marL="7315290" lvl="5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3200" b="1"/>
            </a:lvl6pPr>
            <a:lvl7pPr marL="8534507" lvl="6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3200" b="1"/>
            </a:lvl7pPr>
            <a:lvl8pPr marL="9753722" lvl="7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3200" b="1"/>
            </a:lvl8pPr>
            <a:lvl9pPr marL="10972937" lvl="8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3200" b="1"/>
            </a:lvl9pPr>
          </a:lstStyle>
          <a:p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body" idx="29"/>
          </p:nvPr>
        </p:nvSpPr>
        <p:spPr>
          <a:xfrm>
            <a:off x="1679797" y="5010151"/>
            <a:ext cx="10316918" cy="7369175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defPPr/>
            <a:lvl1pPr marL="1219215" lvl="0" indent="-914411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1pPr>
            <a:lvl2pPr marL="2438430" lvl="1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2pPr>
            <a:lvl3pPr marL="3657646" lvl="2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3pPr>
            <a:lvl4pPr marL="4876861" lvl="3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4pPr>
            <a:lvl5pPr marL="6096076" lvl="4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5pPr>
            <a:lvl6pPr marL="7315290" lvl="5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6pPr>
            <a:lvl7pPr marL="8534507" lvl="6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7pPr>
            <a:lvl8pPr marL="9753722" lvl="7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8pPr>
            <a:lvl9pPr marL="10972937" lvl="8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9pPr>
          </a:lstStyle>
          <a:p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body" idx="32"/>
          </p:nvPr>
        </p:nvSpPr>
        <p:spPr>
          <a:xfrm>
            <a:off x="12346009" y="3362325"/>
            <a:ext cx="10367727" cy="1647824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lstStyle>
            <a:defPPr/>
            <a:lvl1pPr marL="1219215" lvl="0" indent="-609608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4800" b="1"/>
            </a:lvl1pPr>
            <a:lvl2pPr marL="2438430" lvl="1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4000" b="1"/>
            </a:lvl2pPr>
            <a:lvl3pPr marL="3657646" lvl="2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3600" b="1"/>
            </a:lvl3pPr>
            <a:lvl4pPr marL="4876861" lvl="3" indent="-609608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3200" b="1"/>
            </a:lvl4pPr>
            <a:lvl5pPr marL="6096076" lvl="4" indent="-609608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3200" b="1"/>
            </a:lvl5pPr>
            <a:lvl6pPr marL="7315290" lvl="5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3200" b="1"/>
            </a:lvl6pPr>
            <a:lvl7pPr marL="8534507" lvl="6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3200" b="1"/>
            </a:lvl7pPr>
            <a:lvl8pPr marL="9753722" lvl="7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3200" b="1"/>
            </a:lvl8pPr>
            <a:lvl9pPr marL="10972937" lvl="8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3200" b="1"/>
            </a:lvl9pPr>
          </a:lstStyle>
          <a:p>
            <a:endParaRPr/>
          </a:p>
        </p:txBody>
      </p:sp>
      <p:sp>
        <p:nvSpPr>
          <p:cNvPr id="143" name="Shape 143"/>
          <p:cNvSpPr txBox="1">
            <a:spLocks noGrp="1"/>
          </p:cNvSpPr>
          <p:nvPr>
            <p:ph type="body" idx="33"/>
          </p:nvPr>
        </p:nvSpPr>
        <p:spPr>
          <a:xfrm>
            <a:off x="12346009" y="5010151"/>
            <a:ext cx="10367727" cy="7369175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defPPr/>
            <a:lvl1pPr marL="1219215" lvl="0" indent="-914411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1pPr>
            <a:lvl2pPr marL="2438430" lvl="1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2pPr>
            <a:lvl3pPr marL="3657646" lvl="2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3pPr>
            <a:lvl4pPr marL="4876861" lvl="3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4pPr>
            <a:lvl5pPr marL="6096076" lvl="4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5pPr>
            <a:lvl6pPr marL="7315290" lvl="5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6pPr>
            <a:lvl7pPr marL="8534507" lvl="6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7pPr>
            <a:lvl8pPr marL="9753722" lvl="7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8pPr>
            <a:lvl9pPr marL="10972937" lvl="8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9pPr>
          </a:lstStyle>
          <a:p>
            <a:endParaRPr/>
          </a:p>
        </p:txBody>
      </p:sp>
      <p:sp>
        <p:nvSpPr>
          <p:cNvPr id="144" name="Shape 144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145" name="Shape 145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146" name="Shape 146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Title, Text and Object">
    <p:spTree>
      <p:nvGrpSpPr>
        <p:cNvPr id="1" name="Group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title" idx="2"/>
          </p:nvPr>
        </p:nvSpPr>
        <p:spPr>
          <a:xfrm>
            <a:off x="1679795" y="914400"/>
            <a:ext cx="7865499" cy="320040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lstStyle>
            <a:defPPr/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6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endParaRPr/>
          </a:p>
        </p:txBody>
      </p:sp>
      <p:sp>
        <p:nvSpPr>
          <p:cNvPr id="133" name="Shape 133"/>
          <p:cNvSpPr txBox="1">
            <a:spLocks noGrp="1"/>
          </p:cNvSpPr>
          <p:nvPr>
            <p:ph type="body" idx="3"/>
          </p:nvPr>
        </p:nvSpPr>
        <p:spPr>
          <a:xfrm>
            <a:off x="10367726" y="1974852"/>
            <a:ext cx="12346007" cy="9747252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defPPr/>
            <a:lvl1pPr marL="1219215" lvl="0" indent="-1016013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6400"/>
            </a:lvl1pPr>
            <a:lvl2pPr marL="2438430" lvl="1" indent="-965212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5600"/>
            </a:lvl2pPr>
            <a:lvl3pPr marL="3657646" lvl="2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4800"/>
            </a:lvl3pPr>
            <a:lvl4pPr marL="4876861" lvl="3" indent="-8636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4000"/>
            </a:lvl4pPr>
            <a:lvl5pPr marL="6096076" lvl="4" indent="-8636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4000"/>
            </a:lvl5pPr>
            <a:lvl6pPr marL="7315290" lvl="5" indent="-8636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4000"/>
            </a:lvl6pPr>
            <a:lvl7pPr marL="8534507" lvl="6" indent="-8636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4000"/>
            </a:lvl7pPr>
            <a:lvl8pPr marL="9753722" lvl="7" indent="-8636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4000"/>
            </a:lvl8pPr>
            <a:lvl9pPr marL="10972937" lvl="8" indent="-8636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4000"/>
            </a:lvl9pPr>
          </a:lstStyle>
          <a:p>
            <a:endParaRPr/>
          </a:p>
        </p:txBody>
      </p:sp>
      <p:sp>
        <p:nvSpPr>
          <p:cNvPr id="134" name="Shape 134"/>
          <p:cNvSpPr txBox="1">
            <a:spLocks noGrp="1"/>
          </p:cNvSpPr>
          <p:nvPr>
            <p:ph type="body" idx="29"/>
          </p:nvPr>
        </p:nvSpPr>
        <p:spPr>
          <a:xfrm>
            <a:off x="1679795" y="4114801"/>
            <a:ext cx="7865499" cy="7623175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defPPr/>
            <a:lvl1pPr marL="1219215" lvl="0" indent="-609608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3200"/>
            </a:lvl1pPr>
            <a:lvl2pPr marL="2438430" lvl="1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2800"/>
            </a:lvl2pPr>
            <a:lvl3pPr marL="3657646" lvl="2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2400"/>
            </a:lvl3pPr>
            <a:lvl4pPr marL="4876861" lvl="3" indent="-609608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2000"/>
            </a:lvl4pPr>
            <a:lvl5pPr marL="6096076" lvl="4" indent="-609608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2000"/>
            </a:lvl5pPr>
            <a:lvl6pPr marL="7315290" lvl="5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2000"/>
            </a:lvl6pPr>
            <a:lvl7pPr marL="8534507" lvl="6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2000"/>
            </a:lvl7pPr>
            <a:lvl8pPr marL="9753722" lvl="7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2000"/>
            </a:lvl8pPr>
            <a:lvl9pPr marL="10972937" lvl="8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2000"/>
            </a:lvl9pPr>
          </a:lstStyle>
          <a:p>
            <a:endParaRPr/>
          </a:p>
        </p:txBody>
      </p:sp>
      <p:sp>
        <p:nvSpPr>
          <p:cNvPr id="135" name="Shape 135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137" name="Shape 13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Title and Picture">
    <p:spTree>
      <p:nvGrpSpPr>
        <p:cNvPr id="1" name="Group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>
            <a:spLocks noGrp="1"/>
          </p:cNvSpPr>
          <p:nvPr>
            <p:ph type="title" idx="2"/>
          </p:nvPr>
        </p:nvSpPr>
        <p:spPr>
          <a:xfrm>
            <a:off x="1679795" y="914400"/>
            <a:ext cx="7865499" cy="320040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/>
          </a:bodyPr>
          <a:lstStyle>
            <a:defPPr/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6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endParaRPr/>
          </a:p>
        </p:txBody>
      </p:sp>
      <p:sp>
        <p:nvSpPr>
          <p:cNvPr id="119" name="Shape 119"/>
          <p:cNvSpPr txBox="1">
            <a:spLocks noGrp="1"/>
          </p:cNvSpPr>
          <p:nvPr>
            <p:ph type="body" idx="29"/>
          </p:nvPr>
        </p:nvSpPr>
        <p:spPr>
          <a:xfrm>
            <a:off x="10367726" y="1974852"/>
            <a:ext cx="12346007" cy="9747252"/>
          </a:xfrm>
          <a:prstGeom prst="rect">
            <a:avLst/>
          </a:prstGeom>
          <a:noFill/>
          <a:ln>
            <a:noFill/>
          </a:ln>
        </p:spPr>
      </p:sp>
      <p:sp>
        <p:nvSpPr>
          <p:cNvPr id="120" name="Shape 120"/>
          <p:cNvSpPr txBox="1">
            <a:spLocks noGrp="1"/>
          </p:cNvSpPr>
          <p:nvPr>
            <p:ph type="body" idx="3"/>
          </p:nvPr>
        </p:nvSpPr>
        <p:spPr>
          <a:xfrm>
            <a:off x="1679795" y="4114801"/>
            <a:ext cx="7865499" cy="7623175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defPPr/>
            <a:lvl1pPr marL="1219215" lvl="0" indent="-609608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3200"/>
            </a:lvl1pPr>
            <a:lvl2pPr marL="2438430" lvl="1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2800"/>
            </a:lvl2pPr>
            <a:lvl3pPr marL="3657646" lvl="2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2400"/>
            </a:lvl3pPr>
            <a:lvl4pPr marL="4876861" lvl="3" indent="-609608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2000"/>
            </a:lvl4pPr>
            <a:lvl5pPr marL="6096076" lvl="4" indent="-609608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2000"/>
            </a:lvl5pPr>
            <a:lvl6pPr marL="7315290" lvl="5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2000"/>
            </a:lvl6pPr>
            <a:lvl7pPr marL="8534507" lvl="6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2000"/>
            </a:lvl7pPr>
            <a:lvl8pPr marL="9753722" lvl="7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2000"/>
            </a:lvl8pPr>
            <a:lvl9pPr marL="10972937" lvl="8" indent="-60960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2000"/>
            </a:lvl9pPr>
          </a:lstStyle>
          <a:p>
            <a:endParaRPr/>
          </a:p>
        </p:txBody>
      </p:sp>
      <p:sp>
        <p:nvSpPr>
          <p:cNvPr id="121" name="Shape 121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122" name="Shape 122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123" name="Shape 123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Group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 idx="2"/>
          </p:nvPr>
        </p:nvSpPr>
        <p:spPr>
          <a:xfrm>
            <a:off x="1676619" y="730251"/>
            <a:ext cx="21033938" cy="2651125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defPPr/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3"/>
          </p:nvPr>
        </p:nvSpPr>
        <p:spPr>
          <a:xfrm rot="5400000">
            <a:off x="7842249" y="-2514380"/>
            <a:ext cx="8702677" cy="21033938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defPPr/>
            <a:lvl1pPr marL="1219215" lvl="0" indent="-914411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1pPr>
            <a:lvl2pPr marL="2438430" lvl="1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2pPr>
            <a:lvl3pPr marL="3657646" lvl="2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3pPr>
            <a:lvl4pPr marL="4876861" lvl="3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4pPr>
            <a:lvl5pPr marL="6096076" lvl="4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5pPr>
            <a:lvl6pPr marL="7315290" lvl="5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6pPr>
            <a:lvl7pPr marL="8534507" lvl="6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7pPr>
            <a:lvl8pPr marL="9753722" lvl="7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8pPr>
            <a:lvl9pPr marL="10972937" lvl="8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Group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>
            <a:spLocks noGrp="1"/>
          </p:cNvSpPr>
          <p:nvPr>
            <p:ph type="title" idx="2"/>
          </p:nvPr>
        </p:nvSpPr>
        <p:spPr>
          <a:xfrm rot="5400000">
            <a:off x="14269476" y="3912848"/>
            <a:ext cx="11623678" cy="5258485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defPPr/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endParaRPr/>
          </a:p>
        </p:txBody>
      </p:sp>
      <p:sp>
        <p:nvSpPr>
          <p:cNvPr id="157" name="Shape 157"/>
          <p:cNvSpPr txBox="1">
            <a:spLocks noGrp="1"/>
          </p:cNvSpPr>
          <p:nvPr>
            <p:ph type="body" idx="3"/>
          </p:nvPr>
        </p:nvSpPr>
        <p:spPr>
          <a:xfrm rot="5400000">
            <a:off x="3600088" y="-1193216"/>
            <a:ext cx="11623677" cy="15470614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defPPr/>
            <a:lvl1pPr marL="1219215" lvl="0" indent="-914411" algn="l">
              <a:lnSpc>
                <a:spcPct val="9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1pPr>
            <a:lvl2pPr marL="2438430" lvl="1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2pPr>
            <a:lvl3pPr marL="3657646" lvl="2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3pPr>
            <a:lvl4pPr marL="4876861" lvl="3" indent="-91441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4pPr>
            <a:lvl5pPr marL="6096076" lvl="4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5pPr>
            <a:lvl6pPr marL="7315290" lvl="5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6pPr>
            <a:lvl7pPr marL="8534507" lvl="6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7pPr>
            <a:lvl8pPr marL="9753722" lvl="7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8pPr>
            <a:lvl9pPr marL="10972937" lvl="8" indent="-91441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lvl9pPr>
          </a:lstStyle>
          <a:p>
            <a:endParaRPr/>
          </a:p>
        </p:txBody>
      </p:sp>
      <p:sp>
        <p:nvSpPr>
          <p:cNvPr id="158" name="Shape 158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159" name="Shape 159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160" name="Shape 16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Три пункта_2">
    <p:bg>
      <p:bgPr>
        <a:gradFill>
          <a:gsLst>
            <a:gs pos="100000">
              <a:schemeClr val="accent1"/>
            </a:gs>
            <a:gs pos="19000">
              <a:schemeClr val="tx1"/>
            </a:gs>
            <a:gs pos="68000">
              <a:schemeClr val="tx2"/>
            </a:gs>
          </a:gsLst>
        </a:gradFill>
        <a:effectLst/>
      </p:bgPr>
    </p:bg>
    <p:spTree>
      <p:nvGrpSpPr>
        <p:cNvPr id="1" name="Group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body" idx="6"/>
          </p:nvPr>
        </p:nvSpPr>
        <p:spPr>
          <a:xfrm>
            <a:off x="670015" y="639010"/>
            <a:ext cx="10802756" cy="1330926"/>
          </a:xfrm>
          <a:prstGeom prst="rect">
            <a:avLst/>
          </a:prstGeom>
        </p:spPr>
        <p:txBody>
          <a:bodyPr lIns="0">
            <a:noAutofit/>
          </a:bodyPr>
          <a:lstStyle>
            <a:defPPr/>
            <a:lvl1pPr marL="0" marR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sz="3952">
                <a:solidFill>
                  <a:schemeClr val="bg1"/>
                </a:solidFill>
                <a:latin typeface="Tahoma"/>
                <a:ea typeface="Tahoma"/>
                <a:cs typeface="Tahoma"/>
              </a:defRPr>
            </a:lvl1pPr>
            <a:lvl2pPr lvl="1">
              <a:buNone/>
              <a:defRPr sz="2766"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2pPr>
            <a:lvl3pPr lvl="2">
              <a:buNone/>
              <a:defRPr sz="2766"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3pPr>
            <a:lvl4pPr lvl="3">
              <a:buNone/>
              <a:defRPr sz="2766"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4pPr>
            <a:lvl5pPr lvl="4">
              <a:buNone/>
              <a:defRPr sz="2766"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5pPr>
          </a:lstStyle>
          <a:p>
            <a:pPr marL="0" marR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t>Заголовок слайда желательно умещать в одну или две строки</a:t>
            </a:r>
          </a:p>
        </p:txBody>
      </p:sp>
      <p:sp>
        <p:nvSpPr>
          <p:cNvPr id="27" name="Shape 27"/>
          <p:cNvSpPr txBox="1">
            <a:spLocks noGrp="1"/>
          </p:cNvSpPr>
          <p:nvPr>
            <p:ph type="body" idx="7"/>
          </p:nvPr>
        </p:nvSpPr>
        <p:spPr>
          <a:xfrm>
            <a:off x="724511" y="6856604"/>
            <a:ext cx="5709384" cy="1512696"/>
          </a:xfrm>
          <a:prstGeom prst="rect">
            <a:avLst/>
          </a:prstGeom>
        </p:spPr>
        <p:txBody>
          <a:bodyPr lIns="0" anchor="ctr"/>
          <a:lstStyle>
            <a:defPPr/>
            <a:lvl1pPr marL="0" lvl="0" indent="0">
              <a:lnSpc>
                <a:spcPct val="110000"/>
              </a:lnSpc>
              <a:spcBef>
                <a:spcPts val="0"/>
              </a:spcBef>
              <a:buNone/>
              <a:defRPr sz="2766" b="1" i="0">
                <a:solidFill>
                  <a:schemeClr val="bg1"/>
                </a:solidFill>
                <a:latin typeface="Tahoma"/>
                <a:ea typeface="Tahoma"/>
                <a:cs typeface="Tahoma"/>
              </a:defRPr>
            </a:lvl1pPr>
            <a:lvl2pPr lvl="1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2pPr>
            <a:lvl3pPr lvl="2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3pPr>
            <a:lvl4pPr lvl="3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4pPr>
            <a:lvl5pPr lvl="4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5pPr>
          </a:lstStyle>
          <a:p>
            <a:pPr lvl="0"/>
            <a:r>
              <a:t>Lorem ipsum dolor sit amet, consectetuer adipiscing elit</a:t>
            </a:r>
          </a:p>
        </p:txBody>
      </p:sp>
      <p:sp>
        <p:nvSpPr>
          <p:cNvPr id="28" name="Shape 28"/>
          <p:cNvSpPr txBox="1">
            <a:spLocks noGrp="1"/>
          </p:cNvSpPr>
          <p:nvPr>
            <p:ph type="body" idx="8"/>
          </p:nvPr>
        </p:nvSpPr>
        <p:spPr>
          <a:xfrm>
            <a:off x="686316" y="5416602"/>
            <a:ext cx="1440187" cy="1439999"/>
          </a:xfrm>
          <a:prstGeom prst="rect">
            <a:avLst/>
          </a:prstGeom>
        </p:spPr>
        <p:txBody>
          <a:bodyPr>
            <a:normAutofit/>
          </a:bodyPr>
          <a:lstStyle>
            <a:defPPr/>
            <a:lvl1pPr marL="0" lvl="0" indent="0">
              <a:buNone/>
              <a:defRPr sz="2173">
                <a:latin typeface="Tahoma"/>
                <a:ea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9"/>
          </p:nvPr>
        </p:nvSpPr>
        <p:spPr>
          <a:xfrm>
            <a:off x="7880221" y="6856604"/>
            <a:ext cx="5709383" cy="1512696"/>
          </a:xfrm>
          <a:prstGeom prst="rect">
            <a:avLst/>
          </a:prstGeom>
        </p:spPr>
        <p:txBody>
          <a:bodyPr lIns="0" anchor="ctr"/>
          <a:lstStyle>
            <a:defPPr/>
            <a:lvl1pPr marL="0" lvl="0" indent="0">
              <a:lnSpc>
                <a:spcPct val="110000"/>
              </a:lnSpc>
              <a:spcBef>
                <a:spcPts val="0"/>
              </a:spcBef>
              <a:buNone/>
              <a:defRPr sz="2766" b="1" i="0">
                <a:solidFill>
                  <a:schemeClr val="bg1"/>
                </a:solidFill>
                <a:latin typeface="Tahoma"/>
                <a:ea typeface="Tahoma"/>
                <a:cs typeface="Tahoma"/>
              </a:defRPr>
            </a:lvl1pPr>
            <a:lvl2pPr lvl="1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2pPr>
            <a:lvl3pPr lvl="2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3pPr>
            <a:lvl4pPr lvl="3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4pPr>
            <a:lvl5pPr lvl="4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5pPr>
          </a:lstStyle>
          <a:p>
            <a:pPr lvl="0"/>
            <a:r>
              <a:t>Lorem ipsum dolor sit amet, consectetuer adipiscing elit</a:t>
            </a:r>
          </a:p>
        </p:txBody>
      </p:sp>
      <p:sp>
        <p:nvSpPr>
          <p:cNvPr id="30" name="Shape 30"/>
          <p:cNvSpPr txBox="1">
            <a:spLocks noGrp="1"/>
          </p:cNvSpPr>
          <p:nvPr>
            <p:ph type="body" idx="10"/>
          </p:nvPr>
        </p:nvSpPr>
        <p:spPr>
          <a:xfrm>
            <a:off x="7842026" y="5416602"/>
            <a:ext cx="1440188" cy="1439999"/>
          </a:xfrm>
          <a:prstGeom prst="rect">
            <a:avLst/>
          </a:prstGeom>
        </p:spPr>
        <p:txBody>
          <a:bodyPr>
            <a:normAutofit/>
          </a:bodyPr>
          <a:lstStyle>
            <a:defPPr/>
            <a:lvl1pPr marL="0" lvl="0" indent="0">
              <a:buNone/>
              <a:defRPr sz="2173">
                <a:latin typeface="Tahoma"/>
                <a:ea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1"/>
          </p:nvPr>
        </p:nvSpPr>
        <p:spPr>
          <a:xfrm>
            <a:off x="15100109" y="6856604"/>
            <a:ext cx="5709383" cy="1512696"/>
          </a:xfrm>
          <a:prstGeom prst="rect">
            <a:avLst/>
          </a:prstGeom>
        </p:spPr>
        <p:txBody>
          <a:bodyPr lIns="0" anchor="ctr"/>
          <a:lstStyle>
            <a:defPPr/>
            <a:lvl1pPr marL="0" lvl="0" indent="0">
              <a:lnSpc>
                <a:spcPct val="110000"/>
              </a:lnSpc>
              <a:spcBef>
                <a:spcPts val="0"/>
              </a:spcBef>
              <a:buNone/>
              <a:defRPr sz="2766" b="1" i="0">
                <a:solidFill>
                  <a:schemeClr val="bg1"/>
                </a:solidFill>
                <a:latin typeface="Tahoma"/>
                <a:ea typeface="Tahoma"/>
                <a:cs typeface="Tahoma"/>
              </a:defRPr>
            </a:lvl1pPr>
            <a:lvl2pPr lvl="1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2pPr>
            <a:lvl3pPr lvl="2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3pPr>
            <a:lvl4pPr lvl="3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4pPr>
            <a:lvl5pPr lvl="4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5pPr>
          </a:lstStyle>
          <a:p>
            <a:pPr lvl="0"/>
            <a:r>
              <a:t>Lorem ipsum dolor sit amet, consectetuer adipiscing elit</a:t>
            </a:r>
          </a:p>
        </p:txBody>
      </p:sp>
      <p:sp>
        <p:nvSpPr>
          <p:cNvPr id="32" name="Shape 32"/>
          <p:cNvSpPr txBox="1">
            <a:spLocks noGrp="1"/>
          </p:cNvSpPr>
          <p:nvPr>
            <p:ph type="body" idx="12"/>
          </p:nvPr>
        </p:nvSpPr>
        <p:spPr>
          <a:xfrm>
            <a:off x="15061912" y="5416602"/>
            <a:ext cx="1440188" cy="1439999"/>
          </a:xfrm>
          <a:prstGeom prst="rect">
            <a:avLst/>
          </a:prstGeom>
        </p:spPr>
        <p:txBody>
          <a:bodyPr>
            <a:normAutofit/>
          </a:bodyPr>
          <a:lstStyle>
            <a:defPPr/>
            <a:lvl1pPr marL="0" lvl="0" indent="0">
              <a:buNone/>
              <a:defRPr sz="2173">
                <a:latin typeface="Tahoma"/>
                <a:ea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13"/>
          </p:nvPr>
        </p:nvSpPr>
        <p:spPr>
          <a:xfrm>
            <a:off x="718409" y="8208882"/>
            <a:ext cx="5714980" cy="4770519"/>
          </a:xfrm>
          <a:prstGeom prst="rect">
            <a:avLst/>
          </a:prstGeom>
        </p:spPr>
        <p:txBody>
          <a:bodyPr lIns="0">
            <a:noAutofit/>
          </a:bodyPr>
          <a:lstStyle>
            <a:defPPr/>
            <a:lvl1pPr marL="0" lvl="0" indent="0">
              <a:lnSpc>
                <a:spcPct val="110000"/>
              </a:lnSpc>
              <a:spcBef>
                <a:spcPts val="0"/>
              </a:spcBef>
              <a:spcAft>
                <a:spcPts val="2371"/>
              </a:spcAft>
              <a:buNone/>
              <a:defRPr sz="2371" b="0" i="0">
                <a:solidFill>
                  <a:schemeClr val="bg1"/>
                </a:solidFill>
                <a:latin typeface="Tahoma"/>
                <a:ea typeface="Tahoma"/>
                <a:cs typeface="Tahoma"/>
              </a:defRPr>
            </a:lvl1pPr>
            <a:lvl2pPr lvl="1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2pPr>
            <a:lvl3pPr lvl="2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3pPr>
            <a:lvl4pPr lvl="3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4pPr>
            <a:lvl5pPr lvl="4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5pPr>
          </a:lstStyle>
          <a:p>
            <a:pPr lvl="0"/>
            <a:r>
              <a:t>Мелкий текст</a:t>
            </a:r>
          </a:p>
        </p:txBody>
      </p:sp>
      <p:sp>
        <p:nvSpPr>
          <p:cNvPr id="34" name="Shape 34"/>
          <p:cNvSpPr txBox="1">
            <a:spLocks noGrp="1"/>
          </p:cNvSpPr>
          <p:nvPr>
            <p:ph type="body" idx="14"/>
          </p:nvPr>
        </p:nvSpPr>
        <p:spPr>
          <a:xfrm>
            <a:off x="7874120" y="8208882"/>
            <a:ext cx="5714979" cy="4770519"/>
          </a:xfrm>
          <a:prstGeom prst="rect">
            <a:avLst/>
          </a:prstGeom>
        </p:spPr>
        <p:txBody>
          <a:bodyPr lIns="0">
            <a:noAutofit/>
          </a:bodyPr>
          <a:lstStyle>
            <a:defPPr/>
            <a:lvl1pPr marL="0" lvl="0" indent="0">
              <a:lnSpc>
                <a:spcPct val="110000"/>
              </a:lnSpc>
              <a:spcBef>
                <a:spcPts val="0"/>
              </a:spcBef>
              <a:spcAft>
                <a:spcPts val="2371"/>
              </a:spcAft>
              <a:buNone/>
              <a:defRPr sz="2371" b="0" i="0">
                <a:solidFill>
                  <a:schemeClr val="bg1"/>
                </a:solidFill>
                <a:latin typeface="Tahoma"/>
                <a:ea typeface="Tahoma"/>
                <a:cs typeface="Tahoma"/>
              </a:defRPr>
            </a:lvl1pPr>
            <a:lvl2pPr lvl="1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2pPr>
            <a:lvl3pPr lvl="2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3pPr>
            <a:lvl4pPr lvl="3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4pPr>
            <a:lvl5pPr lvl="4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5pPr>
          </a:lstStyle>
          <a:p>
            <a:pPr lvl="0"/>
            <a:r>
              <a:t>Мелкий текст</a:t>
            </a:r>
          </a:p>
        </p:txBody>
      </p:sp>
      <p:sp>
        <p:nvSpPr>
          <p:cNvPr id="35" name="Shape 35"/>
          <p:cNvSpPr txBox="1">
            <a:spLocks noGrp="1"/>
          </p:cNvSpPr>
          <p:nvPr>
            <p:ph type="body" idx="15"/>
          </p:nvPr>
        </p:nvSpPr>
        <p:spPr>
          <a:xfrm>
            <a:off x="15094007" y="8208880"/>
            <a:ext cx="5714980" cy="4866769"/>
          </a:xfrm>
          <a:prstGeom prst="rect">
            <a:avLst/>
          </a:prstGeom>
        </p:spPr>
        <p:txBody>
          <a:bodyPr lIns="0">
            <a:noAutofit/>
          </a:bodyPr>
          <a:lstStyle>
            <a:defPPr/>
            <a:lvl1pPr marL="0" lvl="0" indent="0">
              <a:lnSpc>
                <a:spcPct val="110000"/>
              </a:lnSpc>
              <a:spcBef>
                <a:spcPts val="0"/>
              </a:spcBef>
              <a:spcAft>
                <a:spcPts val="2371"/>
              </a:spcAft>
              <a:buNone/>
              <a:defRPr sz="2371" b="0" i="0">
                <a:solidFill>
                  <a:schemeClr val="bg1"/>
                </a:solidFill>
                <a:latin typeface="Tahoma"/>
                <a:ea typeface="Tahoma"/>
                <a:cs typeface="Tahoma"/>
              </a:defRPr>
            </a:lvl1pPr>
            <a:lvl2pPr lvl="1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2pPr>
            <a:lvl3pPr lvl="2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3pPr>
            <a:lvl4pPr lvl="3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4pPr>
            <a:lvl5pPr lvl="4">
              <a:buNone/>
              <a:defRPr>
                <a:solidFill>
                  <a:schemeClr val="bg1"/>
                </a:solidFill>
                <a:latin typeface="Golos Text"/>
                <a:ea typeface="Golos Text"/>
                <a:cs typeface="Golos Text"/>
              </a:defRPr>
            </a:lvl5pPr>
          </a:lstStyle>
          <a:p>
            <a:pPr lvl="0"/>
            <a:r>
              <a:t>Мелкий текст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Диаграммы 2">
    <p:spTree>
      <p:nvGrpSpPr>
        <p:cNvPr id="1" name="Group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body" idx="16"/>
          </p:nvPr>
        </p:nvSpPr>
        <p:spPr>
          <a:xfrm>
            <a:off x="1439521" y="3933358"/>
            <a:ext cx="10707495" cy="7463312"/>
          </a:xfrm>
          <a:prstGeom prst="rect">
            <a:avLst/>
          </a:prstGeom>
        </p:spPr>
        <p:txBody>
          <a:bodyPr lIns="0" tIns="0" rIns="0" bIns="0"/>
          <a:lstStyle>
            <a:defPPr/>
            <a:lvl1pPr marL="0" lvl="0" indent="0">
              <a:buNone/>
              <a:defRPr sz="1865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  <a:lvl2pPr lvl="1">
              <a:defRPr sz="3197">
                <a:solidFill>
                  <a:srgbClr val="333333"/>
                </a:solidFill>
                <a:latin typeface="Arial"/>
                <a:ea typeface="Arial"/>
                <a:cs typeface="Arial"/>
              </a:defRPr>
            </a:lvl2pPr>
            <a:lvl3pPr lvl="2">
              <a:defRPr sz="3197">
                <a:solidFill>
                  <a:srgbClr val="333333"/>
                </a:solidFill>
                <a:latin typeface="Arial"/>
                <a:ea typeface="Arial"/>
                <a:cs typeface="Arial"/>
              </a:defRPr>
            </a:lvl3pPr>
            <a:lvl4pPr lvl="3">
              <a:defRPr sz="3197">
                <a:solidFill>
                  <a:srgbClr val="333333"/>
                </a:solidFill>
                <a:latin typeface="Arial"/>
                <a:ea typeface="Arial"/>
                <a:cs typeface="Arial"/>
              </a:defRPr>
            </a:lvl4pPr>
            <a:lvl5pPr lvl="4">
              <a:defRPr sz="3197">
                <a:solidFill>
                  <a:srgbClr val="333333"/>
                </a:solidFill>
                <a:latin typeface="Arial"/>
                <a:ea typeface="Arial"/>
                <a:cs typeface="Arial"/>
              </a:defRPr>
            </a:lvl5pPr>
          </a:lstStyle>
          <a:p>
            <a:pPr lvl="0"/>
            <a:r>
              <a:t>Контент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17"/>
          </p:nvPr>
        </p:nvSpPr>
        <p:spPr>
          <a:xfrm>
            <a:off x="12824440" y="3933358"/>
            <a:ext cx="10508499" cy="7463312"/>
          </a:xfrm>
          <a:prstGeom prst="rect">
            <a:avLst/>
          </a:prstGeom>
        </p:spPr>
        <p:txBody>
          <a:bodyPr lIns="0" tIns="0" rIns="0" bIns="0"/>
          <a:lstStyle>
            <a:defPPr/>
            <a:lvl1pPr marL="0" lvl="0" indent="0">
              <a:buNone/>
              <a:defRPr sz="1865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  <a:lvl2pPr lvl="1">
              <a:defRPr sz="3197">
                <a:solidFill>
                  <a:srgbClr val="333333"/>
                </a:solidFill>
                <a:latin typeface="Arial"/>
                <a:ea typeface="Arial"/>
                <a:cs typeface="Arial"/>
              </a:defRPr>
            </a:lvl2pPr>
            <a:lvl3pPr lvl="2">
              <a:defRPr sz="3197">
                <a:solidFill>
                  <a:srgbClr val="333333"/>
                </a:solidFill>
                <a:latin typeface="Arial"/>
                <a:ea typeface="Arial"/>
                <a:cs typeface="Arial"/>
              </a:defRPr>
            </a:lvl3pPr>
            <a:lvl4pPr lvl="3">
              <a:defRPr sz="3197">
                <a:solidFill>
                  <a:srgbClr val="333333"/>
                </a:solidFill>
                <a:latin typeface="Arial"/>
                <a:ea typeface="Arial"/>
                <a:cs typeface="Arial"/>
              </a:defRPr>
            </a:lvl4pPr>
            <a:lvl5pPr lvl="4">
              <a:defRPr sz="3197">
                <a:solidFill>
                  <a:srgbClr val="333333"/>
                </a:solidFill>
                <a:latin typeface="Arial"/>
                <a:ea typeface="Arial"/>
                <a:cs typeface="Arial"/>
              </a:defRPr>
            </a:lvl5pPr>
          </a:lstStyle>
          <a:p>
            <a:pPr lvl="0"/>
            <a:r>
              <a:t>Контент</a:t>
            </a:r>
          </a:p>
        </p:txBody>
      </p:sp>
      <p:sp>
        <p:nvSpPr>
          <p:cNvPr id="39" name="Shape 39"/>
          <p:cNvSpPr txBox="1">
            <a:spLocks noGrp="1"/>
          </p:cNvSpPr>
          <p:nvPr>
            <p:ph type="body" idx="18"/>
          </p:nvPr>
        </p:nvSpPr>
        <p:spPr>
          <a:xfrm>
            <a:off x="1439521" y="12171052"/>
            <a:ext cx="10707495" cy="394547"/>
          </a:xfrm>
          <a:prstGeom prst="rect">
            <a:avLst/>
          </a:prstGeom>
        </p:spPr>
        <p:txBody>
          <a:bodyPr lIns="0" tIns="0" rIns="0" bIns="0" anchor="b"/>
          <a:lstStyle>
            <a:defPPr/>
            <a:lvl1pPr marL="0" marR="0" lvl="0" indent="0" algn="l">
              <a:lnSpc>
                <a:spcPct val="90000"/>
              </a:lnSpc>
              <a:spcBef>
                <a:spcPts val="2664"/>
              </a:spcBef>
              <a:spcAft>
                <a:spcPts val="0"/>
              </a:spcAft>
              <a:buNone/>
              <a:defRPr sz="1865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</a:lstStyle>
          <a:p>
            <a:pPr marL="0" marR="0" lvl="0" indent="0" algn="l">
              <a:lnSpc>
                <a:spcPct val="90000"/>
              </a:lnSpc>
              <a:spcBef>
                <a:spcPts val="2664"/>
              </a:spcBef>
              <a:spcAft>
                <a:spcPts val="0"/>
              </a:spcAft>
            </a:pPr>
            <a:r>
              <a:t>Место для указания источников и сносок</a:t>
            </a:r>
          </a:p>
        </p:txBody>
      </p:sp>
      <p:sp>
        <p:nvSpPr>
          <p:cNvPr id="40" name="Shape 40"/>
          <p:cNvSpPr txBox="1"/>
          <p:nvPr/>
        </p:nvSpPr>
        <p:spPr>
          <a:xfrm>
            <a:off x="21834144" y="12200474"/>
            <a:ext cx="1498795" cy="365125"/>
          </a:xfrm>
          <a:prstGeom prst="rect">
            <a:avLst/>
          </a:prstGeom>
        </p:spPr>
        <p:txBody>
          <a:bodyPr lIns="0" tIns="0" rIns="0" bIns="0" anchor="b"/>
          <a:lstStyle>
            <a:defPPr/>
            <a:lvl1pPr marL="0" lvl="0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sz="1865">
                <a:latin typeface="Arial"/>
                <a:ea typeface="Arial"/>
                <a:cs typeface="Arial"/>
              </a:rPr>
              <a:t>‹#›</a:t>
            </a:r>
          </a:p>
        </p:txBody>
      </p:sp>
      <p:sp>
        <p:nvSpPr>
          <p:cNvPr id="41" name="Shape 41"/>
          <p:cNvSpPr txBox="1">
            <a:spLocks noGrp="1"/>
          </p:cNvSpPr>
          <p:nvPr>
            <p:ph type="title" idx="19"/>
          </p:nvPr>
        </p:nvSpPr>
        <p:spPr>
          <a:xfrm>
            <a:off x="1439521" y="1150401"/>
            <a:ext cx="17498646" cy="879718"/>
          </a:xfrm>
          <a:prstGeom prst="rect">
            <a:avLst/>
          </a:prstGeom>
        </p:spPr>
        <p:txBody>
          <a:bodyPr lIns="0" tIns="0" rIns="0" bIns="0"/>
          <a:lstStyle>
            <a:defPPr/>
            <a:lvl1pPr lvl="0">
              <a:defRPr sz="6128" b="1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</a:lstStyle>
          <a:p>
            <a:r>
              <a:t>Заголовок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Диаграммы 1">
    <p:spTree>
      <p:nvGrpSpPr>
        <p:cNvPr id="1" name="Group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body" idx="24"/>
          </p:nvPr>
        </p:nvSpPr>
        <p:spPr>
          <a:xfrm>
            <a:off x="1439521" y="3933358"/>
            <a:ext cx="10707495" cy="4889206"/>
          </a:xfrm>
          <a:prstGeom prst="rect">
            <a:avLst/>
          </a:prstGeom>
        </p:spPr>
        <p:txBody>
          <a:bodyPr lIns="91440" tIns="45720" rIns="91440" bIns="45720"/>
          <a:lstStyle>
            <a:defPPr/>
            <a:lvl1pPr marL="0" lvl="0" indent="0">
              <a:buNone/>
              <a:defRPr sz="1865">
                <a:latin typeface="Arial"/>
                <a:ea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25"/>
          </p:nvPr>
        </p:nvSpPr>
        <p:spPr>
          <a:xfrm>
            <a:off x="12824439" y="3933358"/>
            <a:ext cx="10508501" cy="4889206"/>
          </a:xfrm>
          <a:prstGeom prst="rect">
            <a:avLst/>
          </a:prstGeom>
        </p:spPr>
        <p:txBody>
          <a:bodyPr lIns="91440" tIns="45720" rIns="91440" bIns="45720"/>
          <a:lstStyle>
            <a:defPPr/>
            <a:lvl1pPr marL="0" lvl="0" indent="0">
              <a:buNone/>
              <a:defRPr sz="1865">
                <a:latin typeface="Arial"/>
                <a:ea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18"/>
          </p:nvPr>
        </p:nvSpPr>
        <p:spPr>
          <a:xfrm>
            <a:off x="1439521" y="12171052"/>
            <a:ext cx="10707495" cy="394547"/>
          </a:xfrm>
          <a:prstGeom prst="rect">
            <a:avLst/>
          </a:prstGeom>
        </p:spPr>
        <p:txBody>
          <a:bodyPr lIns="0" tIns="0" rIns="0" bIns="0" anchor="b"/>
          <a:lstStyle>
            <a:defPPr/>
            <a:lvl1pPr marL="0" marR="0" lvl="0" indent="0" algn="l">
              <a:lnSpc>
                <a:spcPct val="90000"/>
              </a:lnSpc>
              <a:spcBef>
                <a:spcPts val="2664"/>
              </a:spcBef>
              <a:spcAft>
                <a:spcPts val="0"/>
              </a:spcAft>
              <a:buNone/>
              <a:defRPr sz="1865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</a:lstStyle>
          <a:p>
            <a:pPr marL="0" marR="0" lvl="0" indent="0" algn="l">
              <a:lnSpc>
                <a:spcPct val="90000"/>
              </a:lnSpc>
              <a:spcBef>
                <a:spcPts val="2664"/>
              </a:spcBef>
              <a:spcAft>
                <a:spcPts val="0"/>
              </a:spcAft>
            </a:pPr>
            <a:r>
              <a:t>Место для указания источников и сносок</a:t>
            </a:r>
          </a:p>
        </p:txBody>
      </p:sp>
      <p:sp>
        <p:nvSpPr>
          <p:cNvPr id="58" name="Shape 58"/>
          <p:cNvSpPr txBox="1"/>
          <p:nvPr/>
        </p:nvSpPr>
        <p:spPr>
          <a:xfrm>
            <a:off x="21834144" y="12200474"/>
            <a:ext cx="1498795" cy="365125"/>
          </a:xfrm>
          <a:prstGeom prst="rect">
            <a:avLst/>
          </a:prstGeom>
        </p:spPr>
        <p:txBody>
          <a:bodyPr lIns="0" tIns="0" rIns="0" bIns="0" anchor="b"/>
          <a:lstStyle>
            <a:defPPr/>
            <a:lvl1pPr marL="0" lvl="0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sz="1865">
                <a:latin typeface="Arial"/>
                <a:ea typeface="Arial"/>
                <a:cs typeface="Arial"/>
              </a:rPr>
              <a:t>‹#›</a:t>
            </a:r>
          </a:p>
        </p:txBody>
      </p:sp>
      <p:sp>
        <p:nvSpPr>
          <p:cNvPr id="59" name="Shape 59"/>
          <p:cNvSpPr txBox="1">
            <a:spLocks noGrp="1"/>
          </p:cNvSpPr>
          <p:nvPr>
            <p:ph type="title" idx="19"/>
          </p:nvPr>
        </p:nvSpPr>
        <p:spPr>
          <a:xfrm>
            <a:off x="1439521" y="1150401"/>
            <a:ext cx="17498646" cy="879718"/>
          </a:xfrm>
          <a:prstGeom prst="rect">
            <a:avLst/>
          </a:prstGeom>
        </p:spPr>
        <p:txBody>
          <a:bodyPr lIns="0" tIns="0" rIns="0" bIns="0"/>
          <a:lstStyle>
            <a:defPPr/>
            <a:lvl1pPr lvl="0">
              <a:defRPr sz="6128" b="1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</a:lstStyle>
          <a:p>
            <a:r>
              <a:t>Заголовок</a:t>
            </a:r>
          </a:p>
        </p:txBody>
      </p:sp>
      <p:sp>
        <p:nvSpPr>
          <p:cNvPr id="60" name="Shape 60"/>
          <p:cNvSpPr txBox="1">
            <a:spLocks noGrp="1"/>
          </p:cNvSpPr>
          <p:nvPr>
            <p:ph type="body" idx="16"/>
          </p:nvPr>
        </p:nvSpPr>
        <p:spPr>
          <a:xfrm>
            <a:off x="1439521" y="9279340"/>
            <a:ext cx="10707495" cy="2030120"/>
          </a:xfrm>
          <a:prstGeom prst="rect">
            <a:avLst/>
          </a:prstGeom>
        </p:spPr>
        <p:txBody>
          <a:bodyPr lIns="0" tIns="0" rIns="0" bIns="0"/>
          <a:lstStyle>
            <a:defPPr/>
            <a:lvl1pPr marL="0" lvl="0" indent="0">
              <a:buNone/>
              <a:defRPr sz="3197">
                <a:latin typeface="Arial"/>
                <a:ea typeface="Arial"/>
                <a:cs typeface="Arial"/>
              </a:defRPr>
            </a:lvl1pPr>
          </a:lstStyle>
          <a:p>
            <a:pPr lvl="0"/>
            <a:r>
              <a:rPr sz="3197">
                <a:solidFill>
                  <a:srgbClr val="333333"/>
                </a:solidFill>
                <a:latin typeface="Arial"/>
                <a:ea typeface="Arial"/>
                <a:cs typeface="Arial"/>
              </a:rPr>
              <a:t>Текст</a:t>
            </a:r>
          </a:p>
        </p:txBody>
      </p:sp>
      <p:sp>
        <p:nvSpPr>
          <p:cNvPr id="61" name="Shape 61"/>
          <p:cNvSpPr txBox="1">
            <a:spLocks noGrp="1"/>
          </p:cNvSpPr>
          <p:nvPr>
            <p:ph type="body" idx="17"/>
          </p:nvPr>
        </p:nvSpPr>
        <p:spPr>
          <a:xfrm>
            <a:off x="12824438" y="9269672"/>
            <a:ext cx="10508499" cy="2030120"/>
          </a:xfrm>
          <a:prstGeom prst="rect">
            <a:avLst/>
          </a:prstGeom>
        </p:spPr>
        <p:txBody>
          <a:bodyPr lIns="0" tIns="0" rIns="0" bIns="0"/>
          <a:lstStyle>
            <a:defPPr/>
            <a:lvl1pPr marL="0" lvl="0" indent="0">
              <a:buNone/>
              <a:defRPr sz="3197">
                <a:latin typeface="Arial"/>
                <a:ea typeface="Arial"/>
                <a:cs typeface="Arial"/>
              </a:defRPr>
            </a:lvl1pPr>
          </a:lstStyle>
          <a:p>
            <a:pPr lvl="0"/>
            <a:r>
              <a:rPr sz="3197">
                <a:solidFill>
                  <a:srgbClr val="333333"/>
                </a:solidFill>
                <a:latin typeface="Arial"/>
                <a:ea typeface="Arial"/>
                <a:cs typeface="Arial"/>
              </a:rPr>
              <a:t>Текст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">
    <p:bg>
      <p:bgPr>
        <a:blipFill>
          <a:blip r:embed="rId2"/>
          <a:stretch/>
        </a:blipFill>
        <a:effectLst/>
      </p:bgPr>
    </p:bg>
    <p:spTree>
      <p:nvGrpSpPr>
        <p:cNvPr id="1" name="Group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Picture 96"/>
          <p:cNvPicPr/>
          <p:nvPr/>
        </p:nvPicPr>
        <p:blipFill>
          <a:blip r:embed="rId3"/>
          <a:stretch/>
        </p:blipFill>
        <p:spPr>
          <a:xfrm>
            <a:off x="863714" y="587377"/>
            <a:ext cx="4466750" cy="2962274"/>
          </a:xfrm>
          <a:prstGeom prst="rect">
            <a:avLst/>
          </a:prstGeom>
          <a:ln>
            <a:noFill/>
          </a:ln>
        </p:spPr>
      </p:pic>
      <p:sp>
        <p:nvSpPr>
          <p:cNvPr id="97" name="Shape 97"/>
          <p:cNvSpPr txBox="1">
            <a:spLocks noGrp="1"/>
          </p:cNvSpPr>
          <p:nvPr>
            <p:ph type="title" idx="1"/>
          </p:nvPr>
        </p:nvSpPr>
        <p:spPr>
          <a:xfrm>
            <a:off x="1634278" y="4362451"/>
            <a:ext cx="22083942" cy="2063750"/>
          </a:xfrm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>
              <a:lnSpc>
                <a:spcPct val="130000"/>
              </a:lnSpc>
              <a:defRPr sz="3600"/>
            </a:lvl1pPr>
          </a:lstStyle>
          <a:p>
            <a:r>
              <a:t>Образец заголовка</a:t>
            </a:r>
          </a:p>
        </p:txBody>
      </p:sp>
      <p:sp>
        <p:nvSpPr>
          <p:cNvPr id="98" name="Shape 98"/>
          <p:cNvSpPr txBox="1">
            <a:spLocks noGrp="1"/>
          </p:cNvSpPr>
          <p:nvPr>
            <p:ph type="subTitle"/>
          </p:nvPr>
        </p:nvSpPr>
        <p:spPr>
          <a:xfrm>
            <a:off x="1634281" y="6569077"/>
            <a:ext cx="9983500" cy="1298574"/>
          </a:xfrm>
          <a:prstGeom prst="rect">
            <a:avLst/>
          </a:prstGeom>
          <a:ln>
            <a:prstDash val="solid"/>
          </a:ln>
        </p:spPr>
        <p:txBody>
          <a:bodyPr anchor="ctr"/>
          <a:lstStyle>
            <a:defPPr/>
            <a:lvl1pPr marL="0" lvl="0" indent="0">
              <a:buNone/>
              <a:defRPr sz="2800" b="1">
                <a:solidFill>
                  <a:schemeClr val="bg2"/>
                </a:solidFill>
              </a:defRPr>
            </a:lvl1pPr>
          </a:lstStyle>
          <a:p>
            <a:r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Group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>
            <a:spLocks noGrp="1"/>
          </p:cNvSpPr>
          <p:nvPr>
            <p:ph type="title" idx="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108" name="Shape 108"/>
          <p:cNvSpPr txBox="1">
            <a:spLocks noGrp="1"/>
          </p:cNvSpPr>
          <p:nvPr>
            <p:ph type="body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109" name="Shape 10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3274"/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Title and Subtitle">
    <p:spTree>
      <p:nvGrpSpPr>
        <p:cNvPr id="1" name="Group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 txBox="1">
            <a:spLocks noGrp="1"/>
          </p:cNvSpPr>
          <p:nvPr>
            <p:ph type="title" idx="1"/>
          </p:nvPr>
        </p:nvSpPr>
        <p:spPr>
          <a:xfrm>
            <a:off x="1926419" y="8813801"/>
            <a:ext cx="20729100" cy="2724150"/>
          </a:xfrm>
          <a:prstGeom prst="rect">
            <a:avLst/>
          </a:prstGeom>
        </p:spPr>
        <p:txBody>
          <a:bodyPr anchor="t"/>
          <a:lstStyle>
            <a:defPPr/>
            <a:lvl1pPr lvl="0" algn="l">
              <a:defRPr sz="8000" b="1" cap="all"/>
            </a:lvl1pPr>
          </a:lstStyle>
          <a:p>
            <a:r>
              <a:t>Образец заголовка</a:t>
            </a:r>
          </a:p>
        </p:txBody>
      </p:sp>
      <p:sp>
        <p:nvSpPr>
          <p:cNvPr id="149" name="Shape 149"/>
          <p:cNvSpPr txBox="1">
            <a:spLocks noGrp="1"/>
          </p:cNvSpPr>
          <p:nvPr>
            <p:ph type="body"/>
          </p:nvPr>
        </p:nvSpPr>
        <p:spPr>
          <a:xfrm>
            <a:off x="1926419" y="5813427"/>
            <a:ext cx="20729100" cy="3000373"/>
          </a:xfrm>
          <a:prstGeom prst="rect">
            <a:avLst/>
          </a:prstGeom>
        </p:spPr>
        <p:txBody>
          <a:bodyPr anchor="b"/>
          <a:lstStyle>
            <a:defPPr/>
            <a:lvl1pPr marL="0" lvl="0" indent="0">
              <a:buNone/>
              <a:defRPr sz="4000"/>
            </a:lvl1pPr>
            <a:lvl2pPr marL="914400" lvl="1" indent="0">
              <a:buNone/>
              <a:defRPr sz="3600"/>
            </a:lvl2pPr>
            <a:lvl3pPr marL="1828800" lvl="2" indent="0">
              <a:buNone/>
              <a:defRPr sz="3200"/>
            </a:lvl3pPr>
            <a:lvl4pPr marL="2743200" lvl="3" indent="0">
              <a:buNone/>
              <a:defRPr sz="2800"/>
            </a:lvl4pPr>
            <a:lvl5pPr marL="3657600" lvl="4" indent="0">
              <a:buNone/>
              <a:defRPr sz="2800"/>
            </a:lvl5pPr>
            <a:lvl6pPr marL="4572000" lvl="5" indent="0">
              <a:buNone/>
              <a:defRPr sz="2800"/>
            </a:lvl6pPr>
            <a:lvl7pPr marL="5486400" lvl="6" indent="0">
              <a:buNone/>
              <a:defRPr sz="2800"/>
            </a:lvl7pPr>
            <a:lvl8pPr marL="6400800" lvl="7" indent="0">
              <a:buNone/>
              <a:defRPr sz="2800"/>
            </a:lvl8pPr>
            <a:lvl9pPr marL="7315200" lvl="8" indent="0">
              <a:buNone/>
              <a:defRPr sz="280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150" name="Shape 15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3274"/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lide Title">
    <p:spTree>
      <p:nvGrpSpPr>
        <p:cNvPr id="1" name="Group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title" idx="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3274"/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itle and Two Columns">
    <p:spTree>
      <p:nvGrpSpPr>
        <p:cNvPr id="1" name="Group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>
            <a:spLocks noGrp="1"/>
          </p:cNvSpPr>
          <p:nvPr>
            <p:ph type="title" idx="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163" name="Shape 163"/>
          <p:cNvSpPr txBox="1">
            <a:spLocks noGrp="1"/>
          </p:cNvSpPr>
          <p:nvPr>
            <p:ph type="body"/>
          </p:nvPr>
        </p:nvSpPr>
        <p:spPr>
          <a:xfrm>
            <a:off x="1248999" y="2251076"/>
            <a:ext cx="11029268" cy="10296524"/>
          </a:xfrm>
          <a:prstGeom prst="rect">
            <a:avLst/>
          </a:prstGeom>
        </p:spPr>
        <p:txBody>
          <a:bodyPr/>
          <a:lstStyle>
            <a:defPPr/>
            <a:lvl1pPr lvl="0">
              <a:defRPr sz="5600"/>
            </a:lvl1pPr>
            <a:lvl2pPr lvl="1">
              <a:defRPr sz="4800"/>
            </a:lvl2pPr>
            <a:lvl3pPr lvl="2">
              <a:defRPr sz="4000"/>
            </a:lvl3pPr>
            <a:lvl4pPr lvl="3">
              <a:defRPr sz="3600"/>
            </a:lvl4pPr>
            <a:lvl5pPr lvl="4">
              <a:defRPr sz="3600"/>
            </a:lvl5pPr>
            <a:lvl6pPr lvl="5">
              <a:defRPr sz="3600"/>
            </a:lvl6pPr>
            <a:lvl7pPr lvl="6">
              <a:defRPr sz="3600"/>
            </a:lvl7pPr>
            <a:lvl8pPr lvl="7">
              <a:defRPr sz="3600"/>
            </a:lvl8pPr>
            <a:lvl9pPr lvl="8">
              <a:defRPr sz="36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164" name="Shape 164"/>
          <p:cNvSpPr txBox="1">
            <a:spLocks noGrp="1"/>
          </p:cNvSpPr>
          <p:nvPr>
            <p:ph type="body" idx="26"/>
          </p:nvPr>
        </p:nvSpPr>
        <p:spPr>
          <a:xfrm>
            <a:off x="12684720" y="2251076"/>
            <a:ext cx="11033503" cy="10296524"/>
          </a:xfrm>
          <a:prstGeom prst="rect">
            <a:avLst/>
          </a:prstGeom>
        </p:spPr>
        <p:txBody>
          <a:bodyPr/>
          <a:lstStyle>
            <a:defPPr/>
            <a:lvl1pPr lvl="0">
              <a:defRPr sz="5600"/>
            </a:lvl1pPr>
            <a:lvl2pPr lvl="1">
              <a:defRPr sz="4800"/>
            </a:lvl2pPr>
            <a:lvl3pPr lvl="2">
              <a:defRPr sz="4000"/>
            </a:lvl3pPr>
            <a:lvl4pPr lvl="3">
              <a:defRPr sz="3600"/>
            </a:lvl4pPr>
            <a:lvl5pPr lvl="4">
              <a:defRPr sz="3600"/>
            </a:lvl5pPr>
            <a:lvl6pPr lvl="5">
              <a:defRPr sz="3600"/>
            </a:lvl6pPr>
            <a:lvl7pPr lvl="6">
              <a:defRPr sz="3600"/>
            </a:lvl7pPr>
            <a:lvl8pPr lvl="7">
              <a:defRPr sz="3600"/>
            </a:lvl8pPr>
            <a:lvl9pPr lvl="8">
              <a:defRPr sz="36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165" name="Shape 16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ln>
            <a:prstDash val="solid"/>
          </a:ln>
        </p:spPr>
        <p:txBody>
          <a:bodyPr/>
          <a:lstStyle>
            <a:defPPr/>
            <a:lvl1pPr lvl="0"/>
          </a:lstStyle>
          <a:p>
            <a:r>
              <a:rPr>
                <a:solidFill>
                  <a:srgbClr val="003274"/>
                </a:solidFill>
              </a:rPr>
              <a:t>‹#›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Group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/>
          <p:nvPr/>
        </p:nvPicPr>
        <p:blipFill>
          <a:blip r:embed="rId4"/>
          <a:stretch/>
        </p:blipFill>
        <p:spPr>
          <a:xfrm>
            <a:off x="4" y="1"/>
            <a:ext cx="24365516" cy="1371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defPPr/>
      <a:lvl1pPr lvl="0" algn="l">
        <a:lnSpc>
          <a:spcPct val="90000"/>
        </a:lnSpc>
        <a:buNone/>
        <a:defRPr sz="11722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defPPr/>
      <a:lvl1pPr marL="609036" lvl="0" indent="-609036" algn="l">
        <a:lnSpc>
          <a:spcPct val="90000"/>
        </a:lnSpc>
        <a:spcBef>
          <a:spcPts val="2664"/>
        </a:spcBef>
        <a:buFont typeface="Arial"/>
        <a:buChar char="•"/>
        <a:defRPr sz="7460">
          <a:solidFill>
            <a:schemeClr val="tx1"/>
          </a:solidFill>
          <a:latin typeface="+mn-lt"/>
          <a:ea typeface="+mn-ea"/>
          <a:cs typeface="+mn-cs"/>
        </a:defRPr>
      </a:lvl1pPr>
      <a:lvl2pPr marL="1827108" lvl="1" indent="-609036" algn="l">
        <a:lnSpc>
          <a:spcPct val="90000"/>
        </a:lnSpc>
        <a:spcBef>
          <a:spcPts val="1332"/>
        </a:spcBef>
        <a:buFont typeface="Arial"/>
        <a:buChar char="•"/>
        <a:defRPr sz="6394">
          <a:solidFill>
            <a:schemeClr val="tx1"/>
          </a:solidFill>
          <a:latin typeface="+mn-lt"/>
          <a:ea typeface="+mn-ea"/>
          <a:cs typeface="+mn-cs"/>
        </a:defRPr>
      </a:lvl2pPr>
      <a:lvl3pPr marL="3045181" lvl="2" indent="-609035" algn="l">
        <a:lnSpc>
          <a:spcPct val="90000"/>
        </a:lnSpc>
        <a:spcBef>
          <a:spcPts val="1332"/>
        </a:spcBef>
        <a:buFont typeface="Arial"/>
        <a:buChar char="•"/>
        <a:defRPr sz="5328">
          <a:solidFill>
            <a:schemeClr val="tx1"/>
          </a:solidFill>
          <a:latin typeface="+mn-lt"/>
          <a:ea typeface="+mn-ea"/>
          <a:cs typeface="+mn-cs"/>
        </a:defRPr>
      </a:lvl3pPr>
      <a:lvl4pPr marL="4263253" lvl="3" indent="-609036" algn="l">
        <a:lnSpc>
          <a:spcPct val="90000"/>
        </a:lnSpc>
        <a:spcBef>
          <a:spcPts val="1332"/>
        </a:spcBef>
        <a:buFont typeface="Arial"/>
        <a:buChar char="•"/>
        <a:defRPr sz="4796">
          <a:solidFill>
            <a:schemeClr val="tx1"/>
          </a:solidFill>
          <a:latin typeface="+mn-lt"/>
          <a:ea typeface="+mn-ea"/>
          <a:cs typeface="+mn-cs"/>
        </a:defRPr>
      </a:lvl4pPr>
      <a:lvl5pPr marL="5481325" lvl="4" indent="-609036" algn="l">
        <a:lnSpc>
          <a:spcPct val="90000"/>
        </a:lnSpc>
        <a:spcBef>
          <a:spcPts val="1332"/>
        </a:spcBef>
        <a:buFont typeface="Arial"/>
        <a:buChar char="•"/>
        <a:defRPr sz="4796">
          <a:solidFill>
            <a:schemeClr val="tx1"/>
          </a:solidFill>
          <a:latin typeface="+mn-lt"/>
          <a:ea typeface="+mn-ea"/>
          <a:cs typeface="+mn-cs"/>
        </a:defRPr>
      </a:lvl5pPr>
      <a:lvl6pPr marL="6699397" lvl="5" indent="-609036" algn="l">
        <a:lnSpc>
          <a:spcPct val="90000"/>
        </a:lnSpc>
        <a:spcBef>
          <a:spcPts val="1332"/>
        </a:spcBef>
        <a:buFont typeface="Arial"/>
        <a:buChar char="•"/>
        <a:defRPr sz="4796">
          <a:solidFill>
            <a:schemeClr val="tx1"/>
          </a:solidFill>
          <a:latin typeface="+mn-lt"/>
          <a:ea typeface="+mn-ea"/>
          <a:cs typeface="+mn-cs"/>
        </a:defRPr>
      </a:lvl6pPr>
      <a:lvl7pPr marL="7917470" lvl="6" indent="-609035" algn="l">
        <a:lnSpc>
          <a:spcPct val="90000"/>
        </a:lnSpc>
        <a:spcBef>
          <a:spcPts val="1332"/>
        </a:spcBef>
        <a:buFont typeface="Arial"/>
        <a:buChar char="•"/>
        <a:defRPr sz="4796">
          <a:solidFill>
            <a:schemeClr val="tx1"/>
          </a:solidFill>
          <a:latin typeface="+mn-lt"/>
          <a:ea typeface="+mn-ea"/>
          <a:cs typeface="+mn-cs"/>
        </a:defRPr>
      </a:lvl7pPr>
      <a:lvl8pPr marL="9135542" lvl="7" indent="-609035" algn="l">
        <a:lnSpc>
          <a:spcPct val="90000"/>
        </a:lnSpc>
        <a:spcBef>
          <a:spcPts val="1332"/>
        </a:spcBef>
        <a:buFont typeface="Arial"/>
        <a:buChar char="•"/>
        <a:defRPr sz="4796">
          <a:solidFill>
            <a:schemeClr val="tx1"/>
          </a:solidFill>
          <a:latin typeface="+mn-lt"/>
          <a:ea typeface="+mn-ea"/>
          <a:cs typeface="+mn-cs"/>
        </a:defRPr>
      </a:lvl8pPr>
      <a:lvl9pPr marL="10353614" lvl="8" indent="-609035" algn="l">
        <a:lnSpc>
          <a:spcPct val="90000"/>
        </a:lnSpc>
        <a:spcBef>
          <a:spcPts val="1332"/>
        </a:spcBef>
        <a:buFont typeface="Arial"/>
        <a:buChar char="•"/>
        <a:defRPr sz="4796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/>
      <a:lvl1pPr marL="0" lvl="0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1pPr>
      <a:lvl2pPr marL="1218072" lvl="1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2pPr>
      <a:lvl3pPr marL="2436144" lvl="2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3pPr>
      <a:lvl4pPr marL="3654216" lvl="3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4pPr>
      <a:lvl5pPr marL="4872289" lvl="4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5pPr>
      <a:lvl6pPr marL="6090361" lvl="5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6pPr>
      <a:lvl7pPr marL="7308433" lvl="6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7pPr>
      <a:lvl8pPr marL="8526506" lvl="7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8pPr>
      <a:lvl9pPr marL="9744578" lvl="8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Group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/>
          <p:nvPr/>
        </p:nvPicPr>
        <p:blipFill>
          <a:blip r:embed="rId4"/>
          <a:stretch/>
        </p:blipFill>
        <p:spPr>
          <a:xfrm>
            <a:off x="4" y="1"/>
            <a:ext cx="24365516" cy="1371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defPPr/>
      <a:lvl1pPr lvl="0" algn="l">
        <a:lnSpc>
          <a:spcPct val="90000"/>
        </a:lnSpc>
        <a:buNone/>
        <a:defRPr sz="11722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defPPr/>
      <a:lvl1pPr marL="609036" lvl="0" indent="-609036" algn="l">
        <a:lnSpc>
          <a:spcPct val="90000"/>
        </a:lnSpc>
        <a:spcBef>
          <a:spcPts val="2664"/>
        </a:spcBef>
        <a:buFont typeface="Arial"/>
        <a:buChar char="•"/>
        <a:defRPr sz="7460">
          <a:solidFill>
            <a:schemeClr val="tx1"/>
          </a:solidFill>
          <a:latin typeface="+mn-lt"/>
          <a:ea typeface="+mn-ea"/>
          <a:cs typeface="+mn-cs"/>
        </a:defRPr>
      </a:lvl1pPr>
      <a:lvl2pPr marL="1827108" lvl="1" indent="-609036" algn="l">
        <a:lnSpc>
          <a:spcPct val="90000"/>
        </a:lnSpc>
        <a:spcBef>
          <a:spcPts val="1332"/>
        </a:spcBef>
        <a:buFont typeface="Arial"/>
        <a:buChar char="•"/>
        <a:defRPr sz="6394">
          <a:solidFill>
            <a:schemeClr val="tx1"/>
          </a:solidFill>
          <a:latin typeface="+mn-lt"/>
          <a:ea typeface="+mn-ea"/>
          <a:cs typeface="+mn-cs"/>
        </a:defRPr>
      </a:lvl2pPr>
      <a:lvl3pPr marL="3045181" lvl="2" indent="-609035" algn="l">
        <a:lnSpc>
          <a:spcPct val="90000"/>
        </a:lnSpc>
        <a:spcBef>
          <a:spcPts val="1332"/>
        </a:spcBef>
        <a:buFont typeface="Arial"/>
        <a:buChar char="•"/>
        <a:defRPr sz="5328">
          <a:solidFill>
            <a:schemeClr val="tx1"/>
          </a:solidFill>
          <a:latin typeface="+mn-lt"/>
          <a:ea typeface="+mn-ea"/>
          <a:cs typeface="+mn-cs"/>
        </a:defRPr>
      </a:lvl3pPr>
      <a:lvl4pPr marL="4263253" lvl="3" indent="-609036" algn="l">
        <a:lnSpc>
          <a:spcPct val="90000"/>
        </a:lnSpc>
        <a:spcBef>
          <a:spcPts val="1332"/>
        </a:spcBef>
        <a:buFont typeface="Arial"/>
        <a:buChar char="•"/>
        <a:defRPr sz="4796">
          <a:solidFill>
            <a:schemeClr val="tx1"/>
          </a:solidFill>
          <a:latin typeface="+mn-lt"/>
          <a:ea typeface="+mn-ea"/>
          <a:cs typeface="+mn-cs"/>
        </a:defRPr>
      </a:lvl4pPr>
      <a:lvl5pPr marL="5481325" lvl="4" indent="-609036" algn="l">
        <a:lnSpc>
          <a:spcPct val="90000"/>
        </a:lnSpc>
        <a:spcBef>
          <a:spcPts val="1332"/>
        </a:spcBef>
        <a:buFont typeface="Arial"/>
        <a:buChar char="•"/>
        <a:defRPr sz="4796">
          <a:solidFill>
            <a:schemeClr val="tx1"/>
          </a:solidFill>
          <a:latin typeface="+mn-lt"/>
          <a:ea typeface="+mn-ea"/>
          <a:cs typeface="+mn-cs"/>
        </a:defRPr>
      </a:lvl5pPr>
      <a:lvl6pPr marL="6699397" lvl="5" indent="-609036" algn="l">
        <a:lnSpc>
          <a:spcPct val="90000"/>
        </a:lnSpc>
        <a:spcBef>
          <a:spcPts val="1332"/>
        </a:spcBef>
        <a:buFont typeface="Arial"/>
        <a:buChar char="•"/>
        <a:defRPr sz="4796">
          <a:solidFill>
            <a:schemeClr val="tx1"/>
          </a:solidFill>
          <a:latin typeface="+mn-lt"/>
          <a:ea typeface="+mn-ea"/>
          <a:cs typeface="+mn-cs"/>
        </a:defRPr>
      </a:lvl6pPr>
      <a:lvl7pPr marL="7917470" lvl="6" indent="-609035" algn="l">
        <a:lnSpc>
          <a:spcPct val="90000"/>
        </a:lnSpc>
        <a:spcBef>
          <a:spcPts val="1332"/>
        </a:spcBef>
        <a:buFont typeface="Arial"/>
        <a:buChar char="•"/>
        <a:defRPr sz="4796">
          <a:solidFill>
            <a:schemeClr val="tx1"/>
          </a:solidFill>
          <a:latin typeface="+mn-lt"/>
          <a:ea typeface="+mn-ea"/>
          <a:cs typeface="+mn-cs"/>
        </a:defRPr>
      </a:lvl7pPr>
      <a:lvl8pPr marL="9135542" lvl="7" indent="-609035" algn="l">
        <a:lnSpc>
          <a:spcPct val="90000"/>
        </a:lnSpc>
        <a:spcBef>
          <a:spcPts val="1332"/>
        </a:spcBef>
        <a:buFont typeface="Arial"/>
        <a:buChar char="•"/>
        <a:defRPr sz="4796">
          <a:solidFill>
            <a:schemeClr val="tx1"/>
          </a:solidFill>
          <a:latin typeface="+mn-lt"/>
          <a:ea typeface="+mn-ea"/>
          <a:cs typeface="+mn-cs"/>
        </a:defRPr>
      </a:lvl8pPr>
      <a:lvl9pPr marL="10353614" lvl="8" indent="-609035" algn="l">
        <a:lnSpc>
          <a:spcPct val="90000"/>
        </a:lnSpc>
        <a:spcBef>
          <a:spcPts val="1332"/>
        </a:spcBef>
        <a:buFont typeface="Arial"/>
        <a:buChar char="•"/>
        <a:defRPr sz="4796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/>
      <a:lvl1pPr marL="0" lvl="0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1pPr>
      <a:lvl2pPr marL="1218072" lvl="1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2pPr>
      <a:lvl3pPr marL="2436144" lvl="2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3pPr>
      <a:lvl4pPr marL="3654216" lvl="3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4pPr>
      <a:lvl5pPr marL="4872289" lvl="4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5pPr>
      <a:lvl6pPr marL="6090361" lvl="5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6pPr>
      <a:lvl7pPr marL="7308433" lvl="6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7pPr>
      <a:lvl8pPr marL="8526506" lvl="7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8pPr>
      <a:lvl9pPr marL="9744578" lvl="8" indent="0" algn="l">
        <a:defRPr sz="4796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/>
        </a:blipFill>
        <a:effectLst/>
      </p:bgPr>
    </p:bg>
    <p:spTree>
      <p:nvGrpSpPr>
        <p:cNvPr id="1" name="Group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sldNum" idx="4"/>
          </p:nvPr>
        </p:nvSpPr>
        <p:spPr>
          <a:xfrm>
            <a:off x="22028904" y="12896851"/>
            <a:ext cx="1672383" cy="755649"/>
          </a:xfrm>
          <a:prstGeom prst="rect">
            <a:avLst/>
          </a:prstGeom>
          <a:noFill/>
          <a:ln w="9525">
            <a:noFill/>
            <a:headEnd type="none" w="med" len="med"/>
            <a:tailEnd type="none" w="med" len="med"/>
          </a:ln>
        </p:spPr>
        <p:txBody>
          <a:bodyPr vert="horz" wrap="square" lIns="0" tIns="0" rIns="0" bIns="0" anchor="ctr" anchorCtr="1"/>
          <a:lstStyle>
            <a:defPPr/>
            <a:lvl1pPr marL="0" lvl="0" indent="0" algn="r">
              <a:defRPr sz="4400" b="1">
                <a:solidFill>
                  <a:schemeClr val="hlink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>
                <a:solidFill>
                  <a:srgbClr val="003274"/>
                </a:solidFill>
              </a:rPr>
              <a:t>‹#›</a:t>
            </a:r>
          </a:p>
        </p:txBody>
      </p:sp>
      <p:sp>
        <p:nvSpPr>
          <p:cNvPr id="9" name="Shape 9"/>
          <p:cNvSpPr txBox="1">
            <a:spLocks noGrp="1"/>
          </p:cNvSpPr>
          <p:nvPr>
            <p:ph type="body"/>
          </p:nvPr>
        </p:nvSpPr>
        <p:spPr>
          <a:xfrm>
            <a:off x="1248997" y="2251076"/>
            <a:ext cx="22469224" cy="1029652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/>
          <a:lstStyle/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</p:txBody>
      </p:sp>
      <p:sp>
        <p:nvSpPr>
          <p:cNvPr id="10" name="Shape 10"/>
          <p:cNvSpPr txBox="1">
            <a:spLocks noGrp="1"/>
          </p:cNvSpPr>
          <p:nvPr>
            <p:ph type="title" idx="1"/>
          </p:nvPr>
        </p:nvSpPr>
        <p:spPr>
          <a:xfrm>
            <a:off x="1248997" y="1"/>
            <a:ext cx="20356516" cy="192405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/>
          <a:lstStyle/>
          <a:p>
            <a:pPr lvl="0"/>
            <a:r>
              <a:t>Образец заголовка</a:t>
            </a:r>
          </a:p>
        </p:txBody>
      </p:sp>
      <p:pic>
        <p:nvPicPr>
          <p:cNvPr id="12" name="Picture 12"/>
          <p:cNvPicPr/>
          <p:nvPr/>
        </p:nvPicPr>
        <p:blipFill>
          <a:blip r:embed="rId15"/>
          <a:stretch/>
        </p:blipFill>
        <p:spPr>
          <a:xfrm>
            <a:off x="21351480" y="212726"/>
            <a:ext cx="2366740" cy="1571624"/>
          </a:xfrm>
          <a:prstGeom prst="rect">
            <a:avLst/>
          </a:prstGeom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txStyles>
    <p:titleStyle>
      <a:defPPr/>
      <a:lvl1pPr lvl="0" algn="l">
        <a:defRPr sz="4000" b="1">
          <a:solidFill>
            <a:schemeClr val="hlink"/>
          </a:solidFill>
          <a:latin typeface="+mj-lt"/>
          <a:ea typeface="+mj-ea"/>
          <a:cs typeface="+mj-cs"/>
        </a:defRPr>
      </a:lvl1pPr>
      <a:lvl2pPr lvl="1" algn="l">
        <a:defRPr sz="4000" b="1">
          <a:solidFill>
            <a:schemeClr val="hlink"/>
          </a:solidFill>
          <a:latin typeface="Arial"/>
          <a:ea typeface="Arial"/>
          <a:cs typeface="Arial"/>
        </a:defRPr>
      </a:lvl2pPr>
      <a:lvl3pPr lvl="2" algn="l">
        <a:defRPr sz="4000" b="1">
          <a:solidFill>
            <a:schemeClr val="hlink"/>
          </a:solidFill>
          <a:latin typeface="Arial"/>
          <a:ea typeface="Arial"/>
          <a:cs typeface="Arial"/>
        </a:defRPr>
      </a:lvl3pPr>
      <a:lvl4pPr lvl="3" algn="l">
        <a:defRPr sz="4000" b="1">
          <a:solidFill>
            <a:schemeClr val="hlink"/>
          </a:solidFill>
          <a:latin typeface="Arial"/>
          <a:ea typeface="Arial"/>
          <a:cs typeface="Arial"/>
        </a:defRPr>
      </a:lvl4pPr>
      <a:lvl5pPr lvl="4" algn="l">
        <a:defRPr sz="4000" b="1">
          <a:solidFill>
            <a:schemeClr val="hlink"/>
          </a:solidFill>
          <a:latin typeface="Arial"/>
          <a:ea typeface="Arial"/>
          <a:cs typeface="Arial"/>
        </a:defRPr>
      </a:lvl5pPr>
      <a:lvl6pPr marL="914400" lvl="5" indent="0" algn="l">
        <a:defRPr sz="4000" b="1">
          <a:solidFill>
            <a:schemeClr val="hlink"/>
          </a:solidFill>
          <a:latin typeface="Arial"/>
          <a:ea typeface="Arial"/>
          <a:cs typeface="Arial"/>
        </a:defRPr>
      </a:lvl6pPr>
      <a:lvl7pPr marL="1828800" lvl="6" indent="0" algn="l">
        <a:defRPr sz="4000" b="1">
          <a:solidFill>
            <a:schemeClr val="hlink"/>
          </a:solidFill>
          <a:latin typeface="Arial"/>
          <a:ea typeface="Arial"/>
          <a:cs typeface="Arial"/>
        </a:defRPr>
      </a:lvl7pPr>
      <a:lvl8pPr marL="2743200" lvl="7" indent="0" algn="l">
        <a:defRPr sz="4000" b="1">
          <a:solidFill>
            <a:schemeClr val="hlink"/>
          </a:solidFill>
          <a:latin typeface="Arial"/>
          <a:ea typeface="Arial"/>
          <a:cs typeface="Arial"/>
        </a:defRPr>
      </a:lvl8pPr>
      <a:lvl9pPr marL="3657600" lvl="8" indent="0" algn="l">
        <a:defRPr sz="4000" b="1">
          <a:solidFill>
            <a:schemeClr val="hlink"/>
          </a:solidFill>
          <a:latin typeface="Arial"/>
          <a:ea typeface="Arial"/>
          <a:cs typeface="Arial"/>
        </a:defRPr>
      </a:lvl9pPr>
    </p:titleStyle>
    <p:bodyStyle>
      <a:defPPr/>
      <a:lvl1pPr marL="361950" lvl="0" indent="-361950" algn="l">
        <a:lnSpc>
          <a:spcPct val="110000"/>
        </a:lnSpc>
        <a:buSzPts val="3200"/>
        <a:buBlip>
          <a:blip r:embed="rId16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20726" lvl="1" indent="-355600" algn="l">
        <a:lnSpc>
          <a:spcPct val="110000"/>
        </a:lnSpc>
        <a:buSzPts val="2800"/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2324100" lvl="2" indent="-536576" algn="l">
        <a:buSzPts val="4400"/>
        <a:buBlip>
          <a:blip r:embed="rId17"/>
        </a:buBlip>
        <a:defRPr sz="4400">
          <a:solidFill>
            <a:schemeClr val="tx1"/>
          </a:solidFill>
          <a:latin typeface="+mn-lt"/>
          <a:ea typeface="+mn-ea"/>
          <a:cs typeface="+mn-cs"/>
        </a:defRPr>
      </a:lvl3pPr>
      <a:lvl4pPr marL="3330576" lvl="3" indent="-457200" algn="l">
        <a:buChar char="–"/>
        <a:defRPr sz="4000">
          <a:solidFill>
            <a:schemeClr val="tx1"/>
          </a:solidFill>
          <a:latin typeface="+mn-lt"/>
          <a:ea typeface="+mn-ea"/>
          <a:cs typeface="+mn-cs"/>
        </a:defRPr>
      </a:lvl4pPr>
      <a:lvl5pPr marL="4146550" lvl="4" indent="-457200" algn="l">
        <a:buChar char="»"/>
        <a:defRPr sz="4000">
          <a:solidFill>
            <a:schemeClr val="tx1"/>
          </a:solidFill>
          <a:latin typeface="+mn-lt"/>
          <a:ea typeface="+mn-ea"/>
          <a:cs typeface="+mn-cs"/>
        </a:defRPr>
      </a:lvl5pPr>
      <a:lvl6pPr marL="5060950" lvl="5" indent="-457200" algn="l">
        <a:buChar char="»"/>
        <a:defRPr sz="4000">
          <a:solidFill>
            <a:schemeClr val="tx1"/>
          </a:solidFill>
          <a:latin typeface="+mn-lt"/>
          <a:ea typeface="+mn-ea"/>
          <a:cs typeface="+mn-cs"/>
        </a:defRPr>
      </a:lvl6pPr>
      <a:lvl7pPr marL="5975350" lvl="6" indent="-457200" algn="l">
        <a:buChar char="»"/>
        <a:defRPr sz="4000">
          <a:solidFill>
            <a:schemeClr val="tx1"/>
          </a:solidFill>
          <a:latin typeface="+mn-lt"/>
          <a:ea typeface="+mn-ea"/>
          <a:cs typeface="+mn-cs"/>
        </a:defRPr>
      </a:lvl7pPr>
      <a:lvl8pPr marL="6889750" lvl="7" indent="-457200" algn="l">
        <a:buChar char="»"/>
        <a:defRPr sz="4000">
          <a:solidFill>
            <a:schemeClr val="tx1"/>
          </a:solidFill>
          <a:latin typeface="+mn-lt"/>
          <a:ea typeface="+mn-ea"/>
          <a:cs typeface="+mn-cs"/>
        </a:defRPr>
      </a:lvl8pPr>
      <a:lvl9pPr marL="7804150" lvl="8" indent="-457200" algn="l">
        <a:buChar char="»"/>
        <a:defRPr sz="4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/>
      <a:lvl1pPr marL="0" lvl="0" indent="0" algn="l">
        <a:defRPr sz="3600">
          <a:solidFill>
            <a:schemeClr val="tx1"/>
          </a:solidFill>
          <a:latin typeface="+mn-lt"/>
          <a:ea typeface="+mn-ea"/>
          <a:cs typeface="+mn-cs"/>
        </a:defRPr>
      </a:lvl1pPr>
      <a:lvl2pPr marL="914400" lvl="1" indent="0" algn="l">
        <a:defRPr sz="3600">
          <a:solidFill>
            <a:schemeClr val="tx1"/>
          </a:solidFill>
          <a:latin typeface="+mn-lt"/>
          <a:ea typeface="+mn-ea"/>
          <a:cs typeface="+mn-cs"/>
        </a:defRPr>
      </a:lvl2pPr>
      <a:lvl3pPr marL="1828800" lvl="2" indent="0" algn="l">
        <a:defRPr sz="3600">
          <a:solidFill>
            <a:schemeClr val="tx1"/>
          </a:solidFill>
          <a:latin typeface="+mn-lt"/>
          <a:ea typeface="+mn-ea"/>
          <a:cs typeface="+mn-cs"/>
        </a:defRPr>
      </a:lvl3pPr>
      <a:lvl4pPr marL="2743200" lvl="3" indent="0" algn="l">
        <a:defRPr sz="3600">
          <a:solidFill>
            <a:schemeClr val="tx1"/>
          </a:solidFill>
          <a:latin typeface="+mn-lt"/>
          <a:ea typeface="+mn-ea"/>
          <a:cs typeface="+mn-cs"/>
        </a:defRPr>
      </a:lvl4pPr>
      <a:lvl5pPr marL="3657600" lvl="4" indent="0" algn="l">
        <a:defRPr sz="3600">
          <a:solidFill>
            <a:schemeClr val="tx1"/>
          </a:solidFill>
          <a:latin typeface="+mn-lt"/>
          <a:ea typeface="+mn-ea"/>
          <a:cs typeface="+mn-cs"/>
        </a:defRPr>
      </a:lvl5pPr>
      <a:lvl6pPr marL="4572000" lvl="5" indent="0" algn="l">
        <a:defRPr sz="3600">
          <a:solidFill>
            <a:schemeClr val="tx1"/>
          </a:solidFill>
          <a:latin typeface="+mn-lt"/>
          <a:ea typeface="+mn-ea"/>
          <a:cs typeface="+mn-cs"/>
        </a:defRPr>
      </a:lvl6pPr>
      <a:lvl7pPr marL="5486400" lvl="6" indent="0" algn="l">
        <a:defRPr sz="3600">
          <a:solidFill>
            <a:schemeClr val="tx1"/>
          </a:solidFill>
          <a:latin typeface="+mn-lt"/>
          <a:ea typeface="+mn-ea"/>
          <a:cs typeface="+mn-cs"/>
        </a:defRPr>
      </a:lvl7pPr>
      <a:lvl8pPr marL="6400800" lvl="7" indent="0" algn="l">
        <a:defRPr sz="3600">
          <a:solidFill>
            <a:schemeClr val="tx1"/>
          </a:solidFill>
          <a:latin typeface="+mn-lt"/>
          <a:ea typeface="+mn-ea"/>
          <a:cs typeface="+mn-cs"/>
        </a:defRPr>
      </a:lvl8pPr>
      <a:lvl9pPr marL="7315200" lvl="8" indent="0" algn="l">
        <a:defRPr sz="36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Group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 idx="2"/>
          </p:nvPr>
        </p:nvSpPr>
        <p:spPr>
          <a:xfrm>
            <a:off x="1676619" y="732369"/>
            <a:ext cx="21033938" cy="265006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anchor="ctr"/>
          <a:lstStyle/>
          <a:p>
            <a:pPr lvl="0"/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3"/>
          </p:nvPr>
        </p:nvSpPr>
        <p:spPr>
          <a:xfrm>
            <a:off x="1676619" y="3653368"/>
            <a:ext cx="21033938" cy="86995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anchor="t"/>
          <a:lstStyle/>
          <a:p>
            <a:pPr lvl="0"/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dt" idx="2"/>
          </p:nvPr>
        </p:nvSpPr>
        <p:spPr>
          <a:xfrm>
            <a:off x="1676618" y="12712703"/>
            <a:ext cx="5487114" cy="73236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anchor="ctr"/>
          <a:lstStyle>
            <a:defPPr/>
            <a:lvl1pPr marL="0" lvl="0" indent="0" algn="l">
              <a:buClr>
                <a:srgbClr val="000000"/>
              </a:buClr>
              <a:buSzPts val="1400"/>
              <a:buFont typeface="Arial"/>
              <a:buNone/>
              <a:defRPr sz="2400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3"/>
          </p:nvPr>
        </p:nvSpPr>
        <p:spPr>
          <a:xfrm>
            <a:off x="8078252" y="12712703"/>
            <a:ext cx="8230672" cy="73236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anchor="ctr"/>
          <a:lstStyle>
            <a:defPPr/>
            <a:lvl1pPr marL="0" lvl="0" indent="0" algn="ctr">
              <a:buClr>
                <a:srgbClr val="000000"/>
              </a:buClr>
              <a:buSzPts val="1400"/>
              <a:buFont typeface="Arial"/>
              <a:buNone/>
              <a:defRPr sz="2400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4"/>
          </p:nvPr>
        </p:nvSpPr>
        <p:spPr>
          <a:xfrm>
            <a:off x="17223444" y="12712703"/>
            <a:ext cx="5487114" cy="73236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anchor="ctr"/>
          <a:lstStyle>
            <a:defPPr/>
            <a:lvl1pPr marL="0" lvl="0" indent="0" algn="r">
              <a:buClr>
                <a:srgbClr val="000000"/>
              </a:buClr>
              <a:buSzPts val="900"/>
              <a:buFont typeface="Arial"/>
              <a:buNone/>
              <a:defRPr sz="2400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t>‹#›</a:t>
            </a: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</p:sldLayoutIdLst>
  <p:txStyles>
    <p:titleStyle>
      <a:defPPr/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titleStyle>
    <p:bodyStyle>
      <a:defPPr/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bodyStyle>
    <p:otherStyle>
      <a:defPPr/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3733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Group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 idx="4"/>
          </p:nvPr>
        </p:nvSpPr>
        <p:spPr>
          <a:xfrm>
            <a:off x="1676618" y="730253"/>
            <a:ext cx="21033940" cy="2651125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r>
              <a:t>Click to edit Master title style</a:t>
            </a:r>
          </a:p>
        </p:txBody>
      </p:sp>
      <p:sp>
        <p:nvSpPr>
          <p:cNvPr id="21" name="Shape 21"/>
          <p:cNvSpPr txBox="1">
            <a:spLocks noGrp="1"/>
          </p:cNvSpPr>
          <p:nvPr>
            <p:ph type="body" idx="5"/>
          </p:nvPr>
        </p:nvSpPr>
        <p:spPr>
          <a:xfrm>
            <a:off x="1676618" y="3651251"/>
            <a:ext cx="21033940" cy="8702675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22" name="Shape 22"/>
          <p:cNvSpPr txBox="1">
            <a:spLocks noGrp="1"/>
          </p:cNvSpPr>
          <p:nvPr>
            <p:ph type="dt" idx="2"/>
          </p:nvPr>
        </p:nvSpPr>
        <p:spPr>
          <a:xfrm>
            <a:off x="1676618" y="12712703"/>
            <a:ext cx="5487115" cy="730248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defPPr/>
            <a:lvl1pPr marL="0" lvl="0" indent="0" algn="l">
              <a:defRPr sz="237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>
                <a:solidFill>
                  <a:srgbClr val="2F2A95">
                    <a:tint val="75000"/>
                  </a:srgbClr>
                </a:solidFill>
              </a:rPr>
              <a:t>08/01/2024</a:t>
            </a:r>
          </a:p>
        </p:txBody>
      </p:sp>
      <p:sp>
        <p:nvSpPr>
          <p:cNvPr id="23" name="Shape 23"/>
          <p:cNvSpPr txBox="1">
            <a:spLocks noGrp="1"/>
          </p:cNvSpPr>
          <p:nvPr>
            <p:ph type="ftr" idx="3"/>
          </p:nvPr>
        </p:nvSpPr>
        <p:spPr>
          <a:xfrm>
            <a:off x="8078252" y="12712703"/>
            <a:ext cx="8230672" cy="730248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defPPr/>
            <a:lvl1pPr marL="0" lvl="0" indent="0" algn="ctr">
              <a:defRPr sz="237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srgbClr val="2F2A95">
                  <a:tint val="75000"/>
                </a:srgbClr>
              </a:solidFill>
            </a:endParaRPr>
          </a:p>
        </p:txBody>
      </p:sp>
      <p:sp>
        <p:nvSpPr>
          <p:cNvPr id="24" name="Shape 24"/>
          <p:cNvSpPr txBox="1">
            <a:spLocks noGrp="1"/>
          </p:cNvSpPr>
          <p:nvPr>
            <p:ph type="sldNum" idx="4"/>
          </p:nvPr>
        </p:nvSpPr>
        <p:spPr>
          <a:xfrm>
            <a:off x="17223442" y="12712703"/>
            <a:ext cx="5487114" cy="730248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defPPr/>
            <a:lvl1pPr marL="0" lvl="0" indent="0" algn="r">
              <a:defRPr sz="237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>
                <a:solidFill>
                  <a:srgbClr val="2F2A95">
                    <a:tint val="75000"/>
                  </a:srgbClr>
                </a:solidFill>
              </a:rPr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defPPr/>
      <a:lvl1pPr lvl="0" algn="l">
        <a:lnSpc>
          <a:spcPct val="90000"/>
        </a:lnSpc>
        <a:buNone/>
        <a:defRPr sz="869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defPPr/>
      <a:lvl1pPr marL="451606" lvl="0" indent="-451606" algn="l">
        <a:lnSpc>
          <a:spcPct val="90000"/>
        </a:lnSpc>
        <a:spcBef>
          <a:spcPts val="1976"/>
        </a:spcBef>
        <a:buFont typeface="Arial"/>
        <a:buChar char="•"/>
        <a:defRPr sz="5531">
          <a:solidFill>
            <a:schemeClr val="tx1"/>
          </a:solidFill>
          <a:latin typeface="+mn-lt"/>
          <a:ea typeface="+mn-ea"/>
          <a:cs typeface="+mn-cs"/>
        </a:defRPr>
      </a:lvl1pPr>
      <a:lvl2pPr marL="1354819" lvl="1" indent="-451605" algn="l">
        <a:lnSpc>
          <a:spcPct val="90000"/>
        </a:lnSpc>
        <a:spcBef>
          <a:spcPts val="988"/>
        </a:spcBef>
        <a:buFont typeface="Arial"/>
        <a:buChar char="•"/>
        <a:defRPr sz="4742">
          <a:solidFill>
            <a:schemeClr val="tx1"/>
          </a:solidFill>
          <a:latin typeface="+mn-lt"/>
          <a:ea typeface="+mn-ea"/>
          <a:cs typeface="+mn-cs"/>
        </a:defRPr>
      </a:lvl2pPr>
      <a:lvl3pPr marL="2258034" lvl="2" indent="-451605" algn="l">
        <a:lnSpc>
          <a:spcPct val="90000"/>
        </a:lnSpc>
        <a:spcBef>
          <a:spcPts val="988"/>
        </a:spcBef>
        <a:buFont typeface="Arial"/>
        <a:buChar char="•"/>
        <a:defRPr sz="3952">
          <a:solidFill>
            <a:schemeClr val="tx1"/>
          </a:solidFill>
          <a:latin typeface="+mn-lt"/>
          <a:ea typeface="+mn-ea"/>
          <a:cs typeface="+mn-cs"/>
        </a:defRPr>
      </a:lvl3pPr>
      <a:lvl4pPr marL="3161248" lvl="3" indent="-451605" algn="l">
        <a:lnSpc>
          <a:spcPct val="90000"/>
        </a:lnSpc>
        <a:spcBef>
          <a:spcPts val="988"/>
        </a:spcBef>
        <a:buFont typeface="Arial"/>
        <a:buChar char="•"/>
        <a:defRPr sz="3556">
          <a:solidFill>
            <a:schemeClr val="tx1"/>
          </a:solidFill>
          <a:latin typeface="+mn-lt"/>
          <a:ea typeface="+mn-ea"/>
          <a:cs typeface="+mn-cs"/>
        </a:defRPr>
      </a:lvl4pPr>
      <a:lvl5pPr marL="4064459" lvl="4" indent="-451606" algn="l">
        <a:lnSpc>
          <a:spcPct val="90000"/>
        </a:lnSpc>
        <a:spcBef>
          <a:spcPts val="988"/>
        </a:spcBef>
        <a:buFont typeface="Arial"/>
        <a:buChar char="•"/>
        <a:defRPr sz="3556">
          <a:solidFill>
            <a:schemeClr val="tx1"/>
          </a:solidFill>
          <a:latin typeface="+mn-lt"/>
          <a:ea typeface="+mn-ea"/>
          <a:cs typeface="+mn-cs"/>
        </a:defRPr>
      </a:lvl5pPr>
      <a:lvl6pPr marL="4967674" lvl="5" indent="-451606" algn="l">
        <a:lnSpc>
          <a:spcPct val="90000"/>
        </a:lnSpc>
        <a:spcBef>
          <a:spcPts val="988"/>
        </a:spcBef>
        <a:buFont typeface="Arial"/>
        <a:buChar char="•"/>
        <a:defRPr sz="3556">
          <a:solidFill>
            <a:schemeClr val="tx1"/>
          </a:solidFill>
          <a:latin typeface="+mn-lt"/>
          <a:ea typeface="+mn-ea"/>
          <a:cs typeface="+mn-cs"/>
        </a:defRPr>
      </a:lvl6pPr>
      <a:lvl7pPr marL="5870888" lvl="6" indent="-451606" algn="l">
        <a:lnSpc>
          <a:spcPct val="90000"/>
        </a:lnSpc>
        <a:spcBef>
          <a:spcPts val="988"/>
        </a:spcBef>
        <a:buFont typeface="Arial"/>
        <a:buChar char="•"/>
        <a:defRPr sz="3556">
          <a:solidFill>
            <a:schemeClr val="tx1"/>
          </a:solidFill>
          <a:latin typeface="+mn-lt"/>
          <a:ea typeface="+mn-ea"/>
          <a:cs typeface="+mn-cs"/>
        </a:defRPr>
      </a:lvl7pPr>
      <a:lvl8pPr marL="6774102" lvl="7" indent="-451606" algn="l">
        <a:lnSpc>
          <a:spcPct val="90000"/>
        </a:lnSpc>
        <a:spcBef>
          <a:spcPts val="988"/>
        </a:spcBef>
        <a:buFont typeface="Arial"/>
        <a:buChar char="•"/>
        <a:defRPr sz="3556">
          <a:solidFill>
            <a:schemeClr val="tx1"/>
          </a:solidFill>
          <a:latin typeface="+mn-lt"/>
          <a:ea typeface="+mn-ea"/>
          <a:cs typeface="+mn-cs"/>
        </a:defRPr>
      </a:lvl8pPr>
      <a:lvl9pPr marL="7677314" lvl="8" indent="-451605" algn="l">
        <a:lnSpc>
          <a:spcPct val="90000"/>
        </a:lnSpc>
        <a:spcBef>
          <a:spcPts val="988"/>
        </a:spcBef>
        <a:buFont typeface="Arial"/>
        <a:buChar char="•"/>
        <a:defRPr sz="3556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/>
      <a:lvl1pPr marL="0" lvl="0" indent="0" algn="l">
        <a:defRPr sz="3556">
          <a:solidFill>
            <a:schemeClr val="tx1"/>
          </a:solidFill>
          <a:latin typeface="+mn-lt"/>
          <a:ea typeface="+mn-ea"/>
          <a:cs typeface="+mn-cs"/>
        </a:defRPr>
      </a:lvl1pPr>
      <a:lvl2pPr marL="903213" lvl="1" indent="0" algn="l">
        <a:defRPr sz="3556">
          <a:solidFill>
            <a:schemeClr val="tx1"/>
          </a:solidFill>
          <a:latin typeface="+mn-lt"/>
          <a:ea typeface="+mn-ea"/>
          <a:cs typeface="+mn-cs"/>
        </a:defRPr>
      </a:lvl2pPr>
      <a:lvl3pPr marL="1806427" lvl="2" indent="0" algn="l">
        <a:defRPr sz="3556">
          <a:solidFill>
            <a:schemeClr val="tx1"/>
          </a:solidFill>
          <a:latin typeface="+mn-lt"/>
          <a:ea typeface="+mn-ea"/>
          <a:cs typeface="+mn-cs"/>
        </a:defRPr>
      </a:lvl3pPr>
      <a:lvl4pPr marL="2709640" lvl="3" indent="0" algn="l">
        <a:defRPr sz="3556">
          <a:solidFill>
            <a:schemeClr val="tx1"/>
          </a:solidFill>
          <a:latin typeface="+mn-lt"/>
          <a:ea typeface="+mn-ea"/>
          <a:cs typeface="+mn-cs"/>
        </a:defRPr>
      </a:lvl4pPr>
      <a:lvl5pPr marL="3612854" lvl="4" indent="0" algn="l">
        <a:defRPr sz="3556">
          <a:solidFill>
            <a:schemeClr val="tx1"/>
          </a:solidFill>
          <a:latin typeface="+mn-lt"/>
          <a:ea typeface="+mn-ea"/>
          <a:cs typeface="+mn-cs"/>
        </a:defRPr>
      </a:lvl5pPr>
      <a:lvl6pPr marL="4516067" lvl="5" indent="0" algn="l">
        <a:defRPr sz="3556">
          <a:solidFill>
            <a:schemeClr val="tx1"/>
          </a:solidFill>
          <a:latin typeface="+mn-lt"/>
          <a:ea typeface="+mn-ea"/>
          <a:cs typeface="+mn-cs"/>
        </a:defRPr>
      </a:lvl6pPr>
      <a:lvl7pPr marL="5419281" lvl="6" indent="0" algn="l">
        <a:defRPr sz="3556">
          <a:solidFill>
            <a:schemeClr val="tx1"/>
          </a:solidFill>
          <a:latin typeface="+mn-lt"/>
          <a:ea typeface="+mn-ea"/>
          <a:cs typeface="+mn-cs"/>
        </a:defRPr>
      </a:lvl7pPr>
      <a:lvl8pPr marL="6322494" lvl="7" indent="0" algn="l">
        <a:defRPr sz="3556">
          <a:solidFill>
            <a:schemeClr val="tx1"/>
          </a:solidFill>
          <a:latin typeface="+mn-lt"/>
          <a:ea typeface="+mn-ea"/>
          <a:cs typeface="+mn-cs"/>
        </a:defRPr>
      </a:lvl8pPr>
      <a:lvl9pPr marL="7225707" lvl="8" indent="0" algn="l">
        <a:defRPr sz="3556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9.png"/><Relationship Id="rId7" Type="http://schemas.openxmlformats.org/officeDocument/2006/relationships/hyperlink" Target="https://forms.yandex.ru/u/67f7a8e402848f77a272a9cc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image" Target="../media/image9.png"/><Relationship Id="rId7" Type="http://schemas.openxmlformats.org/officeDocument/2006/relationships/chart" Target="../charts/chart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chart" Target="../charts/chart4.xml"/><Relationship Id="rId4" Type="http://schemas.openxmlformats.org/officeDocument/2006/relationships/image" Target="../media/image12.png"/><Relationship Id="rId9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9.png"/><Relationship Id="rId7" Type="http://schemas.openxmlformats.org/officeDocument/2006/relationships/image" Target="../media/image3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9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8.png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2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9.png"/><Relationship Id="rId7" Type="http://schemas.openxmlformats.org/officeDocument/2006/relationships/image" Target="../media/image2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/>
          <p:nvPr/>
        </p:nvSpPr>
        <p:spPr>
          <a:xfrm>
            <a:off x="0" y="1"/>
            <a:ext cx="11028784" cy="13715998"/>
          </a:xfrm>
          <a:prstGeom prst="rect">
            <a:avLst/>
          </a:prstGeom>
          <a:solidFill>
            <a:srgbClr val="002B58"/>
          </a:solidFill>
          <a:ln>
            <a:noFill/>
            <a:headEnd type="none" w="med" len="med"/>
            <a:tailEnd type="none" w="med" len="med"/>
          </a:ln>
        </p:spPr>
      </p:sp>
      <p:pic>
        <p:nvPicPr>
          <p:cNvPr id="173" name="Picture 173"/>
          <p:cNvPicPr/>
          <p:nvPr/>
        </p:nvPicPr>
        <p:blipFill>
          <a:blip r:embed="rId2"/>
          <a:stretch/>
        </p:blipFill>
        <p:spPr>
          <a:xfrm>
            <a:off x="12195524" y="491206"/>
            <a:ext cx="5178783" cy="1237770"/>
          </a:xfrm>
          <a:prstGeom prst="rect">
            <a:avLst/>
          </a:prstGeom>
          <a:ln>
            <a:noFill/>
          </a:ln>
        </p:spPr>
      </p:pic>
      <p:pic>
        <p:nvPicPr>
          <p:cNvPr id="175" name="Picture 175"/>
          <p:cNvPicPr/>
          <p:nvPr/>
        </p:nvPicPr>
        <p:blipFill>
          <a:blip r:embed="rId3"/>
          <a:stretch/>
        </p:blipFill>
        <p:spPr>
          <a:xfrm>
            <a:off x="20068820" y="222686"/>
            <a:ext cx="3657277" cy="1718675"/>
          </a:xfrm>
          <a:prstGeom prst="rect">
            <a:avLst/>
          </a:prstGeom>
        </p:spPr>
      </p:pic>
      <p:sp>
        <p:nvSpPr>
          <p:cNvPr id="176" name="Shape 176"/>
          <p:cNvSpPr/>
          <p:nvPr/>
        </p:nvSpPr>
        <p:spPr>
          <a:xfrm>
            <a:off x="616296" y="6241022"/>
            <a:ext cx="9777527" cy="1371421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742950" indent="-742950" algn="l">
              <a:lnSpc>
                <a:spcPts val="3640"/>
              </a:lnSpc>
              <a:buFont typeface="+mj-lt"/>
              <a:buAutoNum type="arabicPeriod"/>
            </a:pPr>
            <a:r>
              <a:rPr lang="ru-RU"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г. Челябинск, ГБУ ДПО ЧИРПО</a:t>
            </a:r>
          </a:p>
          <a:p>
            <a:pPr marL="742950" indent="-742950" algn="l">
              <a:lnSpc>
                <a:spcPts val="3640"/>
              </a:lnSpc>
              <a:buFont typeface="+mj-lt"/>
              <a:buAutoNum type="arabicPeriod"/>
            </a:pPr>
            <a:r>
              <a:rPr lang="ru-RU"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г. Миасс, ГБПОУ «МиМК»</a:t>
            </a:r>
          </a:p>
          <a:p>
            <a:pPr marL="742950" indent="-742950" algn="l">
              <a:lnSpc>
                <a:spcPts val="3640"/>
              </a:lnSpc>
              <a:buFont typeface="+mj-lt"/>
              <a:buAutoNum type="arabicPeriod"/>
            </a:pPr>
            <a:r>
              <a:rPr lang="ru-RU"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г. Верхнеуральск, ГБПОУ «ВАТ-ККК»</a:t>
            </a:r>
          </a:p>
          <a:p>
            <a:pPr marL="742950" indent="-742950" algn="l">
              <a:lnSpc>
                <a:spcPts val="3640"/>
              </a:lnSpc>
              <a:buFont typeface="+mj-lt"/>
              <a:buAutoNum type="arabicPeriod"/>
            </a:pPr>
            <a:r>
              <a:rPr lang="ru-RU"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г. Челябинск, ГБПОУ «ЧГК «Рост»</a:t>
            </a:r>
          </a:p>
          <a:p>
            <a:pPr marL="742950" indent="-742950" algn="just">
              <a:lnSpc>
                <a:spcPts val="3640"/>
              </a:lnSpc>
              <a:buFont typeface="+mj-lt"/>
              <a:buAutoNum type="arabicPeriod"/>
            </a:pPr>
            <a:r>
              <a:rPr lang="ru-RU"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г. Златоуст, ГБПОУ «</a:t>
            </a:r>
            <a:r>
              <a:rPr lang="ru-RU" sz="36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ЗлатИК</a:t>
            </a:r>
            <a:r>
              <a:rPr lang="ru-RU"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им. П.П. Аносова»</a:t>
            </a:r>
          </a:p>
          <a:p>
            <a:pPr marL="742950" indent="-742950" algn="just">
              <a:lnSpc>
                <a:spcPts val="3640"/>
              </a:lnSpc>
              <a:buFont typeface="+mj-lt"/>
              <a:buAutoNum type="arabicPeriod"/>
            </a:pPr>
            <a:r>
              <a:rPr lang="ru-RU"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г. Копейск, ГБПОУ «КПК»</a:t>
            </a:r>
          </a:p>
          <a:p>
            <a:pPr marL="742950" indent="-742950" algn="just">
              <a:lnSpc>
                <a:spcPts val="3640"/>
              </a:lnSpc>
              <a:buFont typeface="+mj-lt"/>
              <a:buAutoNum type="arabicPeriod"/>
            </a:pPr>
            <a:r>
              <a:rPr lang="ru-RU"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г. Магнитогорск, ГОУ ПОО МТК</a:t>
            </a:r>
          </a:p>
          <a:p>
            <a:pPr marL="742950" indent="-742950" algn="just">
              <a:lnSpc>
                <a:spcPts val="3640"/>
              </a:lnSpc>
              <a:buFont typeface="+mj-lt"/>
              <a:buAutoNum type="arabicPeriod"/>
            </a:pPr>
            <a:r>
              <a:rPr lang="ru-RU"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г. Троицк, ГБПОУ «ТТТ»</a:t>
            </a:r>
          </a:p>
          <a:p>
            <a:pPr marL="742950" indent="-742950" algn="just">
              <a:lnSpc>
                <a:spcPts val="3640"/>
              </a:lnSpc>
              <a:buFont typeface="+mj-lt"/>
              <a:buAutoNum type="arabicPeriod"/>
            </a:pPr>
            <a:r>
              <a:rPr lang="ru-RU"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г. Магнитогорск, ГБПОУ «МПК»</a:t>
            </a:r>
          </a:p>
          <a:p>
            <a:pPr marL="742950" indent="-742950" algn="just">
              <a:lnSpc>
                <a:spcPts val="3640"/>
              </a:lnSpc>
              <a:buFont typeface="+mj-lt"/>
              <a:buAutoNum type="arabicPeriod"/>
            </a:pPr>
            <a:endParaRPr lang="ru-RU" sz="3600" b="1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  <a:p>
            <a:pPr marL="0" indent="0" algn="l">
              <a:lnSpc>
                <a:spcPts val="3640"/>
              </a:lnSpc>
            </a:pPr>
            <a:endParaRPr lang="ru-RU" sz="3600" b="1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  <a:p>
            <a:pPr marL="0" indent="0" algn="l">
              <a:lnSpc>
                <a:spcPts val="3640"/>
              </a:lnSpc>
            </a:pPr>
            <a:endParaRPr sz="18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7" name="Shape 177"/>
          <p:cNvSpPr/>
          <p:nvPr/>
        </p:nvSpPr>
        <p:spPr>
          <a:xfrm>
            <a:off x="1492383" y="2380732"/>
            <a:ext cx="8025355" cy="2361892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ctr">
              <a:lnSpc>
                <a:spcPts val="6238"/>
              </a:lnSpc>
            </a:pPr>
            <a:r>
              <a:rPr lang="ru-RU" sz="5400" b="1" i="1" spc="-100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Профессиональная этика сотрудников ПОО в ходе Приемной кампании</a:t>
            </a:r>
            <a:endParaRPr sz="5400" b="1" i="1" spc="-100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179" name="Shape 179"/>
          <p:cNvSpPr txBox="1"/>
          <p:nvPr/>
        </p:nvSpPr>
        <p:spPr>
          <a:xfrm>
            <a:off x="279918" y="651758"/>
            <a:ext cx="10450286" cy="1077217"/>
          </a:xfrm>
          <a:prstGeom prst="rect">
            <a:avLst/>
          </a:prstGeom>
          <a:noFill/>
          <a:ln w="9525">
            <a:noFill/>
            <a:headEnd type="none" w="med" len="med"/>
            <a:tailEnd type="none" w="med" len="med"/>
          </a:ln>
        </p:spPr>
        <p:txBody>
          <a:bodyPr wrap="square" lIns="91440" tIns="45720" rIns="91440" bIns="45720">
            <a:spAutoFit/>
          </a:bodyPr>
          <a:lstStyle/>
          <a:p>
            <a:pPr marL="0" indent="0" algn="ctr"/>
            <a:r>
              <a:rPr sz="3200" b="1" i="1">
                <a:solidFill>
                  <a:srgbClr val="B2B3B3"/>
                </a:solidFill>
                <a:latin typeface="Arial"/>
                <a:ea typeface="Arial"/>
                <a:cs typeface="Arial"/>
              </a:rPr>
              <a:t>Единая технология проектирования решений по </a:t>
            </a:r>
          </a:p>
          <a:p>
            <a:pPr marL="0" indent="0" algn="ctr"/>
            <a:r>
              <a:rPr sz="3200" b="1" i="1">
                <a:solidFill>
                  <a:srgbClr val="B2B3B3"/>
                </a:solidFill>
                <a:latin typeface="Arial"/>
                <a:ea typeface="Arial"/>
                <a:cs typeface="Arial"/>
              </a:rPr>
              <a:t>Жизненным ситуациям</a:t>
            </a:r>
          </a:p>
        </p:txBody>
      </p:sp>
      <p:pic>
        <p:nvPicPr>
          <p:cNvPr id="181" name="Picture 181"/>
          <p:cNvPicPr/>
          <p:nvPr/>
        </p:nvPicPr>
        <p:blipFill>
          <a:blip r:embed="rId4"/>
          <a:stretch/>
        </p:blipFill>
        <p:spPr>
          <a:xfrm>
            <a:off x="17960812" y="222686"/>
            <a:ext cx="1521505" cy="1506288"/>
          </a:xfrm>
          <a:prstGeom prst="rect">
            <a:avLst/>
          </a:prstGeom>
        </p:spPr>
      </p:pic>
      <p:sp>
        <p:nvSpPr>
          <p:cNvPr id="182" name="Shape 182"/>
          <p:cNvSpPr/>
          <p:nvPr/>
        </p:nvSpPr>
        <p:spPr>
          <a:xfrm>
            <a:off x="1120628" y="12124490"/>
            <a:ext cx="9777527" cy="1371422"/>
          </a:xfrm>
          <a:prstGeom prst="rect">
            <a:avLst/>
          </a:prstGeom>
          <a:noFill/>
          <a:ln>
            <a:prstDash val="solid"/>
          </a:ln>
        </p:spPr>
        <p:txBody>
          <a:bodyPr wrap="square" lIns="0" tIns="0" rIns="0" bIns="0" anchor="t"/>
          <a:lstStyle/>
          <a:p>
            <a:pPr marL="0" indent="0" algn="l">
              <a:lnSpc>
                <a:spcPts val="3640"/>
              </a:lnSpc>
            </a:pPr>
            <a:r>
              <a:rPr lang="ru-RU"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Май, 2025</a:t>
            </a:r>
            <a:endParaRPr sz="3600" b="1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1F32B3E-0BF3-A3EC-3F24-DD7BDE9AAD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21167" y="2380732"/>
            <a:ext cx="11204930" cy="1088762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4" name="Picture 394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396" name="Picture 396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397" name="Shape 397"/>
          <p:cNvSpPr txBox="1"/>
          <p:nvPr/>
        </p:nvSpPr>
        <p:spPr>
          <a:xfrm>
            <a:off x="890890" y="1228600"/>
            <a:ext cx="23034332" cy="906551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4400" b="1" dirty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СУТЬ РЕШЕНИЯ: </a:t>
            </a:r>
            <a:r>
              <a:rPr lang="ru-RU" sz="4400" b="1" dirty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скрипты, ЭК для сотрудников ПК</a:t>
            </a:r>
            <a:endParaRPr sz="4400" b="1" dirty="0">
              <a:solidFill>
                <a:srgbClr val="002B58"/>
              </a:solidFill>
              <a:latin typeface="Verdana"/>
              <a:ea typeface="Verdana"/>
              <a:cs typeface="Verdana"/>
            </a:endParaRPr>
          </a:p>
        </p:txBody>
      </p:sp>
      <p:sp>
        <p:nvSpPr>
          <p:cNvPr id="398" name="Shape 398"/>
          <p:cNvSpPr/>
          <p:nvPr/>
        </p:nvSpPr>
        <p:spPr>
          <a:xfrm>
            <a:off x="0" y="2541213"/>
            <a:ext cx="21421597" cy="140280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99" name="Shape 399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00" name="Shape 400"/>
          <p:cNvSpPr txBox="1"/>
          <p:nvPr/>
        </p:nvSpPr>
        <p:spPr>
          <a:xfrm>
            <a:off x="22879428" y="13036674"/>
            <a:ext cx="764325" cy="5027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667" b="0" i="0" u="none" strike="noStrike" cap="none" spc="0" baseline="0">
                <a:solidFill>
                  <a:srgbClr val="000000"/>
                </a:solidFill>
                <a:latin typeface="Golos Text VF"/>
                <a:ea typeface="Golos Text VF"/>
                <a:cs typeface="Golos Text VF"/>
              </a:rPr>
              <a:t>12</a:t>
            </a:r>
          </a:p>
        </p:txBody>
      </p:sp>
      <p:sp>
        <p:nvSpPr>
          <p:cNvPr id="401" name="Shape 401"/>
          <p:cNvSpPr txBox="1"/>
          <p:nvPr/>
        </p:nvSpPr>
        <p:spPr>
          <a:xfrm>
            <a:off x="9692640" y="1911042"/>
            <a:ext cx="14694536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indent="0" algn="l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разработка этических карт, скриптов, стандарта взаимодействия для сотрудников ПК с абитуриентами /родителями/законными представителями</a:t>
            </a:r>
            <a:endParaRPr sz="3200" b="1" dirty="0">
              <a:solidFill>
                <a:srgbClr val="002060"/>
              </a:solidFill>
              <a:latin typeface="Times New Roman" panose="02020603050405020304" pitchFamily="18" charset="0"/>
              <a:ea typeface="Arial"/>
              <a:cs typeface="Times New Roman" panose="02020603050405020304" pitchFamily="18" charset="0"/>
            </a:endParaRPr>
          </a:p>
        </p:txBody>
      </p:sp>
      <p:sp>
        <p:nvSpPr>
          <p:cNvPr id="406" name="Shape 406"/>
          <p:cNvSpPr/>
          <p:nvPr/>
        </p:nvSpPr>
        <p:spPr>
          <a:xfrm>
            <a:off x="158031" y="3066332"/>
            <a:ext cx="7722306" cy="6463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sz="36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Функции</a:t>
            </a:r>
            <a:r>
              <a:rPr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36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решения</a:t>
            </a:r>
            <a:endParaRPr sz="18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07" name="Shape 407"/>
          <p:cNvSpPr/>
          <p:nvPr/>
        </p:nvSpPr>
        <p:spPr>
          <a:xfrm>
            <a:off x="15991632" y="3099939"/>
            <a:ext cx="7722307" cy="6463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sz="36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Подробности</a:t>
            </a:r>
            <a:r>
              <a:rPr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36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решения</a:t>
            </a:r>
            <a:endParaRPr sz="18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5" name="Рисунок 14" descr="https://chirpo.ru/img/logo.png">
            <a:extLst>
              <a:ext uri="{FF2B5EF4-FFF2-40B4-BE49-F238E27FC236}">
                <a16:creationId xmlns:a16="http://schemas.microsoft.com/office/drawing/2014/main" id="{A9501E81-B7F1-4169-8475-EE15768602E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336592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45C78FC-5862-4364-9508-0DCA8D32ED9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263965"/>
            <a:ext cx="1989337" cy="87231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FAE661F7-6422-4349-829F-FA2CB372928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110182"/>
            <a:ext cx="4618738" cy="1341514"/>
          </a:xfrm>
          <a:prstGeom prst="rect">
            <a:avLst/>
          </a:prstGeom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6D9FED3B-9823-E6B7-622A-7A77572A15A2}"/>
              </a:ext>
            </a:extLst>
          </p:cNvPr>
          <p:cNvSpPr/>
          <p:nvPr/>
        </p:nvSpPr>
        <p:spPr>
          <a:xfrm>
            <a:off x="486177" y="3927568"/>
            <a:ext cx="7658655" cy="244012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  <a:buNone/>
            </a:pPr>
            <a:r>
              <a:rPr lang="ru-RU" sz="2800" b="1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1.Подготовка к общению</a:t>
            </a:r>
          </a:p>
          <a:p>
            <a:pPr algn="just"/>
            <a:r>
              <a:rPr lang="ru-RU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Внешний вид</a:t>
            </a:r>
            <a:r>
              <a:rPr lang="ru-RU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деловой стиль одежды, опрятный вид, бейджик с именем</a:t>
            </a:r>
          </a:p>
          <a:p>
            <a:pPr algn="just"/>
            <a:r>
              <a:rPr lang="ru-RU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Рабочее место</a:t>
            </a:r>
            <a:r>
              <a:rPr lang="ru-RU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чистота, порядок, наличие необходимой документации</a:t>
            </a:r>
          </a:p>
          <a:p>
            <a:pPr algn="just"/>
            <a:r>
              <a:rPr lang="ru-RU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Психологическая готовность</a:t>
            </a:r>
            <a:r>
              <a:rPr lang="ru-RU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позитивный настрой, готовность к вопросам</a:t>
            </a:r>
            <a:endParaRPr lang="ru-RU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EAC87F66-8964-8405-7568-CA3D06FB207A}"/>
              </a:ext>
            </a:extLst>
          </p:cNvPr>
          <p:cNvSpPr/>
          <p:nvPr/>
        </p:nvSpPr>
        <p:spPr>
          <a:xfrm>
            <a:off x="8464683" y="4114800"/>
            <a:ext cx="7457808" cy="20482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  <a:buNone/>
            </a:pPr>
            <a:r>
              <a:rPr lang="ru-RU" sz="2800" b="1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Приветствие и первичное общение</a:t>
            </a:r>
          </a:p>
          <a:p>
            <a:pPr algn="ctr">
              <a:lnSpc>
                <a:spcPts val="1800"/>
              </a:lnSpc>
              <a:buNone/>
            </a:pPr>
            <a:endParaRPr lang="ru-RU" sz="2800" b="1" i="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2200"/>
              </a:lnSpc>
              <a:buNone/>
            </a:pPr>
            <a:r>
              <a:rPr lang="ru-RU" sz="2000" b="1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Приветствие: </a:t>
            </a:r>
            <a:r>
              <a:rPr lang="ru-RU" sz="200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“Здравствуйте! Я [имя], сотрудник приёмной комиссии. Чем могу помочь?”</a:t>
            </a:r>
          </a:p>
          <a:p>
            <a:pPr algn="just">
              <a:lnSpc>
                <a:spcPts val="2200"/>
              </a:lnSpc>
              <a:buNone/>
            </a:pPr>
            <a:r>
              <a:rPr lang="ru-RU" sz="2000" b="1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Визуальный контакт: </a:t>
            </a:r>
            <a:r>
              <a:rPr lang="ru-RU" sz="200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доброжелательный взгляд, открытая поза</a:t>
            </a:r>
          </a:p>
          <a:p>
            <a:pPr algn="just">
              <a:lnSpc>
                <a:spcPts val="2200"/>
              </a:lnSpc>
              <a:buNone/>
            </a:pPr>
            <a:r>
              <a:rPr lang="ru-RU" sz="2000" b="1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Время ответа: </a:t>
            </a:r>
            <a:r>
              <a:rPr lang="ru-RU" sz="200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 более 30 секунд на ожидание ответа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1106FD62-8231-B369-EF3F-26A773FD70C9}"/>
              </a:ext>
            </a:extLst>
          </p:cNvPr>
          <p:cNvSpPr/>
          <p:nvPr/>
        </p:nvSpPr>
        <p:spPr>
          <a:xfrm>
            <a:off x="16374048" y="4088938"/>
            <a:ext cx="7457808" cy="233033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  <a:buNone/>
            </a:pPr>
            <a:r>
              <a:rPr lang="ru-RU" sz="2800" b="1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3.Работа с запросами</a:t>
            </a:r>
          </a:p>
          <a:p>
            <a:pPr algn="just">
              <a:lnSpc>
                <a:spcPts val="2300"/>
              </a:lnSpc>
              <a:buNone/>
            </a:pPr>
            <a:r>
              <a:rPr lang="ru-RU" sz="2000" b="1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Активное слушание:</a:t>
            </a:r>
            <a:r>
              <a:rPr lang="ru-RU" sz="200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полное внимание к вопросу, отсутствие отвлекающих факторов</a:t>
            </a:r>
          </a:p>
          <a:p>
            <a:pPr algn="just">
              <a:lnSpc>
                <a:spcPts val="2300"/>
              </a:lnSpc>
              <a:buNone/>
            </a:pPr>
            <a:r>
              <a:rPr lang="ru-RU" sz="2000" b="1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поддержка:</a:t>
            </a:r>
          </a:p>
          <a:p>
            <a:pPr marL="342900" indent="-342900" algn="just">
              <a:lnSpc>
                <a:spcPts val="2300"/>
              </a:lnSpc>
              <a:buFont typeface="+mj-lt"/>
              <a:buAutoNum type="arabicPeriod"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00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ёткие ответы на вопросы</a:t>
            </a:r>
          </a:p>
          <a:p>
            <a:pPr marL="342900" indent="-342900" algn="just">
              <a:lnSpc>
                <a:spcPts val="2300"/>
              </a:lnSpc>
              <a:buFont typeface="+mj-lt"/>
              <a:buAutoNum type="arabicPeriod"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редоставление актуальных материалов</a:t>
            </a:r>
          </a:p>
          <a:p>
            <a:pPr marL="342900" indent="-342900" algn="just">
              <a:lnSpc>
                <a:spcPts val="2300"/>
              </a:lnSpc>
              <a:buFont typeface="+mj-lt"/>
              <a:buAutoNum type="arabicPeriod"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00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орректное направление к профильным специалистам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DF1BEF7A-D536-09CE-A5D3-9E1351E063E7}"/>
              </a:ext>
            </a:extLst>
          </p:cNvPr>
          <p:cNvSpPr/>
          <p:nvPr/>
        </p:nvSpPr>
        <p:spPr>
          <a:xfrm>
            <a:off x="422528" y="6536440"/>
            <a:ext cx="7722305" cy="235521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800" b="1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Стандарты коммуникации</a:t>
            </a:r>
          </a:p>
          <a:p>
            <a:pPr algn="l"/>
            <a:r>
              <a:rPr lang="ru-RU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Тон общения: </a:t>
            </a: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уважительный, профессиональный, без фамильярности</a:t>
            </a:r>
          </a:p>
          <a:p>
            <a:pPr algn="l"/>
            <a:r>
              <a:rPr lang="ru-RU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Ответы на вопросы: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олные и точные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пояснениями при необходимости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предоставлением письменных материалов</a:t>
            </a:r>
            <a:endParaRPr lang="ru-RU" dirty="0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DDDE571A-A3FD-9143-FDF5-967570D27D14}"/>
              </a:ext>
            </a:extLst>
          </p:cNvPr>
          <p:cNvSpPr/>
          <p:nvPr/>
        </p:nvSpPr>
        <p:spPr>
          <a:xfrm>
            <a:off x="8464683" y="6331309"/>
            <a:ext cx="7457808" cy="301329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  <a:buNone/>
            </a:pPr>
            <a:r>
              <a:rPr lang="ru-RU" sz="2800" b="1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5. Особые ситуации</a:t>
            </a:r>
          </a:p>
          <a:p>
            <a:pPr algn="l"/>
            <a:r>
              <a:rPr lang="ru-RU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Конфликтные ситуации: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охранение спокойствия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ереадресация к старшему сотруднику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окументирование инцидента</a:t>
            </a:r>
          </a:p>
          <a:p>
            <a:pPr algn="l"/>
            <a:r>
              <a:rPr lang="ru-RU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Сложные вопросы: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иксация вопроса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бещание предоставить ответ в течение 24 часов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братная связь с клиентом</a:t>
            </a:r>
            <a:endParaRPr lang="ru-RU" sz="2000" dirty="0"/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1090098D-DAA2-E959-7556-8DBCF32CD040}"/>
              </a:ext>
            </a:extLst>
          </p:cNvPr>
          <p:cNvSpPr/>
          <p:nvPr/>
        </p:nvSpPr>
        <p:spPr>
          <a:xfrm>
            <a:off x="16467414" y="6554927"/>
            <a:ext cx="7457808" cy="233033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  <a:buNone/>
            </a:pPr>
            <a:r>
              <a:rPr lang="ru-RU" sz="2800" b="1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6. Завершение общения</a:t>
            </a:r>
          </a:p>
          <a:p>
            <a:pPr algn="ctr">
              <a:lnSpc>
                <a:spcPts val="1800"/>
              </a:lnSpc>
              <a:buNone/>
            </a:pPr>
            <a:endParaRPr lang="ru-RU" sz="2800" b="1" i="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800"/>
              </a:lnSpc>
              <a:buNone/>
            </a:pPr>
            <a:r>
              <a:rPr lang="ru-RU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Прощание: </a:t>
            </a: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“Спасибо за обращение! Всего доброго. До свидания!”</a:t>
            </a:r>
          </a:p>
          <a:p>
            <a:pPr algn="l"/>
            <a:r>
              <a:rPr lang="ru-RU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качества: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братная связь от клиента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иксация результатов общения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несение корректировок в работу</a:t>
            </a:r>
            <a:endParaRPr lang="ru-RU" sz="2000" dirty="0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9D96B9C3-C06A-F5A1-7BE9-06885D22BE42}"/>
              </a:ext>
            </a:extLst>
          </p:cNvPr>
          <p:cNvSpPr/>
          <p:nvPr/>
        </p:nvSpPr>
        <p:spPr>
          <a:xfrm>
            <a:off x="383646" y="9042063"/>
            <a:ext cx="7983552" cy="235522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  <a:buNone/>
            </a:pPr>
            <a:r>
              <a:rPr lang="ru-RU" sz="2800" b="1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7. Запреты и ограничения</a:t>
            </a:r>
          </a:p>
          <a:p>
            <a:pPr>
              <a:lnSpc>
                <a:spcPts val="1800"/>
              </a:lnSpc>
              <a:buNone/>
            </a:pPr>
            <a:r>
              <a:rPr lang="ru-RU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Категорически запрещено: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Грубость и неуважительный тон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едостоверная информация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атягивание с ответом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Игнорирование вопросов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бсуждение внутренних проблем ПОО</a:t>
            </a:r>
            <a:endParaRPr lang="ru-RU" sz="2000" dirty="0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8518B4B5-9D34-ADB1-60F1-219047C4D3B5}"/>
              </a:ext>
            </a:extLst>
          </p:cNvPr>
          <p:cNvSpPr/>
          <p:nvPr/>
        </p:nvSpPr>
        <p:spPr>
          <a:xfrm>
            <a:off x="8543580" y="9594289"/>
            <a:ext cx="7457808" cy="369376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  <a:buNone/>
            </a:pPr>
            <a:r>
              <a:rPr lang="ru-RU" sz="2800" b="1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8. Дополнительные рекомендации</a:t>
            </a:r>
          </a:p>
          <a:p>
            <a:pPr algn="ctr">
              <a:lnSpc>
                <a:spcPts val="1800"/>
              </a:lnSpc>
              <a:buNone/>
            </a:pPr>
            <a:endParaRPr lang="ru-RU" sz="2800" b="1" i="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800"/>
              </a:lnSpc>
              <a:buNone/>
            </a:pPr>
            <a:r>
              <a:rPr lang="ru-RU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группами: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ёткая организация встречи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труктурированное представление информации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онтроль времени</a:t>
            </a:r>
          </a:p>
          <a:p>
            <a:pPr algn="l"/>
            <a:r>
              <a:rPr lang="ru-RU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Онлайн-коммуникация: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перативное реагирование на сообщения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одтверждение получения запроса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ёткие инструкции по дальнейшим действиям</a:t>
            </a:r>
            <a:endParaRPr lang="ru-RU" sz="2000" dirty="0"/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46347F5B-1FA4-AE20-323A-F0BA8DFC3F97}"/>
              </a:ext>
            </a:extLst>
          </p:cNvPr>
          <p:cNvSpPr/>
          <p:nvPr/>
        </p:nvSpPr>
        <p:spPr>
          <a:xfrm>
            <a:off x="16467414" y="9072263"/>
            <a:ext cx="7457808" cy="233033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  <a:buNone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2800" b="1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Мониторинг качества</a:t>
            </a:r>
          </a:p>
          <a:p>
            <a:pPr algn="ctr">
              <a:lnSpc>
                <a:spcPts val="1800"/>
              </a:lnSpc>
              <a:buNone/>
            </a:pPr>
            <a:endParaRPr lang="ru-RU" sz="2800" b="1" i="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800"/>
              </a:lnSpc>
              <a:buNone/>
            </a:pPr>
            <a:r>
              <a:rPr lang="ru-RU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Регулярный контроль: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апись разговоров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нализ обращений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бучение персонала</a:t>
            </a:r>
          </a:p>
          <a:p>
            <a:pPr marL="342900" indent="-342900" algn="l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орректировка стандартов</a:t>
            </a:r>
            <a:endParaRPr lang="ru-RU" sz="2000" dirty="0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FBA5BF9D-D0C7-7218-7C18-79C673026887}"/>
              </a:ext>
            </a:extLst>
          </p:cNvPr>
          <p:cNvSpPr/>
          <p:nvPr/>
        </p:nvSpPr>
        <p:spPr>
          <a:xfrm>
            <a:off x="290279" y="11566026"/>
            <a:ext cx="8088567" cy="20482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  <a:buNone/>
            </a:pPr>
            <a:r>
              <a:rPr lang="ru-RU" sz="2800" b="1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10. Ответственность</a:t>
            </a:r>
          </a:p>
          <a:p>
            <a:pPr marL="342900" indent="-342900" algn="just">
              <a:lnSpc>
                <a:spcPts val="1800"/>
              </a:lnSpc>
              <a:buFont typeface="+mj-lt"/>
              <a:buAutoNum type="arabicPeriod"/>
            </a:pP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качества осуществляет ответственный за работу приёмной комиссии заместитель директора ПОО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стандартов влечёт дисциплинарную ответственность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0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Регулярная оценка эффективности работы сотрудников</a:t>
            </a:r>
            <a:endParaRPr lang="ru-RU" sz="20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1D1575-70F0-7CFF-377E-58E21751CC18}"/>
              </a:ext>
            </a:extLst>
          </p:cNvPr>
          <p:cNvSpPr txBox="1"/>
          <p:nvPr/>
        </p:nvSpPr>
        <p:spPr>
          <a:xfrm>
            <a:off x="8395543" y="2948481"/>
            <a:ext cx="700696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данных стандартов позволит создать положительный имидж учебного заведения и обеспечить высокое качество обслуживания абитуриентов и их родителей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" name="Picture 410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412" name="Picture 412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413" name="Shape 413"/>
          <p:cNvSpPr txBox="1"/>
          <p:nvPr/>
        </p:nvSpPr>
        <p:spPr>
          <a:xfrm>
            <a:off x="890890" y="1228600"/>
            <a:ext cx="20426060" cy="906551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4400" b="1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ИТОГИ РЕШЕНИЯ</a:t>
            </a:r>
          </a:p>
        </p:txBody>
      </p:sp>
      <p:sp>
        <p:nvSpPr>
          <p:cNvPr id="414" name="Shape 414"/>
          <p:cNvSpPr/>
          <p:nvPr/>
        </p:nvSpPr>
        <p:spPr>
          <a:xfrm flipV="1">
            <a:off x="603144" y="2057738"/>
            <a:ext cx="23190304" cy="2130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15" name="Shape 415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16" name="Shape 416"/>
          <p:cNvSpPr txBox="1"/>
          <p:nvPr/>
        </p:nvSpPr>
        <p:spPr>
          <a:xfrm>
            <a:off x="22879428" y="13036674"/>
            <a:ext cx="764325" cy="5027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667" b="0" i="0" u="none" strike="noStrike" cap="none" spc="0" baseline="0">
                <a:solidFill>
                  <a:srgbClr val="000000"/>
                </a:solidFill>
                <a:latin typeface="Golos Text VF"/>
                <a:ea typeface="Golos Text VF"/>
                <a:cs typeface="Golos Text VF"/>
              </a:rPr>
              <a:t>13</a:t>
            </a:r>
          </a:p>
        </p:txBody>
      </p:sp>
      <p:grpSp>
        <p:nvGrpSpPr>
          <p:cNvPr id="417" name="Shape 417"/>
          <p:cNvGrpSpPr/>
          <p:nvPr/>
        </p:nvGrpSpPr>
        <p:grpSpPr>
          <a:xfrm>
            <a:off x="976472" y="2716843"/>
            <a:ext cx="22666164" cy="5749641"/>
            <a:chOff x="0" y="0"/>
            <a:chExt cx="22666164" cy="5749641"/>
          </a:xfrm>
        </p:grpSpPr>
        <p:sp>
          <p:nvSpPr>
            <p:cNvPr id="418" name="Shape 418"/>
            <p:cNvSpPr/>
            <p:nvPr/>
          </p:nvSpPr>
          <p:spPr>
            <a:xfrm>
              <a:off x="2" y="0"/>
              <a:ext cx="22666162" cy="641484"/>
            </a:xfrm>
            <a:prstGeom prst="rect">
              <a:avLst/>
            </a:prstGeom>
            <a:solidFill>
              <a:srgbClr val="002B58"/>
            </a:solidFill>
            <a:ln w="25400">
              <a:solidFill>
                <a:srgbClr val="002B58"/>
              </a:solidFill>
              <a:prstDash val="solid"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sz="3600" b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Ожидаемые результаты</a:t>
              </a:r>
            </a:p>
          </p:txBody>
        </p:sp>
        <p:sp>
          <p:nvSpPr>
            <p:cNvPr id="419" name="Shape 419"/>
            <p:cNvSpPr txBox="1"/>
            <p:nvPr/>
          </p:nvSpPr>
          <p:spPr>
            <a:xfrm>
              <a:off x="0" y="1050982"/>
              <a:ext cx="22666162" cy="469865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/>
            <a:p>
              <a:pPr marL="0" indent="0" algn="just">
                <a:lnSpc>
                  <a:spcPct val="150000"/>
                </a:lnSpc>
              </a:pPr>
              <a:r>
                <a:rPr sz="2800" dirty="0">
                  <a:solidFill>
                    <a:srgbClr val="000000"/>
                  </a:solidFill>
                  <a:highlight>
                    <a:srgbClr val="FFFFFF"/>
                  </a:highlight>
                  <a:latin typeface="Times New Roman" panose="02020603050405020304" pitchFamily="18" charset="0"/>
                  <a:ea typeface="Arial"/>
                  <a:cs typeface="Times New Roman" panose="02020603050405020304" pitchFamily="18" charset="0"/>
                </a:rPr>
                <a:t>1.</a:t>
              </a:r>
              <a:r>
                <a:rPr lang="ru-RU" sz="2800" dirty="0">
                  <a:solidFill>
                    <a:srgbClr val="000000"/>
                  </a:solidFill>
                  <a:highlight>
                    <a:srgbClr val="FFFFFF"/>
                  </a:highlight>
                  <a:latin typeface="Times New Roman" panose="02020603050405020304" pitchFamily="18" charset="0"/>
                  <a:ea typeface="Arial"/>
                  <a:cs typeface="Times New Roman" panose="02020603050405020304" pitchFamily="18" charset="0"/>
                </a:rPr>
                <a:t> Увеличение доли членов ПК, удовлетворенных условиями работы в период приема документов на 30%</a:t>
              </a:r>
              <a:endParaRPr sz="28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endParaRPr>
            </a:p>
            <a:p>
              <a:pPr marL="0" indent="0" algn="just">
                <a:lnSpc>
                  <a:spcPct val="150000"/>
                </a:lnSpc>
              </a:pPr>
              <a:r>
                <a:rPr sz="2800" dirty="0">
                  <a:solidFill>
                    <a:srgbClr val="000000"/>
                  </a:solidFill>
                  <a:highlight>
                    <a:srgbClr val="FFFFFF"/>
                  </a:highlight>
                  <a:latin typeface="Times New Roman" panose="02020603050405020304" pitchFamily="18" charset="0"/>
                  <a:ea typeface="Arial"/>
                  <a:cs typeface="Times New Roman" panose="02020603050405020304" pitchFamily="18" charset="0"/>
                </a:rPr>
                <a:t>2.</a:t>
              </a:r>
              <a:r>
                <a:rPr lang="ru-RU" sz="2800" dirty="0">
                  <a:solidFill>
                    <a:srgbClr val="000000"/>
                  </a:solidFill>
                  <a:highlight>
                    <a:srgbClr val="FFFFFF"/>
                  </a:highlight>
                  <a:latin typeface="Times New Roman" panose="02020603050405020304" pitchFamily="18" charset="0"/>
                  <a:ea typeface="Arial"/>
                  <a:cs typeface="Times New Roman" panose="02020603050405020304" pitchFamily="18" charset="0"/>
                </a:rPr>
                <a:t> Наличие стандарта процесса взаимодействия членов ПК абитуриентами /родителями</a:t>
              </a:r>
            </a:p>
            <a:p>
              <a:pPr marL="0" indent="0" algn="just">
                <a:lnSpc>
                  <a:spcPct val="150000"/>
                </a:lnSpc>
              </a:pPr>
              <a:r>
                <a:rPr lang="ru-RU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3. Время ответа: до 30 секунд</a:t>
              </a:r>
            </a:p>
            <a:p>
              <a:pPr marL="0" indent="0" algn="just">
                <a:lnSpc>
                  <a:spcPct val="150000"/>
                </a:lnSpc>
              </a:pPr>
              <a:r>
                <a:rPr lang="ru-RU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4. Удовлетворённость абитуриентов общением с сотрудниками ПК: не менее 90%</a:t>
              </a:r>
            </a:p>
            <a:p>
              <a:pPr marL="0" indent="0" algn="just">
                <a:lnSpc>
                  <a:spcPct val="150000"/>
                </a:lnSpc>
              </a:pPr>
              <a:r>
                <a:rPr lang="ru-RU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5. Конверсия обращений: не менее 60%</a:t>
              </a:r>
            </a:p>
            <a:p>
              <a:pPr marL="0" indent="0" algn="just">
                <a:lnSpc>
                  <a:spcPct val="150000"/>
                </a:lnSpc>
              </a:pPr>
              <a:r>
                <a:rPr lang="ru-RU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6. Повторные обращения: не более 5%</a:t>
              </a:r>
              <a:endParaRPr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indent="0" algn="l">
                <a:lnSpc>
                  <a:spcPct val="150000"/>
                </a:lnSpc>
              </a:pPr>
              <a:endParaRPr sz="36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id="420" name="Shape 420"/>
          <p:cNvGrpSpPr/>
          <p:nvPr/>
        </p:nvGrpSpPr>
        <p:grpSpPr>
          <a:xfrm>
            <a:off x="603144" y="7918895"/>
            <a:ext cx="22673878" cy="4831427"/>
            <a:chOff x="-7716" y="204749"/>
            <a:chExt cx="22673878" cy="4831427"/>
          </a:xfrm>
        </p:grpSpPr>
        <p:sp>
          <p:nvSpPr>
            <p:cNvPr id="421" name="Shape 421"/>
            <p:cNvSpPr/>
            <p:nvPr/>
          </p:nvSpPr>
          <p:spPr>
            <a:xfrm>
              <a:off x="-7716" y="204749"/>
              <a:ext cx="22666162" cy="641484"/>
            </a:xfrm>
            <a:prstGeom prst="rect">
              <a:avLst/>
            </a:prstGeom>
            <a:solidFill>
              <a:srgbClr val="002B58"/>
            </a:solidFill>
            <a:ln w="25400">
              <a:solidFill>
                <a:srgbClr val="002B58"/>
              </a:solidFill>
              <a:prstDash val="solid"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sz="3600" b="1" dirty="0" err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Метрики</a:t>
              </a:r>
              <a:r>
                <a:rPr sz="3600" b="1" dirty="0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 </a:t>
              </a:r>
              <a:r>
                <a:rPr sz="3600" b="1" dirty="0" err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успеха</a:t>
              </a:r>
              <a:endParaRPr sz="3600" b="1" dirty="0">
                <a:solidFill>
                  <a:srgbClr val="FFFFFF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422" name="Shape 422"/>
            <p:cNvSpPr txBox="1"/>
            <p:nvPr/>
          </p:nvSpPr>
          <p:spPr>
            <a:xfrm>
              <a:off x="0" y="1050982"/>
              <a:ext cx="22666162" cy="398519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/>
            <a:p>
              <a:pPr marL="0" indent="0" algn="l">
                <a:lnSpc>
                  <a:spcPct val="150000"/>
                </a:lnSpc>
              </a:pPr>
              <a:r>
                <a:rPr sz="2800" dirty="0">
                  <a:solidFill>
                    <a:srgbClr val="000000"/>
                  </a:solidFill>
                  <a:highlight>
                    <a:srgbClr val="FFFFFF"/>
                  </a:highlight>
                  <a:latin typeface="Times New Roman" panose="02020603050405020304" pitchFamily="18" charset="0"/>
                  <a:ea typeface="Arial"/>
                  <a:cs typeface="Times New Roman" panose="02020603050405020304" pitchFamily="18" charset="0"/>
                </a:rPr>
                <a:t>1.</a:t>
              </a:r>
              <a:r>
                <a:rPr lang="ru-RU" sz="2800" dirty="0">
                  <a:solidFill>
                    <a:srgbClr val="000000"/>
                  </a:solidFill>
                  <a:highlight>
                    <a:srgbClr val="FFFFFF"/>
                  </a:highlight>
                  <a:latin typeface="Times New Roman" panose="02020603050405020304" pitchFamily="18" charset="0"/>
                  <a:ea typeface="Arial"/>
                  <a:cs typeface="Times New Roman" panose="02020603050405020304" pitchFamily="18" charset="0"/>
                </a:rPr>
                <a:t> Среднее время ответа на обращение (целевое значение: до 30 секунд)</a:t>
              </a:r>
            </a:p>
            <a:p>
              <a:pPr marL="0" indent="0" algn="l">
                <a:lnSpc>
                  <a:spcPct val="150000"/>
                </a:lnSpc>
              </a:pPr>
              <a:r>
                <a:rPr lang="ru-RU" sz="2800" dirty="0">
                  <a:solidFill>
                    <a:srgbClr val="000000"/>
                  </a:solidFill>
                  <a:highlight>
                    <a:srgbClr val="FFFFFF"/>
                  </a:highlight>
                  <a:latin typeface="Times New Roman" panose="02020603050405020304" pitchFamily="18" charset="0"/>
                  <a:ea typeface="Arial"/>
                  <a:cs typeface="Times New Roman" panose="02020603050405020304" pitchFamily="18" charset="0"/>
                </a:rPr>
                <a:t>2. Процент обращений, обработанных сотрудниками ПК в течение 24 часов</a:t>
              </a:r>
            </a:p>
            <a:p>
              <a:pPr marL="0" indent="0" algn="l">
                <a:lnSpc>
                  <a:spcPct val="150000"/>
                </a:lnSpc>
              </a:pPr>
              <a:r>
                <a:rPr lang="ru-RU" sz="2800" dirty="0">
                  <a:solidFill>
                    <a:srgbClr val="000000"/>
                  </a:solidFill>
                  <a:highlight>
                    <a:srgbClr val="FFFFFF"/>
                  </a:highlight>
                  <a:latin typeface="Times New Roman" panose="02020603050405020304" pitchFamily="18" charset="0"/>
                  <a:ea typeface="Arial"/>
                  <a:cs typeface="Times New Roman" panose="02020603050405020304" pitchFamily="18" charset="0"/>
                </a:rPr>
                <a:t>3. Время ожидания в очереди (целевое значение: до 10 минут)</a:t>
              </a:r>
            </a:p>
            <a:p>
              <a:pPr>
                <a:lnSpc>
                  <a:spcPct val="150000"/>
                </a:lnSpc>
              </a:pPr>
              <a:r>
                <a:rPr lang="ru-RU" sz="2800" b="0" i="0" dirty="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4. Оценка качества обслуживания по 10-балльной шкале</a:t>
              </a:r>
            </a:p>
            <a:p>
              <a:pPr>
                <a:lnSpc>
                  <a:spcPct val="150000"/>
                </a:lnSpc>
              </a:pPr>
              <a:r>
                <a:rPr lang="ru-RU" sz="2800" dirty="0">
                  <a:solidFill>
                    <a:srgbClr val="000000"/>
                  </a:solidFill>
                  <a:highlight>
                    <a:srgbClr val="FFFFFF"/>
                  </a:highlight>
                  <a:latin typeface="Times New Roman" panose="02020603050405020304" pitchFamily="18" charset="0"/>
                  <a:ea typeface="Arial"/>
                  <a:cs typeface="Times New Roman" panose="02020603050405020304" pitchFamily="18" charset="0"/>
                </a:rPr>
                <a:t>5. Процент сотрудников, соблюдающих стандарт взаимодействия</a:t>
              </a:r>
              <a:r>
                <a:rPr lang="ru-RU" sz="2800" b="1" dirty="0">
                  <a:solidFill>
                    <a:srgbClr val="002060"/>
                  </a:solidFill>
                  <a:highlight>
                    <a:srgbClr val="FFFFFF"/>
                  </a:highlight>
                  <a:latin typeface="Times New Roman" panose="02020603050405020304" pitchFamily="18" charset="0"/>
                  <a:ea typeface="Arial"/>
                  <a:cs typeface="Times New Roman" panose="02020603050405020304" pitchFamily="18" charset="0"/>
                </a:rPr>
                <a:t> </a:t>
              </a:r>
              <a:r>
                <a:rPr lang="ru-RU" sz="2800" dirty="0">
                  <a:solidFill>
                    <a:srgbClr val="000000"/>
                  </a:solidFill>
                  <a:highlight>
                    <a:srgbClr val="FFFFFF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с абитуриентами /родителями / законными представителями</a:t>
              </a:r>
            </a:p>
            <a:p>
              <a:pPr marL="0" indent="0" algn="l">
                <a:lnSpc>
                  <a:spcPct val="150000"/>
                </a:lnSpc>
              </a:pPr>
              <a:r>
                <a:rPr lang="ru-RU" sz="2800" dirty="0">
                  <a:solidFill>
                    <a:srgbClr val="000000"/>
                  </a:solidFill>
                  <a:highlight>
                    <a:srgbClr val="FFFFFF"/>
                  </a:highlight>
                  <a:latin typeface="Times New Roman" panose="02020603050405020304" pitchFamily="18" charset="0"/>
                  <a:ea typeface="Arial"/>
                  <a:cs typeface="Times New Roman" panose="02020603050405020304" pitchFamily="18" charset="0"/>
                </a:rPr>
                <a:t>6. Соотношение количества обращений потенциальных абитуриентов к количеству поданных заявлений</a:t>
              </a:r>
            </a:p>
          </p:txBody>
        </p:sp>
      </p:grpSp>
      <p:pic>
        <p:nvPicPr>
          <p:cNvPr id="14" name="Рисунок 13" descr="https://chirpo.ru/img/logo.png">
            <a:extLst>
              <a:ext uri="{FF2B5EF4-FFF2-40B4-BE49-F238E27FC236}">
                <a16:creationId xmlns:a16="http://schemas.microsoft.com/office/drawing/2014/main" id="{BA171E1D-7B86-4F2A-902D-3A92871D457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336592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342DF83-5A32-44C9-BD95-CB76E501CA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263965"/>
            <a:ext cx="1989337" cy="87231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F1E0BF4-B744-48FF-99AA-77E1DD1B545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110182"/>
            <a:ext cx="4618738" cy="134151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4" name="Shape 424"/>
          <p:cNvGrpSpPr/>
          <p:nvPr/>
        </p:nvGrpSpPr>
        <p:grpSpPr>
          <a:xfrm>
            <a:off x="603143" y="10638554"/>
            <a:ext cx="22833296" cy="2707057"/>
            <a:chOff x="0" y="0"/>
            <a:chExt cx="22833296" cy="2707057"/>
          </a:xfrm>
        </p:grpSpPr>
        <p:sp>
          <p:nvSpPr>
            <p:cNvPr id="425" name="Shape 425"/>
            <p:cNvSpPr txBox="1"/>
            <p:nvPr/>
          </p:nvSpPr>
          <p:spPr>
            <a:xfrm>
              <a:off x="106174" y="1137397"/>
              <a:ext cx="22666162" cy="15696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/>
            <a:p>
              <a:pPr marL="742950" indent="-742950" algn="l">
                <a:buAutoNum type="arabicPeriod"/>
              </a:pPr>
              <a:r>
                <a:rPr lang="ru-RU" sz="3200" dirty="0">
                  <a:solidFill>
                    <a:srgbClr val="000000"/>
                  </a:solidFill>
                  <a:highlight>
                    <a:srgbClr val="FFFFFF"/>
                  </a:highlight>
                  <a:latin typeface="Times New Roman" panose="02020603050405020304" pitchFamily="18" charset="0"/>
                  <a:ea typeface="Arial"/>
                  <a:cs typeface="Times New Roman" panose="02020603050405020304" pitchFamily="18" charset="0"/>
                </a:rPr>
                <a:t>Система быстрого реагирования: круглосуточный чат-бот с автоответами.</a:t>
              </a:r>
            </a:p>
            <a:p>
              <a:pPr marL="742950" indent="-742950" algn="l">
                <a:buAutoNum type="arabicPeriod"/>
              </a:pPr>
              <a:r>
                <a:rPr lang="ru-RU" sz="3200" dirty="0">
                  <a:solidFill>
                    <a:srgbClr val="000000"/>
                  </a:solidFill>
                  <a:highlight>
                    <a:srgbClr val="FFFFFF"/>
                  </a:highlight>
                  <a:latin typeface="Times New Roman" panose="02020603050405020304" pitchFamily="18" charset="0"/>
                  <a:ea typeface="Arial"/>
                  <a:cs typeface="Times New Roman" panose="02020603050405020304" pitchFamily="18" charset="0"/>
                </a:rPr>
                <a:t>Единая база знаний для всех сотрудников.</a:t>
              </a:r>
            </a:p>
            <a:p>
              <a:pPr marL="742950" indent="-742950" algn="l">
                <a:buAutoNum type="arabicPeriod"/>
              </a:pPr>
              <a:r>
                <a:rPr lang="ru-RU" sz="3200" dirty="0">
                  <a:solidFill>
                    <a:srgbClr val="000000"/>
                  </a:solidFill>
                  <a:highlight>
                    <a:srgbClr val="FFFFFF"/>
                  </a:highlight>
                  <a:latin typeface="Times New Roman" panose="02020603050405020304" pitchFamily="18" charset="0"/>
                  <a:ea typeface="Arial"/>
                  <a:cs typeface="Times New Roman" panose="02020603050405020304" pitchFamily="18" charset="0"/>
                </a:rPr>
                <a:t>Ежеквартальные тренинги по коммуникации и бесконфликтному общению для всех сотрудников ПОО.</a:t>
              </a:r>
              <a:r>
                <a:rPr sz="3200" dirty="0">
                  <a:solidFill>
                    <a:srgbClr val="000000"/>
                  </a:solidFill>
                  <a:highlight>
                    <a:srgbClr val="FFFFFF"/>
                  </a:highlight>
                  <a:latin typeface="Times New Roman" panose="02020603050405020304" pitchFamily="18" charset="0"/>
                  <a:ea typeface="Arial"/>
                  <a:cs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426" name="Shape 426"/>
            <p:cNvSpPr/>
            <p:nvPr/>
          </p:nvSpPr>
          <p:spPr>
            <a:xfrm>
              <a:off x="0" y="0"/>
              <a:ext cx="22833296" cy="689103"/>
            </a:xfrm>
            <a:prstGeom prst="rect">
              <a:avLst/>
            </a:prstGeom>
            <a:solidFill>
              <a:srgbClr val="002B58"/>
            </a:solidFill>
            <a:ln w="25400">
              <a:solidFill>
                <a:srgbClr val="002B58"/>
              </a:solidFill>
              <a:prstDash val="solid"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sz="3600" b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Какие дополнительные идеи появились</a:t>
              </a:r>
              <a:endParaRPr sz="18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428" name="Picture 428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430" name="Picture 430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431" name="Shape 431"/>
          <p:cNvSpPr txBox="1"/>
          <p:nvPr/>
        </p:nvSpPr>
        <p:spPr>
          <a:xfrm>
            <a:off x="890890" y="1228600"/>
            <a:ext cx="20426060" cy="906551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4400" b="1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АПРОБАЦИЯ</a:t>
            </a:r>
          </a:p>
        </p:txBody>
      </p:sp>
      <p:sp>
        <p:nvSpPr>
          <p:cNvPr id="432" name="Shape 432"/>
          <p:cNvSpPr/>
          <p:nvPr/>
        </p:nvSpPr>
        <p:spPr>
          <a:xfrm flipV="1">
            <a:off x="603144" y="2057738"/>
            <a:ext cx="23190304" cy="2130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33" name="Shape 433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34" name="Shape 434"/>
          <p:cNvSpPr txBox="1"/>
          <p:nvPr/>
        </p:nvSpPr>
        <p:spPr>
          <a:xfrm>
            <a:off x="22879428" y="13036674"/>
            <a:ext cx="764325" cy="5027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667" b="0" i="0" u="none" strike="noStrike" cap="none" spc="0" baseline="0">
                <a:solidFill>
                  <a:srgbClr val="000000"/>
                </a:solidFill>
                <a:latin typeface="Golos Text VF"/>
                <a:ea typeface="Golos Text VF"/>
                <a:cs typeface="Golos Text VF"/>
              </a:rPr>
              <a:t>14</a:t>
            </a:r>
          </a:p>
        </p:txBody>
      </p:sp>
      <p:grpSp>
        <p:nvGrpSpPr>
          <p:cNvPr id="435" name="Shape 435"/>
          <p:cNvGrpSpPr/>
          <p:nvPr/>
        </p:nvGrpSpPr>
        <p:grpSpPr>
          <a:xfrm>
            <a:off x="603144" y="2987295"/>
            <a:ext cx="10977642" cy="2374123"/>
            <a:chOff x="0" y="0"/>
            <a:chExt cx="10977642" cy="2374123"/>
          </a:xfrm>
        </p:grpSpPr>
        <p:sp>
          <p:nvSpPr>
            <p:cNvPr id="436" name="Shape 436"/>
            <p:cNvSpPr/>
            <p:nvPr/>
          </p:nvSpPr>
          <p:spPr>
            <a:xfrm>
              <a:off x="0" y="0"/>
              <a:ext cx="10871467" cy="646332"/>
            </a:xfrm>
            <a:prstGeom prst="rect">
              <a:avLst/>
            </a:prstGeom>
            <a:solidFill>
              <a:srgbClr val="002B58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sz="3600" b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Как тестировали</a:t>
              </a:r>
            </a:p>
          </p:txBody>
        </p:sp>
        <p:sp>
          <p:nvSpPr>
            <p:cNvPr id="437" name="Shape 437"/>
            <p:cNvSpPr txBox="1"/>
            <p:nvPr/>
          </p:nvSpPr>
          <p:spPr>
            <a:xfrm>
              <a:off x="106177" y="804463"/>
              <a:ext cx="10871465" cy="156966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742950" indent="-742950" algn="just">
                <a:buFont typeface="+mj-lt"/>
                <a:buAutoNum type="arabicPeriod"/>
              </a:pPr>
              <a:r>
                <a:rPr lang="ru-RU" sz="3200" dirty="0">
                  <a:solidFill>
                    <a:srgbClr val="000000"/>
                  </a:solidFill>
                  <a:latin typeface="Times New Roman" panose="02020603050405020304" pitchFamily="18" charset="0"/>
                  <a:ea typeface="Arial"/>
                  <a:cs typeface="Times New Roman" panose="02020603050405020304" pitchFamily="18" charset="0"/>
                </a:rPr>
                <a:t>В приемной комиссии при общении с потенциальными абитуриентами.</a:t>
              </a:r>
            </a:p>
            <a:p>
              <a:pPr marL="742950" indent="-742950" algn="just">
                <a:buFont typeface="+mj-lt"/>
                <a:buAutoNum type="arabicPeriod"/>
              </a:pPr>
              <a:r>
                <a:rPr lang="ru-RU" sz="3200" dirty="0">
                  <a:solidFill>
                    <a:srgbClr val="000000"/>
                  </a:solidFill>
                  <a:latin typeface="Times New Roman" panose="02020603050405020304" pitchFamily="18" charset="0"/>
                  <a:ea typeface="Arial"/>
                  <a:cs typeface="Times New Roman" panose="02020603050405020304" pitchFamily="18" charset="0"/>
                </a:rPr>
                <a:t>В рамках проведения ЕДОД 12.04.25.</a:t>
              </a:r>
              <a:endParaRPr sz="32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38" name="Shape 438"/>
          <p:cNvGrpSpPr/>
          <p:nvPr/>
        </p:nvGrpSpPr>
        <p:grpSpPr>
          <a:xfrm>
            <a:off x="12564973" y="2987295"/>
            <a:ext cx="10871466" cy="1681626"/>
            <a:chOff x="0" y="0"/>
            <a:chExt cx="10871466" cy="1681626"/>
          </a:xfrm>
        </p:grpSpPr>
        <p:sp>
          <p:nvSpPr>
            <p:cNvPr id="439" name="Shape 439"/>
            <p:cNvSpPr/>
            <p:nvPr/>
          </p:nvSpPr>
          <p:spPr>
            <a:xfrm>
              <a:off x="0" y="0"/>
              <a:ext cx="10871466" cy="646332"/>
            </a:xfrm>
            <a:prstGeom prst="rect">
              <a:avLst/>
            </a:prstGeom>
            <a:solidFill>
              <a:srgbClr val="002B58"/>
            </a:solidFill>
            <a:ln w="25400">
              <a:solidFill>
                <a:srgbClr val="002B58"/>
              </a:solidFill>
              <a:prstDash val="solid"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sz="3600" b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Отзывы и комментарии</a:t>
              </a:r>
            </a:p>
          </p:txBody>
        </p:sp>
        <p:sp>
          <p:nvSpPr>
            <p:cNvPr id="440" name="Shape 440"/>
            <p:cNvSpPr txBox="1"/>
            <p:nvPr/>
          </p:nvSpPr>
          <p:spPr>
            <a:xfrm>
              <a:off x="2" y="1312294"/>
              <a:ext cx="10871464" cy="36933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indent="0" algn="l"/>
              <a:endParaRPr sz="1800" dirty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42" name="Shape 442"/>
          <p:cNvSpPr/>
          <p:nvPr/>
        </p:nvSpPr>
        <p:spPr>
          <a:xfrm>
            <a:off x="428294" y="5436063"/>
            <a:ext cx="22833296" cy="689103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sz="36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Что</a:t>
            </a:r>
            <a:r>
              <a:rPr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36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показало</a:t>
            </a:r>
            <a:r>
              <a:rPr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36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эффекты</a:t>
            </a:r>
            <a:r>
              <a:rPr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, </a:t>
            </a:r>
            <a:r>
              <a:rPr sz="36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было</a:t>
            </a:r>
            <a:r>
              <a:rPr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36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значимо</a:t>
            </a:r>
            <a:r>
              <a:rPr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, </a:t>
            </a:r>
            <a:r>
              <a:rPr sz="36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может</a:t>
            </a:r>
            <a:r>
              <a:rPr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36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быть</a:t>
            </a:r>
            <a:r>
              <a:rPr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36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рекомендовано</a:t>
            </a:r>
            <a:r>
              <a:rPr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к </a:t>
            </a:r>
            <a:r>
              <a:rPr sz="36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тиражированию</a:t>
            </a:r>
            <a:r>
              <a:rPr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(</a:t>
            </a:r>
            <a:r>
              <a:rPr sz="36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сработало</a:t>
            </a:r>
            <a:r>
              <a:rPr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)</a:t>
            </a:r>
            <a:endParaRPr sz="18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0" name="Рисунок 19" descr="https://chirpo.ru/img/logo.png">
            <a:extLst>
              <a:ext uri="{FF2B5EF4-FFF2-40B4-BE49-F238E27FC236}">
                <a16:creationId xmlns:a16="http://schemas.microsoft.com/office/drawing/2014/main" id="{CFB2C2CB-C732-4474-B51E-12646D4412B4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336592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2CB5325C-6959-4A20-A995-E2A582FCCA3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263965"/>
            <a:ext cx="1989337" cy="872311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0185D725-3FA3-4F01-B806-FC726807736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110182"/>
            <a:ext cx="4618738" cy="13415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A90DB1D-A5CF-0D02-C26A-3DF019F7E98B}"/>
              </a:ext>
            </a:extLst>
          </p:cNvPr>
          <p:cNvSpPr txBox="1"/>
          <p:nvPr/>
        </p:nvSpPr>
        <p:spPr>
          <a:xfrm>
            <a:off x="12193587" y="3763024"/>
            <a:ext cx="1016701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/>
              <a:t>ссылка на опросник                 </a:t>
            </a:r>
          </a:p>
          <a:p>
            <a:r>
              <a:rPr lang="ru-RU" sz="2800" dirty="0"/>
              <a:t> </a:t>
            </a:r>
            <a:r>
              <a:rPr lang="ru-RU" sz="2800" dirty="0">
                <a:hlinkClick r:id="rId7"/>
              </a:rPr>
              <a:t>https://forms.yandex.ru/u/67f7a8e402848f77a272a9cc/</a:t>
            </a:r>
            <a:r>
              <a:rPr lang="ru-RU" sz="2800" dirty="0"/>
              <a:t> </a:t>
            </a:r>
            <a:r>
              <a:rPr lang="ru-RU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4F9F49-103F-73FC-C0AB-F4634AB3AB65}"/>
              </a:ext>
            </a:extLst>
          </p:cNvPr>
          <p:cNvSpPr txBox="1"/>
          <p:nvPr/>
        </p:nvSpPr>
        <p:spPr>
          <a:xfrm>
            <a:off x="709317" y="6209354"/>
            <a:ext cx="16426538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1.Улучшение качества сервиса (процедуры получения)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Индекс потребительской лояльности вырос до 87%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Среднее время ответа сократилось до 15 секунд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 успешно решённых вопросов с первого обращения достиг 92%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внешнего клиента стало понятно куда обращаться и как получить услугу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2.Оптимизация процессов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проведения консультации сократилось на 30%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ошибок при консультировании снизилось на 75%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 повторных обращений сократился до 3%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Повысился уровень коммуникации со специалистом на 25%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DB2A566-17A8-49F0-8BBA-E104C975DE0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2271" y="3708272"/>
            <a:ext cx="1724363" cy="172436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6" name="Picture 446"/>
          <p:cNvPicPr/>
          <p:nvPr/>
        </p:nvPicPr>
        <p:blipFill>
          <a:blip r:embed="rId2"/>
          <a:stretch/>
        </p:blipFill>
        <p:spPr>
          <a:xfrm>
            <a:off x="18698548" y="6081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448" name="Picture 448"/>
          <p:cNvPicPr/>
          <p:nvPr/>
        </p:nvPicPr>
        <p:blipFill>
          <a:blip r:embed="rId3"/>
          <a:stretch/>
        </p:blipFill>
        <p:spPr>
          <a:xfrm>
            <a:off x="21801232" y="57899"/>
            <a:ext cx="2091590" cy="982906"/>
          </a:xfrm>
          <a:prstGeom prst="rect">
            <a:avLst/>
          </a:prstGeom>
        </p:spPr>
      </p:pic>
      <p:sp>
        <p:nvSpPr>
          <p:cNvPr id="449" name="Shape 449"/>
          <p:cNvSpPr txBox="1"/>
          <p:nvPr/>
        </p:nvSpPr>
        <p:spPr>
          <a:xfrm>
            <a:off x="970308" y="39112"/>
            <a:ext cx="8733720" cy="906551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4400" b="1" dirty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ЦЕЛЕВАЯ КАРТА СЛОЕВ</a:t>
            </a:r>
          </a:p>
        </p:txBody>
      </p:sp>
      <p:sp>
        <p:nvSpPr>
          <p:cNvPr id="450" name="Shape 450"/>
          <p:cNvSpPr/>
          <p:nvPr/>
        </p:nvSpPr>
        <p:spPr>
          <a:xfrm flipV="1">
            <a:off x="702518" y="631910"/>
            <a:ext cx="23190304" cy="2130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51" name="Shape 451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52" name="Shape 452"/>
          <p:cNvSpPr txBox="1"/>
          <p:nvPr/>
        </p:nvSpPr>
        <p:spPr>
          <a:xfrm>
            <a:off x="22879428" y="13036674"/>
            <a:ext cx="764325" cy="5027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667" b="0" i="0" u="none" strike="noStrike" cap="none" spc="0" baseline="0">
                <a:solidFill>
                  <a:srgbClr val="000000"/>
                </a:solidFill>
                <a:latin typeface="Golos Text VF"/>
                <a:ea typeface="Golos Text VF"/>
                <a:cs typeface="Golos Text VF"/>
              </a:rPr>
              <a:t>15</a:t>
            </a:r>
          </a:p>
        </p:txBody>
      </p:sp>
      <p:sp>
        <p:nvSpPr>
          <p:cNvPr id="453" name="Shape 453"/>
          <p:cNvSpPr/>
          <p:nvPr/>
        </p:nvSpPr>
        <p:spPr>
          <a:xfrm>
            <a:off x="890890" y="11949224"/>
            <a:ext cx="6807200" cy="1091271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indent="0" algn="ctr"/>
            <a:endParaRPr sz="360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18" name="Рисунок 17" descr="https://chirpo.ru/img/logo.png">
            <a:extLst>
              <a:ext uri="{FF2B5EF4-FFF2-40B4-BE49-F238E27FC236}">
                <a16:creationId xmlns:a16="http://schemas.microsoft.com/office/drawing/2014/main" id="{7C261ABD-CA60-477E-954E-EF2807591177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8080" y="-27789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BCF9922-F99B-4385-88AD-4D39488A25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0650" y="-53789"/>
            <a:ext cx="1989337" cy="872311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92EC52A-0DD4-4E2C-9F1F-88B4CDF12C0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9302" y="-365074"/>
            <a:ext cx="4618738" cy="1341514"/>
          </a:xfrm>
          <a:prstGeom prst="rect">
            <a:avLst/>
          </a:prstGeom>
        </p:spPr>
      </p:pic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DDC32E7A-7620-C5C5-80DD-2937668651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159266"/>
              </p:ext>
            </p:extLst>
          </p:nvPr>
        </p:nvGraphicFramePr>
        <p:xfrm>
          <a:off x="259075" y="1148290"/>
          <a:ext cx="23869024" cy="12424614"/>
        </p:xfrm>
        <a:graphic>
          <a:graphicData uri="http://schemas.openxmlformats.org/drawingml/2006/table">
            <a:tbl>
              <a:tblPr/>
              <a:tblGrid>
                <a:gridCol w="1970595">
                  <a:extLst>
                    <a:ext uri="{9D8B030D-6E8A-4147-A177-3AD203B41FA5}">
                      <a16:colId xmlns:a16="http://schemas.microsoft.com/office/drawing/2014/main" val="2682520781"/>
                    </a:ext>
                  </a:extLst>
                </a:gridCol>
                <a:gridCol w="2376290">
                  <a:extLst>
                    <a:ext uri="{9D8B030D-6E8A-4147-A177-3AD203B41FA5}">
                      <a16:colId xmlns:a16="http://schemas.microsoft.com/office/drawing/2014/main" val="3331619769"/>
                    </a:ext>
                  </a:extLst>
                </a:gridCol>
                <a:gridCol w="658050">
                  <a:extLst>
                    <a:ext uri="{9D8B030D-6E8A-4147-A177-3AD203B41FA5}">
                      <a16:colId xmlns:a16="http://schemas.microsoft.com/office/drawing/2014/main" val="1299460458"/>
                    </a:ext>
                  </a:extLst>
                </a:gridCol>
                <a:gridCol w="2047265">
                  <a:extLst>
                    <a:ext uri="{9D8B030D-6E8A-4147-A177-3AD203B41FA5}">
                      <a16:colId xmlns:a16="http://schemas.microsoft.com/office/drawing/2014/main" val="3342826339"/>
                    </a:ext>
                  </a:extLst>
                </a:gridCol>
                <a:gridCol w="2435341">
                  <a:extLst>
                    <a:ext uri="{9D8B030D-6E8A-4147-A177-3AD203B41FA5}">
                      <a16:colId xmlns:a16="http://schemas.microsoft.com/office/drawing/2014/main" val="2878029967"/>
                    </a:ext>
                  </a:extLst>
                </a:gridCol>
                <a:gridCol w="2353796">
                  <a:extLst>
                    <a:ext uri="{9D8B030D-6E8A-4147-A177-3AD203B41FA5}">
                      <a16:colId xmlns:a16="http://schemas.microsoft.com/office/drawing/2014/main" val="2709867458"/>
                    </a:ext>
                  </a:extLst>
                </a:gridCol>
                <a:gridCol w="1740636">
                  <a:extLst>
                    <a:ext uri="{9D8B030D-6E8A-4147-A177-3AD203B41FA5}">
                      <a16:colId xmlns:a16="http://schemas.microsoft.com/office/drawing/2014/main" val="4000078074"/>
                    </a:ext>
                  </a:extLst>
                </a:gridCol>
                <a:gridCol w="2097986">
                  <a:extLst>
                    <a:ext uri="{9D8B030D-6E8A-4147-A177-3AD203B41FA5}">
                      <a16:colId xmlns:a16="http://schemas.microsoft.com/office/drawing/2014/main" val="1640516829"/>
                    </a:ext>
                  </a:extLst>
                </a:gridCol>
                <a:gridCol w="2010707">
                  <a:extLst>
                    <a:ext uri="{9D8B030D-6E8A-4147-A177-3AD203B41FA5}">
                      <a16:colId xmlns:a16="http://schemas.microsoft.com/office/drawing/2014/main" val="4273197904"/>
                    </a:ext>
                  </a:extLst>
                </a:gridCol>
                <a:gridCol w="1827915">
                  <a:extLst>
                    <a:ext uri="{9D8B030D-6E8A-4147-A177-3AD203B41FA5}">
                      <a16:colId xmlns:a16="http://schemas.microsoft.com/office/drawing/2014/main" val="3753339987"/>
                    </a:ext>
                  </a:extLst>
                </a:gridCol>
                <a:gridCol w="2175219">
                  <a:extLst>
                    <a:ext uri="{9D8B030D-6E8A-4147-A177-3AD203B41FA5}">
                      <a16:colId xmlns:a16="http://schemas.microsoft.com/office/drawing/2014/main" val="3932648019"/>
                    </a:ext>
                  </a:extLst>
                </a:gridCol>
                <a:gridCol w="1521522">
                  <a:extLst>
                    <a:ext uri="{9D8B030D-6E8A-4147-A177-3AD203B41FA5}">
                      <a16:colId xmlns:a16="http://schemas.microsoft.com/office/drawing/2014/main" val="876906763"/>
                    </a:ext>
                  </a:extLst>
                </a:gridCol>
                <a:gridCol w="653702">
                  <a:extLst>
                    <a:ext uri="{9D8B030D-6E8A-4147-A177-3AD203B41FA5}">
                      <a16:colId xmlns:a16="http://schemas.microsoft.com/office/drawing/2014/main" val="3351230897"/>
                    </a:ext>
                  </a:extLst>
                </a:gridCol>
              </a:tblGrid>
              <a:tr h="202044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Шаг процесса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18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 момента начала приемной кампании </a:t>
                      </a:r>
                    </a:p>
                    <a:p>
                      <a:pPr algn="ctr" fontAlgn="ctr"/>
                      <a:endParaRPr lang="ru-RU" sz="6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ru-RU" sz="2000" b="1" dirty="0">
                          <a:effectLst/>
                          <a:latin typeface="Arial" panose="020B0604020202020204" pitchFamily="34" charset="0"/>
                        </a:rPr>
                        <a:t>Процесс в границах Жизненной ситуации</a:t>
                      </a:r>
                      <a:endParaRPr lang="ru-RU" sz="6000" dirty="0">
                        <a:effectLst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18"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ru-RU" sz="1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завершение приемной кампании</a:t>
                      </a:r>
                    </a:p>
                    <a:p>
                      <a:pPr algn="ctr" fontAlgn="ctr"/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6097943"/>
                  </a:ext>
                </a:extLst>
              </a:tr>
              <a:tr h="395304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Шаг 1</a:t>
                      </a:r>
                      <a:endParaRPr lang="ru-RU" sz="6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Шаг 2</a:t>
                      </a:r>
                      <a:endParaRPr lang="ru-RU" sz="6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Шаг 3</a:t>
                      </a:r>
                      <a:endParaRPr lang="ru-RU" sz="6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Шаг 4</a:t>
                      </a:r>
                      <a:endParaRPr lang="ru-RU" sz="6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Шаг 5</a:t>
                      </a:r>
                      <a:endParaRPr lang="ru-RU" sz="6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Шаг 6</a:t>
                      </a:r>
                      <a:endParaRPr lang="ru-RU" sz="6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Шаг 7</a:t>
                      </a:r>
                      <a:endParaRPr lang="ru-RU" sz="6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Шаг 8</a:t>
                      </a:r>
                      <a:endParaRPr lang="ru-RU" sz="6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Шаг 9</a:t>
                      </a:r>
                      <a:endParaRPr lang="ru-RU" sz="6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6314112"/>
                  </a:ext>
                </a:extLst>
              </a:tr>
              <a:tr h="52467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шага</a:t>
                      </a:r>
                      <a:r>
                        <a:rPr lang="ru-RU" sz="4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(минимальное и максимальное)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20-40 минут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20-25 минут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45-80 минут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240-360 минут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480-860 минут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base"/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1020-1500 минут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240-280 минут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40-60 минут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6000335"/>
                  </a:ext>
                </a:extLst>
              </a:tr>
              <a:tr h="51829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Целевой показатель проекта - 1</a:t>
                      </a:r>
                      <a:endParaRPr lang="ru-RU" sz="4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 родителей /</a:t>
                      </a:r>
                      <a:r>
                        <a:rPr kumimoji="0" lang="ru-RU" sz="2000" b="0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зп</a:t>
                      </a:r>
                      <a:r>
                        <a:rPr kumimoji="0" lang="ru-RU" sz="2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удовлетворенных общением с членами ПК</a:t>
                      </a:r>
                    </a:p>
                    <a:p>
                      <a:pPr algn="ctr" fontAlgn="base"/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Доля членов ПК, удовлетворенных условиями работы в период приема документов</a:t>
                      </a:r>
                    </a:p>
                    <a:p>
                      <a:pPr algn="ctr" fontAlgn="base"/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Стандарт процесса взаимодействия членов ПК абитуриентами /родителями</a:t>
                      </a:r>
                    </a:p>
                    <a:p>
                      <a:pPr algn="ctr" fontAlgn="base"/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жалоб на работу ПК</a:t>
                      </a:r>
                    </a:p>
                    <a:p>
                      <a:pPr algn="ctr" fontAlgn="base"/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8715847"/>
                  </a:ext>
                </a:extLst>
              </a:tr>
              <a:tr h="49632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800" b="1" dirty="0">
                          <a:effectLst/>
                          <a:latin typeface="Arial" panose="020B0604020202020204" pitchFamily="34" charset="0"/>
                        </a:rPr>
                        <a:t>группа Заинтересованных лиц -1 (человек) </a:t>
                      </a:r>
                      <a:endParaRPr lang="ru-RU" sz="5400" dirty="0">
                        <a:effectLst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Действия Заинтересованных лиц в группе</a:t>
                      </a:r>
                      <a:endParaRPr lang="ru-RU" sz="4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Консультация заявителя членами ПК</a:t>
                      </a:r>
                      <a:endParaRPr lang="ru-RU" sz="4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Прием документов заявителя</a:t>
                      </a:r>
                      <a:endParaRPr lang="ru-RU" sz="4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вступительных испытаний</a:t>
                      </a:r>
                      <a:endParaRPr lang="ru-RU" sz="4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апелляционной комиссии</a:t>
                      </a:r>
                      <a:endParaRPr lang="ru-RU" sz="4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рейтингом абитуриентов, подавших заявления</a:t>
                      </a:r>
                      <a:endParaRPr lang="ru-RU" sz="4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по добору поступивших на направления подготовки</a:t>
                      </a:r>
                      <a:endParaRPr lang="ru-RU" sz="4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Консультирование зачисленных на 1 курс</a:t>
                      </a:r>
                      <a:endParaRPr lang="ru-RU" sz="4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внешними обращениями с потенциальными абитуриентами, не прошедшими в первую волну ПК</a:t>
                      </a:r>
                      <a:endParaRPr lang="ru-RU" sz="4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Зачисление</a:t>
                      </a:r>
                      <a:endParaRPr lang="ru-RU" sz="4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612750782"/>
                  </a:ext>
                </a:extLst>
              </a:tr>
              <a:tr h="5411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Потребности</a:t>
                      </a:r>
                      <a:endParaRPr lang="ru-RU" sz="4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комфортные условия для работы, возможность получить консультацию у более компетентного сотрудника</a:t>
                      </a:r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объема бумажной документации, снижение очередей, сокращение времени на подачу заявлений</a:t>
                      </a:r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подготовленные </a:t>
                      </a: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ФОСы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рабочие места, канцелярия</a:t>
                      </a:r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заявления на апелляцию, протокол решения комиссии</a:t>
                      </a:r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 количества поданных заявлений на направления подготовки в соответствии с КЦП</a:t>
                      </a:r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объявления о дополнительном наборе, размещение информации в СМИ и сайте</a:t>
                      </a:r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инструкций, буклетов, создание комфортных условий для абитуриентов</a:t>
                      </a:r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дополнительной информации, ответов на обращения</a:t>
                      </a:r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приказа на зачисление</a:t>
                      </a:r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0330373"/>
                  </a:ext>
                </a:extLst>
              </a:tr>
              <a:tr h="5256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fontAlgn="t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Эмоции, ощущения каждого из Заинтересованных лиц в группе</a:t>
                      </a:r>
                      <a:endParaRPr lang="ru-RU" sz="4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t"/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t"/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t"/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t"/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t"/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t"/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t"/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t"/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t"/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0332881"/>
                  </a:ext>
                </a:extLst>
              </a:tr>
              <a:tr h="6456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fontAlgn="t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Эмоции, ощущения каждого из Заинтересованных лиц в группе</a:t>
                      </a:r>
                      <a:endParaRPr lang="ru-RU" sz="4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улыбаются, вежливые, приветливые</a:t>
                      </a:r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принимают документы с удовольствием комфортная обстановка</a:t>
                      </a:r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положительный настрой, наличие заинтересованности в наборе</a:t>
                      </a:r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удовлетворенность от результатов</a:t>
                      </a:r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сосредоточенность, ответственность, отсутствие волнения при изучении рейтинга</a:t>
                      </a:r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положительный, деловой настрой на работу</a:t>
                      </a:r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желание общаться и готовность отвечать на вопросы, используя скрипты </a:t>
                      </a:r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положительный, деловой настрой на работу</a:t>
                      </a:r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положительный, деловой настрой на работу</a:t>
                      </a:r>
                      <a:endParaRPr lang="ru-RU" sz="4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5769372"/>
                  </a:ext>
                </a:extLst>
              </a:tr>
              <a:tr h="408481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800" b="1" dirty="0">
                          <a:effectLst/>
                          <a:latin typeface="Arial" panose="020B0604020202020204" pitchFamily="34" charset="0"/>
                        </a:rPr>
                        <a:t>группа Заинтересованных лиц -2 (организация) </a:t>
                      </a:r>
                      <a:endParaRPr lang="ru-RU" sz="5400" dirty="0">
                        <a:effectLst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Действия Заинтересованных лиц в группе</a:t>
                      </a:r>
                      <a:endParaRPr lang="ru-RU" sz="4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Подбор состава ПК</a:t>
                      </a:r>
                      <a:endParaRPr lang="ru-RU" sz="4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Старт в ПОО приемной кампании</a:t>
                      </a:r>
                      <a:endParaRPr lang="ru-RU" sz="4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Инструктаж ответственного секретаря, членов ПК</a:t>
                      </a:r>
                      <a:endParaRPr lang="ru-RU" sz="4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Мониторинг работы ПК</a:t>
                      </a:r>
                      <a:endParaRPr lang="ru-RU" sz="4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обращениями, жалобами на работу ПК</a:t>
                      </a:r>
                      <a:endParaRPr lang="ru-RU" sz="4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2936765"/>
                  </a:ext>
                </a:extLst>
              </a:tr>
              <a:tr h="6508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Потребности</a:t>
                      </a:r>
                      <a:r>
                        <a:rPr lang="ru-RU" sz="48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4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сформировать высококвалифицированную комиссию</a:t>
                      </a:r>
                      <a:endParaRPr lang="ru-RU" sz="4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выполнить набор студентов на новый учебный год</a:t>
                      </a:r>
                      <a:endParaRPr lang="ru-RU" sz="4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выполнение на высоком уровне должностных обязанностей участников ПК</a:t>
                      </a:r>
                      <a:endParaRPr lang="ru-RU" sz="4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выполнение КЦП и владение ситуацией</a:t>
                      </a:r>
                      <a:endParaRPr lang="ru-RU" sz="4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снизить количество жалоб, обращений и повысить престиж ПОО</a:t>
                      </a:r>
                      <a:endParaRPr lang="ru-RU" sz="4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ase"/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ase"/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ase"/>
                      <a:endParaRPr lang="ru-RU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ase"/>
                      <a:endParaRPr lang="ru-RU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1787297"/>
                  </a:ext>
                </a:extLst>
              </a:tr>
              <a:tr h="3985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fontAlgn="t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Эмоции, ощущения каждого из Заинтересованных лиц в группе</a:t>
                      </a:r>
                      <a:endParaRPr lang="ru-RU" sz="4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t"/>
                      <a:endParaRPr lang="ru-RU" sz="4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t"/>
                      <a:endParaRPr lang="ru-RU" sz="4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t"/>
                      <a:endParaRPr lang="ru-RU" sz="4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t"/>
                      <a:endParaRPr lang="ru-RU" sz="4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t"/>
                      <a:endParaRPr lang="ru-RU" sz="4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ase"/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ase"/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ase"/>
                      <a:endParaRPr lang="ru-RU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ase"/>
                      <a:endParaRPr lang="ru-RU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1057716"/>
                  </a:ext>
                </a:extLst>
              </a:tr>
              <a:tr h="11124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fontAlgn="t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Эмоции, ощущения каждого из Заинтересованных лиц в группе</a:t>
                      </a:r>
                      <a:endParaRPr lang="ru-RU" sz="4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негативного настроя на работу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заинтересованности в наборе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положительный, деловой настрой на работу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сосредоточенность, ответственность, отсутствие волнения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удовлетворенность от результатов, снижение количества жалоб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6754605"/>
                  </a:ext>
                </a:extLst>
              </a:tr>
              <a:tr h="42837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1800" b="1" dirty="0">
                          <a:effectLst/>
                          <a:latin typeface="Arial" panose="020B0604020202020204" pitchFamily="34" charset="0"/>
                        </a:rPr>
                        <a:t>группа Заинтересованных лиц -3 (система) </a:t>
                      </a:r>
                      <a:endParaRPr lang="ru-RU" sz="5400" dirty="0">
                        <a:effectLst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rowSpan="2">
                  <a:txBody>
                    <a:bodyPr/>
                    <a:lstStyle/>
                    <a:p>
                      <a:pPr fontAlgn="t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Действия Заинтересованных лиц в группе</a:t>
                      </a:r>
                      <a:endParaRPr lang="ru-RU" sz="4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Планирование КЦП</a:t>
                      </a:r>
                    </a:p>
                  </a:txBody>
                  <a:tcPr marL="0" marR="0" marT="0" marB="0"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общего отчета от ПОО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жалобами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865442929"/>
                  </a:ext>
                </a:extLst>
              </a:tr>
              <a:tr h="3762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fontAlgn="t"/>
                      <a:endParaRPr lang="ru-RU" sz="4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восполнить кадровый дефицит региона</a:t>
                      </a:r>
                    </a:p>
                  </a:txBody>
                  <a:tcPr marL="0" marR="0" marT="0" marB="0"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выполнение КЦП по региону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снизить количество жалоб, обращений и повысить престиж региона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ase"/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ase"/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ase"/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ase"/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290537040"/>
                  </a:ext>
                </a:extLst>
              </a:tr>
              <a:tr h="3186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Потребности</a:t>
                      </a:r>
                      <a:r>
                        <a:rPr lang="ru-RU" sz="48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dirty="0"/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t"/>
                      <a:r>
                        <a:rPr lang="ru-RU" sz="9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восполнить кадровый дефицит региона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t"/>
                      <a:r>
                        <a:rPr lang="ru-RU" sz="9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выполнение КЦП по региону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t"/>
                      <a:r>
                        <a:rPr lang="ru-RU" sz="9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снизить количество жалоб, обращений и повысить престиж региона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t"/>
                      <a:endParaRPr lang="ru-RU" sz="2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t"/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ase"/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ase"/>
                      <a:endParaRPr lang="ru-RU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ase"/>
                      <a:endParaRPr lang="ru-RU" sz="9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ase"/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761560"/>
                  </a:ext>
                </a:extLst>
              </a:tr>
              <a:tr h="9753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Эмоции, ощущения представителя Заинтересованных лиц в группе</a:t>
                      </a:r>
                      <a:endParaRPr lang="ru-RU" dirty="0"/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официальность, сосредоточенность, ответственность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сосредоточенность, удовлетворение от своевременного заполнения отчета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спокойствие, удовлетворенность от результатов, снижение количества жалоб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3220702"/>
                  </a:ext>
                </a:extLst>
              </a:tr>
              <a:tr h="132245">
                <a:tc vMerge="1">
                  <a:txBody>
                    <a:bodyPr/>
                    <a:lstStyle/>
                    <a:p>
                      <a:pPr algn="ctr" fontAlgn="ctr"/>
                      <a:endParaRPr lang="ru-RU" sz="6000" dirty="0">
                        <a:effectLst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pPr fontAlgn="t"/>
                      <a:endParaRPr lang="ru-RU" sz="4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скриптов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стандарта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endParaRPr lang="ru-RU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endParaRPr lang="ru-RU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866016418"/>
                  </a:ext>
                </a:extLst>
              </a:tr>
              <a:tr h="164592">
                <a:tc gridSpan="2">
                  <a:txBody>
                    <a:bodyPr/>
                    <a:lstStyle/>
                    <a:p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Артефакт</a:t>
                      </a: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(встречающиеся в процессе документы)</a:t>
                      </a:r>
                      <a:endParaRPr lang="ru-RU" dirty="0"/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fontAlgn="t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Эмоции, ощущения представителя Заинтересованных лиц в группе</a:t>
                      </a:r>
                      <a:endParaRPr lang="ru-RU" sz="4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algn="ctr" fontAlgn="t"/>
                      <a:r>
                        <a:rPr lang="ru-RU" sz="9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официальность, сосредоточенность, ответственность</a:t>
                      </a:r>
                      <a:endParaRPr lang="ru-RU" sz="24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t"/>
                      <a:r>
                        <a:rPr lang="ru-RU" sz="9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сосредоточенность, удовлетворение от своевременного заполнения отчета</a:t>
                      </a:r>
                      <a:endParaRPr lang="ru-RU" sz="24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t"/>
                      <a:r>
                        <a:rPr lang="ru-RU" sz="90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спокойствие, удовлетворенность от результатов, снижение количества жалоб</a:t>
                      </a:r>
                      <a:endParaRPr lang="ru-RU" sz="24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ase"/>
                      <a:endParaRPr lang="ru-RU" sz="9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ase"/>
                      <a:endParaRPr lang="ru-RU" sz="9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ase"/>
                      <a:endParaRPr lang="ru-RU" sz="90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ase"/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ase"/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ase"/>
                      <a:endParaRPr lang="ru-RU" sz="9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48437922"/>
                  </a:ext>
                </a:extLst>
              </a:tr>
              <a:tr h="515272">
                <a:tc gridSpan="13">
                  <a:txBody>
                    <a:bodyPr/>
                    <a:lstStyle/>
                    <a:p>
                      <a:pPr algn="l" fontAlgn="t"/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Ключевой вывод: разработанные скрипты, ЭК и стандарт взаимодействия помогут повысить качество работы сотрудников ПК с клиентами, сделать общение бесконфликтным, выполнить КЦП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181998"/>
                  </a:ext>
                </a:extLst>
              </a:tr>
            </a:tbl>
          </a:graphicData>
        </a:graphic>
      </p:graphicFrame>
      <p:pic>
        <p:nvPicPr>
          <p:cNvPr id="458" name="Picture 458"/>
          <p:cNvPicPr/>
          <p:nvPr/>
        </p:nvPicPr>
        <p:blipFill>
          <a:blip r:embed="rId7"/>
          <a:stretch/>
        </p:blipFill>
        <p:spPr>
          <a:xfrm>
            <a:off x="1136213" y="5578625"/>
            <a:ext cx="704087" cy="666815"/>
          </a:xfrm>
          <a:prstGeom prst="rect">
            <a:avLst/>
          </a:prstGeom>
        </p:spPr>
      </p:pic>
      <p:pic>
        <p:nvPicPr>
          <p:cNvPr id="3" name="Picture 458">
            <a:extLst>
              <a:ext uri="{FF2B5EF4-FFF2-40B4-BE49-F238E27FC236}">
                <a16:creationId xmlns:a16="http://schemas.microsoft.com/office/drawing/2014/main" id="{C4C438BC-44CE-514A-D0CD-C443A9020C26}"/>
              </a:ext>
            </a:extLst>
          </p:cNvPr>
          <p:cNvPicPr/>
          <p:nvPr/>
        </p:nvPicPr>
        <p:blipFill>
          <a:blip r:embed="rId7"/>
          <a:stretch/>
        </p:blipFill>
        <p:spPr>
          <a:xfrm>
            <a:off x="1136214" y="8765750"/>
            <a:ext cx="704087" cy="666815"/>
          </a:xfrm>
          <a:prstGeom prst="rect">
            <a:avLst/>
          </a:prstGeom>
        </p:spPr>
      </p:pic>
      <p:pic>
        <p:nvPicPr>
          <p:cNvPr id="4" name="Picture 458">
            <a:extLst>
              <a:ext uri="{FF2B5EF4-FFF2-40B4-BE49-F238E27FC236}">
                <a16:creationId xmlns:a16="http://schemas.microsoft.com/office/drawing/2014/main" id="{844C5F63-7B13-8782-BDD9-BA75C3CFE7B9}"/>
              </a:ext>
            </a:extLst>
          </p:cNvPr>
          <p:cNvPicPr/>
          <p:nvPr/>
        </p:nvPicPr>
        <p:blipFill>
          <a:blip r:embed="rId7"/>
          <a:stretch/>
        </p:blipFill>
        <p:spPr>
          <a:xfrm>
            <a:off x="1257441" y="11411935"/>
            <a:ext cx="704087" cy="66681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9" name="Picture 469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471" name="Picture 471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472" name="Shape 472"/>
          <p:cNvSpPr txBox="1"/>
          <p:nvPr/>
        </p:nvSpPr>
        <p:spPr>
          <a:xfrm>
            <a:off x="159370" y="55248"/>
            <a:ext cx="20426060" cy="906551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4400" b="1" dirty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РЕЗУЛЬТАТЫ ПРОЕКТА</a:t>
            </a:r>
          </a:p>
        </p:txBody>
      </p:sp>
      <p:sp>
        <p:nvSpPr>
          <p:cNvPr id="473" name="Shape 473"/>
          <p:cNvSpPr/>
          <p:nvPr/>
        </p:nvSpPr>
        <p:spPr>
          <a:xfrm flipV="1">
            <a:off x="159370" y="942506"/>
            <a:ext cx="23190304" cy="2130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74" name="Shape 474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75" name="Shape 475"/>
          <p:cNvSpPr txBox="1"/>
          <p:nvPr/>
        </p:nvSpPr>
        <p:spPr>
          <a:xfrm>
            <a:off x="22879428" y="13036674"/>
            <a:ext cx="764325" cy="5027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667" b="0" i="0" u="none" strike="noStrike" cap="none" spc="0" baseline="0">
                <a:solidFill>
                  <a:srgbClr val="000000"/>
                </a:solidFill>
                <a:latin typeface="Golos Text VF"/>
                <a:ea typeface="Golos Text VF"/>
                <a:cs typeface="Golos Text VF"/>
              </a:rPr>
              <a:t>16</a:t>
            </a:r>
          </a:p>
        </p:txBody>
      </p:sp>
      <p:sp>
        <p:nvSpPr>
          <p:cNvPr id="477" name="Shape 477"/>
          <p:cNvSpPr/>
          <p:nvPr/>
        </p:nvSpPr>
        <p:spPr>
          <a:xfrm>
            <a:off x="503008" y="1277621"/>
            <a:ext cx="22666162" cy="641484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lang="ru-RU"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Достигнутые</a:t>
            </a:r>
            <a:r>
              <a:rPr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36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результаты</a:t>
            </a:r>
            <a:endParaRPr sz="3600" b="1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12" name="Рисунок 11" descr="https://chirpo.ru/img/logo.png">
            <a:extLst>
              <a:ext uri="{FF2B5EF4-FFF2-40B4-BE49-F238E27FC236}">
                <a16:creationId xmlns:a16="http://schemas.microsoft.com/office/drawing/2014/main" id="{20749B04-A3E7-4E1D-956A-48D90F63453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336592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9EE766A-3C44-48F2-A89E-239DEE339B6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263965"/>
            <a:ext cx="1989337" cy="87231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6427E95-4490-4E34-810C-336E090E48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110182"/>
            <a:ext cx="4618738" cy="1341514"/>
          </a:xfrm>
          <a:prstGeom prst="rect">
            <a:avLst/>
          </a:prstGeom>
        </p:spPr>
      </p:pic>
      <p:graphicFrame>
        <p:nvGraphicFramePr>
          <p:cNvPr id="2" name="Диаграмма 1">
            <a:extLst>
              <a:ext uri="{FF2B5EF4-FFF2-40B4-BE49-F238E27FC236}">
                <a16:creationId xmlns:a16="http://schemas.microsoft.com/office/drawing/2014/main" id="{AD53E47F-0080-BB52-F274-861CCEA8F65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2015589"/>
              </p:ext>
            </p:extLst>
          </p:nvPr>
        </p:nvGraphicFramePr>
        <p:xfrm>
          <a:off x="503007" y="2296054"/>
          <a:ext cx="10572075" cy="40681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98DB1A57-8A8F-1517-2666-2A70C7049C4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4484320"/>
              </p:ext>
            </p:extLst>
          </p:nvPr>
        </p:nvGraphicFramePr>
        <p:xfrm>
          <a:off x="672147" y="7040880"/>
          <a:ext cx="10402936" cy="59957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E62BFFEA-2568-44DF-7F0A-282D214BE8D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4611670"/>
              </p:ext>
            </p:extLst>
          </p:nvPr>
        </p:nvGraphicFramePr>
        <p:xfrm>
          <a:off x="12193587" y="7040880"/>
          <a:ext cx="10812718" cy="59957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FB8267AD-6947-39CB-0856-7E82B9ECDB2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3922957"/>
              </p:ext>
            </p:extLst>
          </p:nvPr>
        </p:nvGraphicFramePr>
        <p:xfrm>
          <a:off x="12193586" y="2296055"/>
          <a:ext cx="10812717" cy="40681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3" name="Picture 483"/>
          <p:cNvPicPr/>
          <p:nvPr/>
        </p:nvPicPr>
        <p:blipFill>
          <a:blip r:embed="rId2"/>
          <a:stretch/>
        </p:blipFill>
        <p:spPr>
          <a:xfrm>
            <a:off x="18770440" y="79962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485" name="Picture 485"/>
          <p:cNvPicPr/>
          <p:nvPr/>
        </p:nvPicPr>
        <p:blipFill>
          <a:blip r:embed="rId3"/>
          <a:stretch/>
        </p:blipFill>
        <p:spPr>
          <a:xfrm>
            <a:off x="21833633" y="55179"/>
            <a:ext cx="2091590" cy="982906"/>
          </a:xfrm>
          <a:prstGeom prst="rect">
            <a:avLst/>
          </a:prstGeom>
        </p:spPr>
      </p:pic>
      <p:sp>
        <p:nvSpPr>
          <p:cNvPr id="486" name="Shape 486"/>
          <p:cNvSpPr txBox="1"/>
          <p:nvPr/>
        </p:nvSpPr>
        <p:spPr>
          <a:xfrm>
            <a:off x="-124024" y="54947"/>
            <a:ext cx="20426060" cy="906551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4400" b="1" dirty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ПАСПОРТ РЕШЕНИЯ</a:t>
            </a:r>
          </a:p>
        </p:txBody>
      </p:sp>
      <p:sp>
        <p:nvSpPr>
          <p:cNvPr id="487" name="Shape 487"/>
          <p:cNvSpPr/>
          <p:nvPr/>
        </p:nvSpPr>
        <p:spPr>
          <a:xfrm flipV="1">
            <a:off x="174925" y="685834"/>
            <a:ext cx="23190304" cy="2130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88" name="Shape 488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89" name="Shape 489"/>
          <p:cNvSpPr txBox="1"/>
          <p:nvPr/>
        </p:nvSpPr>
        <p:spPr>
          <a:xfrm>
            <a:off x="22879428" y="13036674"/>
            <a:ext cx="764325" cy="5027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667" b="0" i="0" u="none" strike="noStrike" cap="none" spc="0" baseline="0">
                <a:solidFill>
                  <a:srgbClr val="000000"/>
                </a:solidFill>
                <a:latin typeface="Golos Text VF"/>
                <a:ea typeface="Golos Text VF"/>
                <a:cs typeface="Golos Text VF"/>
              </a:rPr>
              <a:t>17</a:t>
            </a:r>
          </a:p>
        </p:txBody>
      </p:sp>
      <p:pic>
        <p:nvPicPr>
          <p:cNvPr id="10" name="Рисунок 9" descr="https://chirpo.ru/img/logo.png">
            <a:extLst>
              <a:ext uri="{FF2B5EF4-FFF2-40B4-BE49-F238E27FC236}">
                <a16:creationId xmlns:a16="http://schemas.microsoft.com/office/drawing/2014/main" id="{ACDD6B5D-E7FD-403A-9BDA-E28268A7AEB4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3214" y="0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B49AADF-D15F-4158-A6C0-6BBD9A96C2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907"/>
            <a:ext cx="1989337" cy="87231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CDD8E0E-6BCD-4E0B-A939-E1AEB90E853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-295663"/>
            <a:ext cx="4618738" cy="1341514"/>
          </a:xfrm>
          <a:prstGeom prst="rect">
            <a:avLst/>
          </a:prstGeom>
        </p:spPr>
      </p:pic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03BC47B2-8161-D55F-9474-FC346E6B7C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3221780"/>
              </p:ext>
            </p:extLst>
          </p:nvPr>
        </p:nvGraphicFramePr>
        <p:xfrm>
          <a:off x="174925" y="1015538"/>
          <a:ext cx="23910371" cy="12560310"/>
        </p:xfrm>
        <a:graphic>
          <a:graphicData uri="http://schemas.openxmlformats.org/drawingml/2006/table">
            <a:tbl>
              <a:tblPr/>
              <a:tblGrid>
                <a:gridCol w="4707972">
                  <a:extLst>
                    <a:ext uri="{9D8B030D-6E8A-4147-A177-3AD203B41FA5}">
                      <a16:colId xmlns:a16="http://schemas.microsoft.com/office/drawing/2014/main" val="2210044631"/>
                    </a:ext>
                  </a:extLst>
                </a:gridCol>
                <a:gridCol w="3035807">
                  <a:extLst>
                    <a:ext uri="{9D8B030D-6E8A-4147-A177-3AD203B41FA5}">
                      <a16:colId xmlns:a16="http://schemas.microsoft.com/office/drawing/2014/main" val="2108880708"/>
                    </a:ext>
                  </a:extLst>
                </a:gridCol>
                <a:gridCol w="3224047">
                  <a:extLst>
                    <a:ext uri="{9D8B030D-6E8A-4147-A177-3AD203B41FA5}">
                      <a16:colId xmlns:a16="http://schemas.microsoft.com/office/drawing/2014/main" val="1770117509"/>
                    </a:ext>
                  </a:extLst>
                </a:gridCol>
                <a:gridCol w="598145">
                  <a:extLst>
                    <a:ext uri="{9D8B030D-6E8A-4147-A177-3AD203B41FA5}">
                      <a16:colId xmlns:a16="http://schemas.microsoft.com/office/drawing/2014/main" val="3744036049"/>
                    </a:ext>
                  </a:extLst>
                </a:gridCol>
                <a:gridCol w="961693">
                  <a:extLst>
                    <a:ext uri="{9D8B030D-6E8A-4147-A177-3AD203B41FA5}">
                      <a16:colId xmlns:a16="http://schemas.microsoft.com/office/drawing/2014/main" val="2582378612"/>
                    </a:ext>
                  </a:extLst>
                </a:gridCol>
                <a:gridCol w="2311859">
                  <a:extLst>
                    <a:ext uri="{9D8B030D-6E8A-4147-A177-3AD203B41FA5}">
                      <a16:colId xmlns:a16="http://schemas.microsoft.com/office/drawing/2014/main" val="4285934099"/>
                    </a:ext>
                  </a:extLst>
                </a:gridCol>
                <a:gridCol w="5163112">
                  <a:extLst>
                    <a:ext uri="{9D8B030D-6E8A-4147-A177-3AD203B41FA5}">
                      <a16:colId xmlns:a16="http://schemas.microsoft.com/office/drawing/2014/main" val="2271963741"/>
                    </a:ext>
                  </a:extLst>
                </a:gridCol>
                <a:gridCol w="3907736">
                  <a:extLst>
                    <a:ext uri="{9D8B030D-6E8A-4147-A177-3AD203B41FA5}">
                      <a16:colId xmlns:a16="http://schemas.microsoft.com/office/drawing/2014/main" val="1620289130"/>
                    </a:ext>
                  </a:extLst>
                </a:gridCol>
              </a:tblGrid>
              <a:tr h="635739">
                <a:tc rowSpan="2">
                  <a:txBody>
                    <a:bodyPr/>
                    <a:lstStyle/>
                    <a:p>
                      <a:pPr algn="l" fontAlgn="t"/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ЖС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Профессиональная этика </a:t>
                      </a:r>
                      <a:b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сотрудников ПОО в ходе приемной кампании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gridSpan="4">
                  <a:txBody>
                    <a:bodyPr/>
                    <a:lstStyle/>
                    <a:p>
                      <a:r>
                        <a:rPr lang="ru-RU" sz="20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Руководитель проекта: </a:t>
                      </a:r>
                      <a:r>
                        <a:rPr lang="ru-RU" sz="200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Григорьева Ирина Анатольевна, </a:t>
                      </a:r>
                    </a:p>
                    <a:p>
                      <a:r>
                        <a:rPr lang="ru-RU" sz="200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начальник учебно-методического центра  по внедрению бережливых технологий ГБУ ДПО ЧИРПО</a:t>
                      </a:r>
                      <a:endParaRPr lang="ru-RU" i="0" dirty="0"/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t"/>
                      <a:endParaRPr lang="ru-RU" sz="3600">
                        <a:effectLst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i="0" dirty="0"/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lang="ru-RU" sz="20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Заказчик проекта: </a:t>
                      </a:r>
                      <a:r>
                        <a:rPr lang="ru-RU" sz="200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Виталий Владимирович Литке, Министр образования и науки Челябинской области</a:t>
                      </a:r>
                      <a:endParaRPr lang="ru-RU" i="0" dirty="0"/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5743425"/>
                  </a:ext>
                </a:extLst>
              </a:tr>
              <a:tr h="5085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just"/>
                      <a:r>
                        <a:rPr lang="ru-RU" sz="2000" b="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Команда проекта: </a:t>
                      </a:r>
                      <a:r>
                        <a:rPr lang="ru-RU" sz="20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Ляшенко Мария Владимировна, заместитель  директора по </a:t>
                      </a:r>
                      <a:r>
                        <a:rPr lang="ru-RU" sz="2000" b="0" i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ИТиУМР</a:t>
                      </a:r>
                      <a:r>
                        <a:rPr lang="ru-RU" sz="20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ГБПОУ «</a:t>
                      </a:r>
                      <a:r>
                        <a:rPr lang="ru-RU" sz="2000" b="0" i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МиМК</a:t>
                      </a:r>
                      <a:r>
                        <a:rPr lang="ru-RU" sz="20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»; </a:t>
                      </a:r>
                      <a:r>
                        <a:rPr lang="ru-RU" sz="2000" b="0" i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Переродина</a:t>
                      </a:r>
                      <a:r>
                        <a:rPr lang="ru-RU" sz="20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Юлия Борисовна, заместитель директора по ТО  ГБПОУ «ВАТ-ККК»; Корнеева Наталья Сергеевна, заместитель директора по УР ГБПОУ «ЧГК "Рост»; Куницына Ольга Сергеевна, заместитель директора по УМР,</a:t>
                      </a:r>
                    </a:p>
                    <a:p>
                      <a:pPr algn="just"/>
                      <a:r>
                        <a:rPr lang="ru-RU" sz="20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ГБПОУ «</a:t>
                      </a:r>
                      <a:r>
                        <a:rPr lang="ru-RU" sz="2000" b="0" i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ЗлатИК</a:t>
                      </a:r>
                      <a:r>
                        <a:rPr lang="ru-RU" sz="20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им. П.П. Аносова»; </a:t>
                      </a:r>
                      <a:r>
                        <a:rPr lang="ru-RU" sz="2000" b="0" i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Ангеловская</a:t>
                      </a:r>
                      <a:r>
                        <a:rPr lang="ru-RU" sz="20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Светлана Константиновна, заместитель директора по УМР ГБПОУ «КПК»; Лихонина Ольга Владимировна, заместитель директора по УМР ГОУ ПОО МТК; </a:t>
                      </a:r>
                      <a:r>
                        <a:rPr lang="ru-RU" sz="2000" b="0" i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Гартвик</a:t>
                      </a:r>
                      <a:r>
                        <a:rPr lang="ru-RU" sz="2000" b="0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Лариса Васильевна, заместитель директора по ТО ГБПОУ «ТТТ»; Иванова Елена Юрьевна, заместитель директора по НМР ГБПОУ МПК</a:t>
                      </a:r>
                      <a:endParaRPr lang="ru-RU" b="0" i="0" dirty="0"/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1590983"/>
                  </a:ext>
                </a:extLst>
              </a:tr>
              <a:tr h="1293820">
                <a:tc>
                  <a:txBody>
                    <a:bodyPr/>
                    <a:lstStyle/>
                    <a:p>
                      <a:pPr algn="l" fontAlgn="t"/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Границы ЖС </a:t>
                      </a:r>
                      <a:r>
                        <a:rPr lang="ru-RU" sz="22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Стартовое событие:</a:t>
                      </a:r>
                      <a:br>
                        <a:rPr lang="ru-RU" sz="22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момента начала приемной кампании</a:t>
                      </a:r>
                      <a:b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2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Завершающее событие:</a:t>
                      </a:r>
                      <a:b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завершение приемной кампании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Обоснование: </a:t>
                      </a:r>
                      <a:r>
                        <a:rPr lang="ru-RU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приёмная комиссия является “лицом” образовательного учреждения; профессиональное поведение сотрудников влияет на общее восприятие учебного заведения; необходимость привлечения абитуриентов в условиях конкуренции; влияние качества коммуникации на выбор учебного заведения; один негативный инцидент может нанести серьезный ущерб имиджу; оптимизация времени на решение вопросов. </a:t>
                      </a:r>
                      <a:endParaRPr lang="ru-RU" b="0" dirty="0"/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t"/>
                      <a:endParaRPr lang="ru-RU" sz="3600">
                        <a:effectLst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9349988"/>
                  </a:ext>
                </a:extLst>
              </a:tr>
              <a:tr h="381443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Целевые показатели проекта и их значение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3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Участники ЖС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r>
                        <a:rPr lang="ru-RU" sz="2400" b="1">
                          <a:effectLst/>
                          <a:latin typeface="Arial" panose="020B0604020202020204" pitchFamily="34" charset="0"/>
                        </a:rPr>
                        <a:t>Участники ЖС</a:t>
                      </a:r>
                      <a:endParaRPr lang="ru-RU" sz="3600">
                        <a:effectLst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1427788"/>
                  </a:ext>
                </a:extLst>
              </a:tr>
              <a:tr h="38144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цели</a:t>
                      </a:r>
                      <a:endParaRPr lang="ru-RU" sz="4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3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 на входе</a:t>
                      </a:r>
                      <a:endParaRPr lang="ru-RU" sz="4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 на выходе</a:t>
                      </a:r>
                      <a:endParaRPr lang="ru-RU" sz="4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 на выходе</a:t>
                      </a:r>
                      <a:endParaRPr lang="ru-RU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3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Ключевые заинтересованные лица</a:t>
                      </a:r>
                      <a:endParaRPr lang="ru-RU" sz="4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ru-RU" sz="2000">
                          <a:effectLst/>
                          <a:latin typeface="Arial" panose="020B0604020202020204" pitchFamily="34" charset="0"/>
                        </a:rPr>
                        <a:t>Ключевые заинтересованные лица</a:t>
                      </a:r>
                      <a:endParaRPr lang="ru-RU" sz="3600">
                        <a:effectLst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8544668"/>
                  </a:ext>
                </a:extLst>
              </a:tr>
              <a:tr h="591839">
                <a:tc gridSpan="2">
                  <a:txBody>
                    <a:bodyPr/>
                    <a:lstStyle/>
                    <a:p>
                      <a:pPr lvl="4" algn="just" font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1.Количество жалоб на работу ПК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сокращение в 1,5 раза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сокращение в 1,5 раза</a:t>
                      </a:r>
                      <a:endParaRPr lang="ru-RU" dirty="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2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0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Система: Министерство образования и науки Челябинской области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ru-RU" sz="2000" i="1">
                          <a:effectLst/>
                          <a:latin typeface="Arial" panose="020B0604020202020204" pitchFamily="34" charset="0"/>
                        </a:rPr>
                        <a:t>Система: Министерство ОиН ЧО</a:t>
                      </a:r>
                      <a:endParaRPr lang="ru-RU" sz="3600">
                        <a:effectLst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7760375"/>
                  </a:ext>
                </a:extLst>
              </a:tr>
              <a:tr h="804672">
                <a:tc gridSpan="2">
                  <a:txBody>
                    <a:bodyPr/>
                    <a:lstStyle/>
                    <a:p>
                      <a:pPr lvl="4" algn="just" fontAlgn="t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2.Доля родителей/законных представителей,  удовлетворенных общением с членами ПК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40%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90%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60%</a:t>
                      </a:r>
                      <a:endParaRPr lang="ru-RU" dirty="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000" i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Организация: Директор ПОО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r>
                        <a:rPr lang="ru-RU" sz="2000" i="1">
                          <a:effectLst/>
                          <a:latin typeface="Arial" panose="020B0604020202020204" pitchFamily="34" charset="0"/>
                        </a:rPr>
                        <a:t>Организация: Директор ПОО</a:t>
                      </a:r>
                      <a:endParaRPr lang="ru-RU" sz="3600">
                        <a:effectLst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0340479"/>
                  </a:ext>
                </a:extLst>
              </a:tr>
              <a:tr h="819502">
                <a:tc gridSpan="2">
                  <a:txBody>
                    <a:bodyPr/>
                    <a:lstStyle/>
                    <a:p>
                      <a:pPr lvl="4" algn="just" fontAlgn="t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3.Доля членов ПК, удовлетворенных условиями работы в период приема документов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ru-RU" sz="2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30%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60%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60%</a:t>
                      </a:r>
                      <a:endParaRPr lang="ru-RU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000" i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Человек: Родитель / законный представитеь, члены приемной</a:t>
                      </a:r>
                      <a:br>
                        <a:rPr lang="ru-RU" sz="2000" i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i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комиссии (секретарь приемной комиссии, сотрудники)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r>
                        <a:rPr lang="ru-RU" sz="2000" i="1">
                          <a:effectLst/>
                          <a:latin typeface="Arial" panose="020B0604020202020204" pitchFamily="34" charset="0"/>
                        </a:rPr>
                        <a:t>Человек: Родитель / законный представитеь, члены приемной</a:t>
                      </a:r>
                      <a:br>
                        <a:rPr lang="ru-RU" sz="2000" i="1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ru-RU" sz="2000" i="1">
                          <a:effectLst/>
                          <a:latin typeface="Arial" panose="020B0604020202020204" pitchFamily="34" charset="0"/>
                        </a:rPr>
                        <a:t>комиссии (секретарь приемной комиссии, сотрудники)</a:t>
                      </a:r>
                      <a:endParaRPr lang="ru-RU" sz="3600">
                        <a:effectLst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8481794"/>
                  </a:ext>
                </a:extLst>
              </a:tr>
              <a:tr h="860273">
                <a:tc gridSpan="2">
                  <a:txBody>
                    <a:bodyPr/>
                    <a:lstStyle/>
                    <a:p>
                      <a:pPr lvl="4" algn="just" fontAlgn="t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Стандарт процесса взаимодействия членов ПК абитуриентами /родителями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ru-RU" sz="2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отсутствие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</a:t>
                      </a:r>
                      <a:endParaRPr lang="ru-RU" dirty="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ru-RU" sz="3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2000" i="1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3310716"/>
                  </a:ext>
                </a:extLst>
              </a:tr>
              <a:tr h="381443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Ресурсы для реализации проекта</a:t>
                      </a:r>
                      <a:endParaRPr lang="ru-RU" sz="4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3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Компетенции для реализации проекта</a:t>
                      </a:r>
                      <a:endParaRPr lang="ru-RU" sz="4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ru-RU" sz="2000">
                          <a:effectLst/>
                          <a:latin typeface="Arial" panose="020B0604020202020204" pitchFamily="34" charset="0"/>
                        </a:rPr>
                        <a:t>Компетенции для реализации проекта</a:t>
                      </a:r>
                      <a:endParaRPr lang="ru-RU" sz="3600">
                        <a:effectLst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928161"/>
                  </a:ext>
                </a:extLst>
              </a:tr>
              <a:tr h="317869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квалифицированные специалисты РГ, МТБ, финансирование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3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психолог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ru-RU" sz="2000">
                          <a:effectLst/>
                          <a:latin typeface="Arial" panose="020B0604020202020204" pitchFamily="34" charset="0"/>
                        </a:rPr>
                        <a:t>психолог</a:t>
                      </a:r>
                      <a:endParaRPr lang="ru-RU" sz="3600">
                        <a:effectLst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0953775"/>
                  </a:ext>
                </a:extLst>
              </a:tr>
              <a:tr h="635739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Целевое состояние (Стандарты) - Достигнуто сейчас ("быстрые решения")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3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Целевое состояние (Стандарты) - Будет достигнуто в дальнейшем ("системные решения")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ru-RU" sz="2000">
                          <a:effectLst/>
                          <a:latin typeface="Arial" panose="020B0604020202020204" pitchFamily="34" charset="0"/>
                        </a:rPr>
                        <a:t>Целевое состояние (Стандарты) - Будет достигнуто в дальнейшем ("системные решения")</a:t>
                      </a:r>
                      <a:endParaRPr lang="ru-RU" sz="3600">
                        <a:effectLst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2674778"/>
                  </a:ext>
                </a:extLst>
              </a:tr>
              <a:tr h="361613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разработанный стандарт, скрипты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3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установленные дополнительные места для ожидания посетителей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ru-RU" sz="2000">
                          <a:effectLst/>
                          <a:latin typeface="Arial" panose="020B0604020202020204" pitchFamily="34" charset="0"/>
                        </a:rPr>
                        <a:t>установленные дополнительные места для ожидания посетителей</a:t>
                      </a:r>
                      <a:endParaRPr lang="ru-RU" sz="3600">
                        <a:effectLst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7396176"/>
                  </a:ext>
                </a:extLst>
              </a:tr>
              <a:tr h="381443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проблемами</a:t>
                      </a:r>
                      <a:endParaRPr lang="ru-RU" sz="4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9082593"/>
                  </a:ext>
                </a:extLst>
              </a:tr>
              <a:tr h="317869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Ключевые проблемы, возникавшие в процессе разработки решения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3600">
                        <a:effectLst/>
                      </a:endParaRPr>
                    </a:p>
                  </a:txBody>
                  <a:tcPr marL="0" marR="0" marT="0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Лифтированные проблемы</a:t>
                      </a:r>
                      <a:endParaRPr lang="ru-RU" sz="3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188693"/>
                  </a:ext>
                </a:extLst>
              </a:tr>
              <a:tr h="514592">
                <a:tc gridSpan="7">
                  <a:txBody>
                    <a:bodyPr/>
                    <a:lstStyle/>
                    <a:p>
                      <a:pPr algn="l" fontAlgn="b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1.Недостаточный уровень компетентности сотрудника ПК</a:t>
                      </a:r>
                      <a:b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 Не владение сотрудниками ПК техниками бесконфликтного общения  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3600">
                        <a:effectLst/>
                      </a:endParaRPr>
                    </a:p>
                  </a:txBody>
                  <a:tcPr marL="0" marR="0" marT="0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0" marR="0" marT="0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5350547"/>
                  </a:ext>
                </a:extLst>
              </a:tr>
              <a:tr h="317869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Эффекты от внедрения</a:t>
                      </a:r>
                      <a:endParaRPr lang="ru-RU" sz="36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2439237"/>
                  </a:ext>
                </a:extLst>
              </a:tr>
              <a:tr h="317869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Экономические</a:t>
                      </a:r>
                      <a:endParaRPr lang="ru-RU" sz="36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Социальные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3600">
                        <a:effectLst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r>
                        <a:rPr lang="ru-RU" sz="2000">
                          <a:effectLst/>
                          <a:latin typeface="Arial" panose="020B0604020202020204" pitchFamily="34" charset="0"/>
                        </a:rPr>
                        <a:t>Социальные</a:t>
                      </a:r>
                      <a:endParaRPr lang="ru-RU" sz="3600">
                        <a:effectLst/>
                      </a:endParaRPr>
                    </a:p>
                  </a:txBody>
                  <a:tcPr marL="0" marR="0" marT="0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6999794"/>
                  </a:ext>
                </a:extLst>
              </a:tr>
              <a:tr h="36756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выполнение КЦП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повышение удовлетворенности клиентов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3600">
                        <a:effectLst/>
                      </a:endParaRP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r>
                        <a:rPr lang="ru-RU" sz="2000" dirty="0">
                          <a:effectLst/>
                          <a:latin typeface="Arial" panose="020B0604020202020204" pitchFamily="34" charset="0"/>
                        </a:rPr>
                        <a:t>повышение удовлетворенности клиентов</a:t>
                      </a:r>
                      <a:endParaRPr lang="ru-RU" sz="2000" dirty="0">
                        <a:effectLst/>
                      </a:endParaRPr>
                    </a:p>
                  </a:txBody>
                  <a:tcPr marL="0" marR="0" marT="0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390117"/>
                  </a:ext>
                </a:extLst>
              </a:tr>
              <a:tr h="445064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Кому и как планируем передать проект для дальнейшего внедрения</a:t>
                      </a:r>
                      <a:endParaRPr lang="ru-RU" sz="36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Сопровождение внедряемого решения /Список закрепляющих мероприятий</a:t>
                      </a:r>
                      <a:endParaRPr lang="ru-RU" sz="4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3600">
                        <a:effectLst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ru-RU" sz="1800" dirty="0">
                          <a:effectLst/>
                          <a:latin typeface="Arial" panose="020B0604020202020204" pitchFamily="34" charset="0"/>
                        </a:rPr>
                        <a:t>Сопровождение внедряемого решения /Список закрепляющих мероприятий</a:t>
                      </a:r>
                      <a:endParaRPr lang="ru-RU" sz="3200" dirty="0">
                        <a:effectLst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7025615"/>
                  </a:ext>
                </a:extLst>
              </a:tr>
              <a:tr h="300658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образовательные организации</a:t>
                      </a:r>
                      <a:endParaRPr lang="ru-RU" sz="4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выступление на ОМО, совещаниях, конференциях,</a:t>
                      </a:r>
                      <a:endParaRPr lang="ru-RU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3600">
                        <a:effectLst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ru-RU" sz="2000" dirty="0">
                          <a:effectLst/>
                          <a:latin typeface="Arial" panose="020B0604020202020204" pitchFamily="34" charset="0"/>
                        </a:rPr>
                        <a:t>выступление на ОМО, совещаниях, конференциях,</a:t>
                      </a:r>
                      <a:endParaRPr lang="ru-RU" sz="3600" dirty="0">
                        <a:effectLst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20908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3" name="Picture 493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495" name="Picture 495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496" name="Shape 496"/>
          <p:cNvSpPr txBox="1"/>
          <p:nvPr/>
        </p:nvSpPr>
        <p:spPr>
          <a:xfrm>
            <a:off x="890890" y="1228600"/>
            <a:ext cx="20426060" cy="970608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4400" b="1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ПЛАНЫ ДАЛЬНЕЙШЕЙ РЕАЛИЗАЦИИ ПРОЕКТА</a:t>
            </a:r>
          </a:p>
        </p:txBody>
      </p:sp>
      <p:sp>
        <p:nvSpPr>
          <p:cNvPr id="497" name="Shape 497"/>
          <p:cNvSpPr/>
          <p:nvPr/>
        </p:nvSpPr>
        <p:spPr>
          <a:xfrm flipV="1">
            <a:off x="603144" y="2057738"/>
            <a:ext cx="23190304" cy="2130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98" name="Shape 498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99" name="Shape 499"/>
          <p:cNvSpPr txBox="1"/>
          <p:nvPr/>
        </p:nvSpPr>
        <p:spPr>
          <a:xfrm>
            <a:off x="22879428" y="13036674"/>
            <a:ext cx="764325" cy="5027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667" b="0" i="0" u="none" strike="noStrike" cap="none" spc="0" baseline="0">
                <a:solidFill>
                  <a:srgbClr val="000000"/>
                </a:solidFill>
                <a:latin typeface="Golos Text VF"/>
                <a:ea typeface="Golos Text VF"/>
                <a:cs typeface="Golos Text VF"/>
              </a:rPr>
              <a:t>18</a:t>
            </a:r>
          </a:p>
        </p:txBody>
      </p:sp>
      <p:grpSp>
        <p:nvGrpSpPr>
          <p:cNvPr id="500" name="Shape 500"/>
          <p:cNvGrpSpPr/>
          <p:nvPr/>
        </p:nvGrpSpPr>
        <p:grpSpPr>
          <a:xfrm>
            <a:off x="331640" y="5490682"/>
            <a:ext cx="22752866" cy="1958071"/>
            <a:chOff x="0" y="0"/>
            <a:chExt cx="22752866" cy="1958071"/>
          </a:xfrm>
        </p:grpSpPr>
        <p:sp>
          <p:nvSpPr>
            <p:cNvPr id="501" name="Shape 501"/>
            <p:cNvSpPr/>
            <p:nvPr/>
          </p:nvSpPr>
          <p:spPr>
            <a:xfrm>
              <a:off x="0" y="0"/>
              <a:ext cx="22752866" cy="689103"/>
            </a:xfrm>
            <a:prstGeom prst="rect">
              <a:avLst/>
            </a:prstGeom>
            <a:solidFill>
              <a:srgbClr val="002B58"/>
            </a:solidFill>
            <a:ln w="25400">
              <a:solidFill>
                <a:srgbClr val="002B58"/>
              </a:solidFill>
              <a:prstDash val="solid"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sz="3600" b="1" dirty="0" err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Дальнейшая</a:t>
              </a:r>
              <a:r>
                <a:rPr sz="3600" b="1" dirty="0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 </a:t>
              </a:r>
              <a:r>
                <a:rPr sz="3600" b="1" dirty="0" err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эволюция</a:t>
              </a:r>
              <a:r>
                <a:rPr sz="3600" b="1" dirty="0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 </a:t>
              </a:r>
              <a:r>
                <a:rPr sz="3600" b="1" dirty="0" err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решения</a:t>
              </a:r>
              <a:endParaRPr sz="3600" b="1" dirty="0">
                <a:solidFill>
                  <a:srgbClr val="FFFFFF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502" name="Shape 502"/>
            <p:cNvSpPr txBox="1"/>
            <p:nvPr/>
          </p:nvSpPr>
          <p:spPr>
            <a:xfrm>
              <a:off x="25744" y="1137397"/>
              <a:ext cx="22666162" cy="8206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>
              <a:defPPr/>
              <a:lvl1pPr marL="0" lvl="0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67758" indent="-567758">
                <a:lnSpc>
                  <a:spcPct val="150000"/>
                </a:lnSpc>
                <a:buClr>
                  <a:srgbClr val="000000"/>
                </a:buClr>
                <a:buSzPts val="2400"/>
                <a:buFont typeface="Arial"/>
                <a:buChar char="•"/>
              </a:pPr>
              <a:endParaRPr sz="3600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</a:endParaRPr>
            </a:p>
          </p:txBody>
        </p:sp>
      </p:grpSp>
      <p:sp>
        <p:nvSpPr>
          <p:cNvPr id="503" name="Shape 503"/>
          <p:cNvSpPr txBox="1"/>
          <p:nvPr/>
        </p:nvSpPr>
        <p:spPr>
          <a:xfrm>
            <a:off x="890890" y="2699001"/>
            <a:ext cx="21164548" cy="584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indent="0" algn="l"/>
            <a:r>
              <a:rPr lang="ru-RU" sz="3200" b="1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Проект планируется тиражировать на все образовательные организации</a:t>
            </a:r>
            <a:endParaRPr sz="3200" b="1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05" name="Shape 505"/>
          <p:cNvSpPr/>
          <p:nvPr/>
        </p:nvSpPr>
        <p:spPr>
          <a:xfrm>
            <a:off x="960438" y="4059613"/>
            <a:ext cx="19342972" cy="6463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l"/>
            <a:r>
              <a:rPr sz="360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Ответственные за реализацию решений по Жизненной ситуации в рамках проекта</a:t>
            </a:r>
          </a:p>
        </p:txBody>
      </p:sp>
      <p:pic>
        <p:nvPicPr>
          <p:cNvPr id="14" name="Рисунок 13" descr="https://chirpo.ru/img/logo.png">
            <a:extLst>
              <a:ext uri="{FF2B5EF4-FFF2-40B4-BE49-F238E27FC236}">
                <a16:creationId xmlns:a16="http://schemas.microsoft.com/office/drawing/2014/main" id="{1A2720D6-C7E7-43D4-BDAC-A899E127C24E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336592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43A795A-F717-45A8-94BD-EA752E6810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263965"/>
            <a:ext cx="1989337" cy="87231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0A48029-5458-416F-9892-D6F57654CF6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110182"/>
            <a:ext cx="4618738" cy="13415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B0E2938-C984-7245-6B43-ACDD2EBDEEB0}"/>
              </a:ext>
            </a:extLst>
          </p:cNvPr>
          <p:cNvSpPr txBox="1"/>
          <p:nvPr/>
        </p:nvSpPr>
        <p:spPr>
          <a:xfrm>
            <a:off x="1284906" y="4750000"/>
            <a:ext cx="1714311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и члены рабочей команды проекта; директор ПОО, сотрудники ПОО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63E26A-2CDB-C4AA-8E92-587E9983F17D}"/>
              </a:ext>
            </a:extLst>
          </p:cNvPr>
          <p:cNvSpPr txBox="1"/>
          <p:nvPr/>
        </p:nvSpPr>
        <p:spPr>
          <a:xfrm>
            <a:off x="1005602" y="6716042"/>
            <a:ext cx="20935124" cy="60631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профессионального сообщества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6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системы внутреннего аудита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6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Этические карты – визуальные инструменты оценки этичности принятых решений сотрудниками ПК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6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 с HR-стратегией – учёт профессиональных этических показателей при оценке эффективности сотрудников ПОО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6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системы KPI – ключевые показатели профессионального этического развития сотрудников ПОО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soft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skills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тренинги по развитию профессиональных этических компетенций</a:t>
            </a:r>
          </a:p>
          <a:p>
            <a:endParaRPr lang="ru-RU" sz="320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320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341AA2-A690-FE71-CA3F-D742513CF4CB}"/>
              </a:ext>
            </a:extLst>
          </p:cNvPr>
          <p:cNvSpPr txBox="1"/>
          <p:nvPr/>
        </p:nvSpPr>
        <p:spPr>
          <a:xfrm>
            <a:off x="1828801" y="11578911"/>
            <a:ext cx="2022663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002060"/>
                </a:solidFill>
              </a:rPr>
              <a:t>Эволюция решения должна происходить непрерывно, с учётом меняющихся условий и потребностей, что позволит ПОО оставаться лидером в системе СПО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8" name="Picture 508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510" name="Picture 510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511" name="Shape 511"/>
          <p:cNvSpPr txBox="1"/>
          <p:nvPr/>
        </p:nvSpPr>
        <p:spPr>
          <a:xfrm>
            <a:off x="890890" y="1228600"/>
            <a:ext cx="20426060" cy="970608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4400" b="1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ПЛАН ВНЕДРЕНИЯ И НЕОБХОДИМЫЕ РЕСУРСЫ</a:t>
            </a:r>
          </a:p>
        </p:txBody>
      </p:sp>
      <p:sp>
        <p:nvSpPr>
          <p:cNvPr id="512" name="Shape 512"/>
          <p:cNvSpPr/>
          <p:nvPr/>
        </p:nvSpPr>
        <p:spPr>
          <a:xfrm flipV="1">
            <a:off x="603144" y="2057738"/>
            <a:ext cx="23190304" cy="2130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13" name="Shape 513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14" name="Shape 514"/>
          <p:cNvSpPr txBox="1"/>
          <p:nvPr/>
        </p:nvSpPr>
        <p:spPr>
          <a:xfrm>
            <a:off x="22879428" y="13036674"/>
            <a:ext cx="764325" cy="5027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667" b="0" i="0" u="none" strike="noStrike" cap="none" spc="0" baseline="0">
                <a:solidFill>
                  <a:srgbClr val="000000"/>
                </a:solidFill>
                <a:latin typeface="Golos Text VF"/>
                <a:ea typeface="Golos Text VF"/>
                <a:cs typeface="Golos Text VF"/>
              </a:rPr>
              <a:t>19</a:t>
            </a:r>
          </a:p>
        </p:txBody>
      </p:sp>
      <p:sp>
        <p:nvSpPr>
          <p:cNvPr id="515" name="Shape 515"/>
          <p:cNvSpPr/>
          <p:nvPr/>
        </p:nvSpPr>
        <p:spPr>
          <a:xfrm>
            <a:off x="2452957" y="4674105"/>
            <a:ext cx="20564272" cy="822628"/>
          </a:xfrm>
          <a:prstGeom prst="rect">
            <a:avLst/>
          </a:prstGeom>
          <a:solidFill>
            <a:srgbClr val="002B58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indent="0" algn="ctr"/>
            <a:endParaRPr sz="360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16" name="Shape 516"/>
          <p:cNvSpPr txBox="1"/>
          <p:nvPr/>
        </p:nvSpPr>
        <p:spPr>
          <a:xfrm>
            <a:off x="681751" y="6592814"/>
            <a:ext cx="5400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/>
            <a:lvl1pPr marL="0" lvl="0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9250" indent="-349250">
              <a:spcAft>
                <a:spcPts val="1200"/>
              </a:spcAft>
              <a:buClr>
                <a:srgbClr val="0055A0"/>
              </a:buClr>
              <a:buFont typeface="Wingdings"/>
              <a:buChar char="§"/>
            </a:pPr>
            <a:r>
              <a:rPr lang="ru-RU" sz="220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Подбор квалифицированных специалистов рабочей группы</a:t>
            </a:r>
            <a:endParaRPr sz="2200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17" name="Shape 517"/>
          <p:cNvSpPr txBox="1"/>
          <p:nvPr/>
        </p:nvSpPr>
        <p:spPr>
          <a:xfrm>
            <a:off x="6561164" y="6592814"/>
            <a:ext cx="5331500" cy="430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/>
            <a:lvl1pPr marL="0" lvl="0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9250" indent="-349250">
              <a:spcAft>
                <a:spcPts val="1200"/>
              </a:spcAft>
              <a:buClr>
                <a:srgbClr val="0055A0"/>
              </a:buClr>
              <a:buFont typeface="Wingdings"/>
              <a:buChar char="§"/>
            </a:pPr>
            <a:r>
              <a:rPr lang="ru-RU" sz="220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Обеспечение ПК, МФУ, веб камерой</a:t>
            </a:r>
            <a:endParaRPr sz="2200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18" name="Shape 518"/>
          <p:cNvSpPr txBox="1"/>
          <p:nvPr/>
        </p:nvSpPr>
        <p:spPr>
          <a:xfrm>
            <a:off x="12440579" y="6592814"/>
            <a:ext cx="5400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/>
            <a:lvl1pPr marL="0" lvl="0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9250" indent="-349250">
              <a:spcAft>
                <a:spcPts val="1200"/>
              </a:spcAft>
              <a:buClr>
                <a:srgbClr val="0055A0"/>
              </a:buClr>
              <a:buFont typeface="Wingdings"/>
              <a:buChar char="§"/>
            </a:pPr>
            <a:r>
              <a:rPr lang="ru-RU" sz="220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Обеспечение бумагой, чернилами для картриджа</a:t>
            </a:r>
            <a:endParaRPr sz="2200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grpSp>
        <p:nvGrpSpPr>
          <p:cNvPr id="520" name="Shape 520"/>
          <p:cNvGrpSpPr/>
          <p:nvPr/>
        </p:nvGrpSpPr>
        <p:grpSpPr>
          <a:xfrm>
            <a:off x="681751" y="3037025"/>
            <a:ext cx="5400000" cy="3308391"/>
            <a:chOff x="0" y="0"/>
            <a:chExt cx="5400000" cy="3308391"/>
          </a:xfrm>
        </p:grpSpPr>
        <p:sp>
          <p:nvSpPr>
            <p:cNvPr id="521" name="Shape 521"/>
            <p:cNvSpPr/>
            <p:nvPr/>
          </p:nvSpPr>
          <p:spPr>
            <a:xfrm>
              <a:off x="0" y="788392"/>
              <a:ext cx="5400000" cy="2519999"/>
            </a:xfrm>
            <a:prstGeom prst="roundRect">
              <a:avLst/>
            </a:prstGeom>
            <a:solidFill>
              <a:srgbClr val="C4DFF2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sz="2400" b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1. </a:t>
              </a:r>
              <a:r>
                <a:rPr sz="2400" b="1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Шаг</a:t>
              </a:r>
              <a:endPara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  <a:p>
              <a:pPr marL="0" indent="0" algn="ctr"/>
              <a:r>
                <a:rPr lang="ru-RU" sz="2400" b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 Создание рабочей группы</a:t>
              </a:r>
              <a:endParaRPr sz="2400" dirty="0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522" name="Shape 522"/>
            <p:cNvSpPr txBox="1"/>
            <p:nvPr/>
          </p:nvSpPr>
          <p:spPr>
            <a:xfrm>
              <a:off x="956362" y="0"/>
              <a:ext cx="3541354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marL="0" indent="0" algn="ctr"/>
              <a:r>
                <a:rPr lang="ru-RU" sz="2400" b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30.03.2025 - 30.05.2025</a:t>
              </a:r>
              <a:endParaRPr sz="1800" dirty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23" name="Shape 523"/>
          <p:cNvGrpSpPr/>
          <p:nvPr/>
        </p:nvGrpSpPr>
        <p:grpSpPr>
          <a:xfrm>
            <a:off x="6561166" y="3057801"/>
            <a:ext cx="5531029" cy="3287615"/>
            <a:chOff x="0" y="20776"/>
            <a:chExt cx="5531029" cy="3287615"/>
          </a:xfrm>
        </p:grpSpPr>
        <p:sp>
          <p:nvSpPr>
            <p:cNvPr id="524" name="Shape 524"/>
            <p:cNvSpPr/>
            <p:nvPr/>
          </p:nvSpPr>
          <p:spPr>
            <a:xfrm>
              <a:off x="0" y="788392"/>
              <a:ext cx="5400000" cy="2519999"/>
            </a:xfrm>
            <a:prstGeom prst="roundRect">
              <a:avLst/>
            </a:prstGeom>
            <a:solidFill>
              <a:srgbClr val="C4DFF2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sz="2400" b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2. </a:t>
              </a:r>
              <a:r>
                <a:rPr sz="2400" b="1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Шаг</a:t>
              </a:r>
              <a:endPara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  <a:p>
              <a:pPr marL="0" indent="0" algn="ctr"/>
              <a:r>
                <a:rPr lang="ru-RU" sz="2400" b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Проведение заседаний рабочей группы</a:t>
              </a:r>
            </a:p>
            <a:p>
              <a:pPr marL="0" indent="0" algn="l"/>
              <a:endParaRPr sz="1800" dirty="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5" name="Shape 525"/>
            <p:cNvSpPr txBox="1"/>
            <p:nvPr/>
          </p:nvSpPr>
          <p:spPr>
            <a:xfrm>
              <a:off x="69406" y="20776"/>
              <a:ext cx="5461623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marL="0" indent="0" algn="l"/>
              <a:r>
                <a:rPr lang="ru-RU" sz="2400" b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еженедельно по четвергам в 14.00</a:t>
              </a:r>
              <a:endParaRPr sz="1800" dirty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26" name="Shape 526"/>
          <p:cNvGrpSpPr/>
          <p:nvPr/>
        </p:nvGrpSpPr>
        <p:grpSpPr>
          <a:xfrm>
            <a:off x="12440579" y="3037025"/>
            <a:ext cx="5400000" cy="3308391"/>
            <a:chOff x="0" y="0"/>
            <a:chExt cx="5400000" cy="3308391"/>
          </a:xfrm>
        </p:grpSpPr>
        <p:sp>
          <p:nvSpPr>
            <p:cNvPr id="527" name="Shape 527"/>
            <p:cNvSpPr/>
            <p:nvPr/>
          </p:nvSpPr>
          <p:spPr>
            <a:xfrm>
              <a:off x="0" y="788392"/>
              <a:ext cx="5400000" cy="2519999"/>
            </a:xfrm>
            <a:prstGeom prst="roundRect">
              <a:avLst/>
            </a:prstGeom>
            <a:solidFill>
              <a:srgbClr val="C4DFF2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sz="2400" b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3. </a:t>
              </a:r>
              <a:r>
                <a:rPr sz="2400" b="1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Шаг</a:t>
              </a:r>
              <a:r>
                <a:rPr lang="ru-RU" sz="2400" b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 </a:t>
              </a:r>
            </a:p>
            <a:p>
              <a:pPr marL="0" indent="0" algn="ctr"/>
              <a:r>
                <a:rPr lang="ru-RU" sz="2400" b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Разработка, утверждение этических карт  и скриптов взаимодействия для сотрудников ПК</a:t>
              </a:r>
              <a:endParaRPr sz="1800" dirty="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8" name="Shape 528"/>
            <p:cNvSpPr txBox="1"/>
            <p:nvPr/>
          </p:nvSpPr>
          <p:spPr>
            <a:xfrm>
              <a:off x="1545750" y="0"/>
              <a:ext cx="1726755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marL="0" indent="0" algn="l"/>
              <a:r>
                <a:rPr lang="ru-RU" sz="2400" b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02.06.2025</a:t>
              </a:r>
              <a:endParaRPr sz="1800" dirty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29" name="Shape 529"/>
          <p:cNvGrpSpPr/>
          <p:nvPr/>
        </p:nvGrpSpPr>
        <p:grpSpPr>
          <a:xfrm>
            <a:off x="18319992" y="3000123"/>
            <a:ext cx="5619364" cy="3345296"/>
            <a:chOff x="0" y="-36903"/>
            <a:chExt cx="5619364" cy="3345296"/>
          </a:xfrm>
        </p:grpSpPr>
        <p:sp>
          <p:nvSpPr>
            <p:cNvPr id="530" name="Shape 530"/>
            <p:cNvSpPr/>
            <p:nvPr/>
          </p:nvSpPr>
          <p:spPr>
            <a:xfrm>
              <a:off x="0" y="788393"/>
              <a:ext cx="5399999" cy="2520000"/>
            </a:xfrm>
            <a:prstGeom prst="roundRect">
              <a:avLst/>
            </a:prstGeom>
            <a:solidFill>
              <a:srgbClr val="C4DFF2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sz="2400" b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4. </a:t>
              </a:r>
              <a:r>
                <a:rPr sz="2400" b="1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Шаг</a:t>
              </a:r>
              <a:r>
                <a:rPr lang="ru-RU" sz="2400" b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 </a:t>
              </a:r>
            </a:p>
            <a:p>
              <a:pPr marL="0" indent="0" algn="ctr"/>
              <a:r>
                <a:rPr lang="ru-RU" sz="2400" b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Контрольный срез внедрения этических карт  и использование разработанных скриптов сотрудниками ПК в ПОО ЧО</a:t>
              </a:r>
              <a:endParaRPr sz="1800" dirty="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1" name="Shape 531"/>
            <p:cNvSpPr txBox="1"/>
            <p:nvPr/>
          </p:nvSpPr>
          <p:spPr>
            <a:xfrm>
              <a:off x="450448" y="-36903"/>
              <a:ext cx="5168916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marL="0" indent="0" algn="l"/>
              <a:r>
                <a:rPr lang="ru-RU" sz="2400" b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один раз в месяц (среда в 14:00)</a:t>
              </a:r>
              <a:endParaRPr sz="1800" dirty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32" name="Shape 532"/>
          <p:cNvSpPr/>
          <p:nvPr/>
        </p:nvSpPr>
        <p:spPr>
          <a:xfrm>
            <a:off x="2452957" y="10051239"/>
            <a:ext cx="16036211" cy="822628"/>
          </a:xfrm>
          <a:prstGeom prst="rect">
            <a:avLst/>
          </a:prstGeom>
          <a:solidFill>
            <a:srgbClr val="002B58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indent="0" algn="ctr"/>
            <a:endParaRPr sz="360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33" name="Shape 533"/>
          <p:cNvSpPr txBox="1"/>
          <p:nvPr/>
        </p:nvSpPr>
        <p:spPr>
          <a:xfrm>
            <a:off x="681751" y="11969948"/>
            <a:ext cx="5400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/>
            <a:lvl1pPr marL="0" lvl="0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9250" indent="-349250">
              <a:spcAft>
                <a:spcPts val="1200"/>
              </a:spcAft>
              <a:buClr>
                <a:srgbClr val="0055A0"/>
              </a:buClr>
              <a:buFont typeface="Wingdings"/>
              <a:buChar char="§"/>
            </a:pPr>
            <a:r>
              <a:rPr lang="ru-RU" sz="220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денежные средства, финансирование</a:t>
            </a:r>
            <a:endParaRPr sz="2200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34" name="Shape 534"/>
          <p:cNvSpPr txBox="1"/>
          <p:nvPr/>
        </p:nvSpPr>
        <p:spPr>
          <a:xfrm>
            <a:off x="6561164" y="11969948"/>
            <a:ext cx="53315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/>
            <a:lvl1pPr marL="0" lvl="0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9250" indent="-349250">
              <a:spcAft>
                <a:spcPts val="1200"/>
              </a:spcAft>
              <a:buClr>
                <a:srgbClr val="0055A0"/>
              </a:buClr>
              <a:buFont typeface="Wingdings"/>
              <a:buChar char="§"/>
            </a:pPr>
            <a:r>
              <a:rPr lang="ru-RU" sz="220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денежные средства, финансирование</a:t>
            </a:r>
            <a:endParaRPr sz="2200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35" name="Shape 535"/>
          <p:cNvSpPr txBox="1"/>
          <p:nvPr/>
        </p:nvSpPr>
        <p:spPr>
          <a:xfrm>
            <a:off x="12440579" y="11969948"/>
            <a:ext cx="5400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/>
            <a:lvl1pPr marL="0" lvl="0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9250" indent="-349250">
              <a:spcAft>
                <a:spcPts val="1200"/>
              </a:spcAft>
              <a:buClr>
                <a:srgbClr val="0055A0"/>
              </a:buClr>
              <a:buFont typeface="Wingdings"/>
              <a:buChar char="§"/>
            </a:pPr>
            <a:r>
              <a:rPr lang="ru-RU" sz="220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денежные средства, финансирование</a:t>
            </a:r>
            <a:endParaRPr sz="2200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grpSp>
        <p:nvGrpSpPr>
          <p:cNvPr id="537" name="Shape 537"/>
          <p:cNvGrpSpPr/>
          <p:nvPr/>
        </p:nvGrpSpPr>
        <p:grpSpPr>
          <a:xfrm>
            <a:off x="681751" y="8414159"/>
            <a:ext cx="5400000" cy="3308391"/>
            <a:chOff x="0" y="0"/>
            <a:chExt cx="5400000" cy="3308391"/>
          </a:xfrm>
        </p:grpSpPr>
        <p:sp>
          <p:nvSpPr>
            <p:cNvPr id="538" name="Shape 538"/>
            <p:cNvSpPr/>
            <p:nvPr/>
          </p:nvSpPr>
          <p:spPr>
            <a:xfrm>
              <a:off x="0" y="788392"/>
              <a:ext cx="5400000" cy="2519999"/>
            </a:xfrm>
            <a:prstGeom prst="roundRect">
              <a:avLst/>
            </a:prstGeom>
            <a:solidFill>
              <a:srgbClr val="C4DFF2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sz="2400" b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5. </a:t>
              </a:r>
              <a:r>
                <a:rPr sz="2400" b="1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Шаг</a:t>
              </a:r>
              <a:endParaRPr lang="ru-RU" sz="2400" b="1" dirty="0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  <a:p>
              <a:pPr marL="0" indent="0" algn="ctr"/>
              <a:r>
                <a:rPr lang="ru-RU" sz="2400" b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подбор и анализ коммерческих предложений по созданию комфортных условий для посетителей</a:t>
              </a:r>
              <a:endParaRPr sz="2400" dirty="0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539" name="Shape 539"/>
            <p:cNvSpPr txBox="1"/>
            <p:nvPr/>
          </p:nvSpPr>
          <p:spPr>
            <a:xfrm>
              <a:off x="1354577" y="0"/>
              <a:ext cx="2744919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marL="0" indent="0" algn="ctr"/>
              <a:r>
                <a:rPr lang="ru-RU" sz="2400" b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конец мая- июль</a:t>
              </a:r>
              <a:endParaRPr sz="1800" dirty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40" name="Shape 540"/>
          <p:cNvGrpSpPr/>
          <p:nvPr/>
        </p:nvGrpSpPr>
        <p:grpSpPr>
          <a:xfrm>
            <a:off x="6561166" y="8414159"/>
            <a:ext cx="5400000" cy="3308391"/>
            <a:chOff x="0" y="0"/>
            <a:chExt cx="5400000" cy="3308391"/>
          </a:xfrm>
        </p:grpSpPr>
        <p:sp>
          <p:nvSpPr>
            <p:cNvPr id="541" name="Shape 541"/>
            <p:cNvSpPr/>
            <p:nvPr/>
          </p:nvSpPr>
          <p:spPr>
            <a:xfrm>
              <a:off x="0" y="788392"/>
              <a:ext cx="5400000" cy="2519999"/>
            </a:xfrm>
            <a:prstGeom prst="roundRect">
              <a:avLst/>
            </a:prstGeom>
            <a:solidFill>
              <a:srgbClr val="C4DFF2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sz="2400" b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6. </a:t>
              </a:r>
              <a:r>
                <a:rPr sz="2400" b="1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Шаг</a:t>
              </a:r>
              <a:r>
                <a:rPr lang="ru-RU" sz="2400" b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 </a:t>
              </a:r>
            </a:p>
            <a:p>
              <a:pPr marL="0" indent="0" algn="ctr"/>
              <a:r>
                <a:rPr lang="ru-RU" sz="2400" b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заключение договора на поставку</a:t>
              </a:r>
              <a:endParaRPr sz="1800" dirty="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2" name="Shape 542"/>
            <p:cNvSpPr txBox="1"/>
            <p:nvPr/>
          </p:nvSpPr>
          <p:spPr>
            <a:xfrm>
              <a:off x="1193071" y="0"/>
              <a:ext cx="2744919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marL="0" indent="0" algn="ctr"/>
              <a:r>
                <a:rPr lang="ru-RU" sz="2400" b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конец мая- июль</a:t>
              </a:r>
              <a:endParaRPr lang="ru-RU" sz="1800" dirty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43" name="Shape 543"/>
          <p:cNvGrpSpPr/>
          <p:nvPr/>
        </p:nvGrpSpPr>
        <p:grpSpPr>
          <a:xfrm>
            <a:off x="12440579" y="8414159"/>
            <a:ext cx="5400000" cy="3308391"/>
            <a:chOff x="0" y="0"/>
            <a:chExt cx="5400000" cy="3308391"/>
          </a:xfrm>
        </p:grpSpPr>
        <p:sp>
          <p:nvSpPr>
            <p:cNvPr id="544" name="Shape 544"/>
            <p:cNvSpPr/>
            <p:nvPr/>
          </p:nvSpPr>
          <p:spPr>
            <a:xfrm>
              <a:off x="0" y="788392"/>
              <a:ext cx="5400000" cy="2519999"/>
            </a:xfrm>
            <a:prstGeom prst="roundRect">
              <a:avLst/>
            </a:prstGeom>
            <a:solidFill>
              <a:srgbClr val="C4DFF2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sz="2400" b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7. </a:t>
              </a:r>
              <a:r>
                <a:rPr sz="2400" b="1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Шаг</a:t>
              </a:r>
              <a:r>
                <a:rPr lang="ru-RU" sz="2400" b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 </a:t>
              </a:r>
            </a:p>
            <a:p>
              <a:pPr marL="0" indent="0" algn="ctr"/>
              <a:r>
                <a:rPr lang="ru-RU" sz="2400" b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поставка и установка дополнительных мест для ожидания посетителей</a:t>
              </a:r>
              <a:endParaRPr sz="1800" dirty="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5" name="Shape 545"/>
            <p:cNvSpPr txBox="1"/>
            <p:nvPr/>
          </p:nvSpPr>
          <p:spPr>
            <a:xfrm>
              <a:off x="1220213" y="0"/>
              <a:ext cx="2744919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marL="0" indent="0" algn="ctr"/>
              <a:r>
                <a:rPr lang="ru-RU" sz="2400" b="1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конец мая- июль</a:t>
              </a:r>
              <a:endParaRPr lang="ru-RU" sz="1800" dirty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42" name="Рисунок 41" descr="https://chirpo.ru/img/logo.png">
            <a:extLst>
              <a:ext uri="{FF2B5EF4-FFF2-40B4-BE49-F238E27FC236}">
                <a16:creationId xmlns:a16="http://schemas.microsoft.com/office/drawing/2014/main" id="{38BF2ECC-70D9-4A84-A5B8-0CB1E238D0C4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336592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4D8590CD-213D-48D9-AF74-963466B81C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263965"/>
            <a:ext cx="1989337" cy="872311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2C77EFFA-6B7C-451C-9060-DDC58670817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110182"/>
            <a:ext cx="4618738" cy="13415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75B5DC0-8886-C3E1-8BFE-9DFB9BF812D6}"/>
              </a:ext>
            </a:extLst>
          </p:cNvPr>
          <p:cNvSpPr txBox="1"/>
          <p:nvPr/>
        </p:nvSpPr>
        <p:spPr>
          <a:xfrm>
            <a:off x="18489168" y="6619824"/>
            <a:ext cx="517537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200" dirty="0"/>
              <a:t>Интернет "Сферум", бумага, ПК, картридж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1" name="Picture 551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553" name="Picture 553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554" name="Shape 554"/>
          <p:cNvSpPr txBox="1"/>
          <p:nvPr/>
        </p:nvSpPr>
        <p:spPr>
          <a:xfrm>
            <a:off x="316750" y="154149"/>
            <a:ext cx="20426060" cy="906551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4400" b="1" dirty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МЫ ГОВОРИМ СПАСИБО!</a:t>
            </a:r>
          </a:p>
        </p:txBody>
      </p:sp>
      <p:sp>
        <p:nvSpPr>
          <p:cNvPr id="555" name="Shape 555"/>
          <p:cNvSpPr/>
          <p:nvPr/>
        </p:nvSpPr>
        <p:spPr>
          <a:xfrm flipV="1">
            <a:off x="441529" y="1272313"/>
            <a:ext cx="23190304" cy="2130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56" name="Shape 556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57" name="Shape 557"/>
          <p:cNvSpPr txBox="1"/>
          <p:nvPr/>
        </p:nvSpPr>
        <p:spPr>
          <a:xfrm>
            <a:off x="22879428" y="13036674"/>
            <a:ext cx="764325" cy="5027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667" b="0" i="0" u="none" strike="noStrike" cap="none" spc="0" baseline="0">
                <a:solidFill>
                  <a:srgbClr val="000000"/>
                </a:solidFill>
                <a:latin typeface="Golos Text VF"/>
                <a:ea typeface="Golos Text VF"/>
                <a:cs typeface="Golos Text VF"/>
              </a:rPr>
              <a:t>20</a:t>
            </a:r>
          </a:p>
        </p:txBody>
      </p:sp>
      <p:sp>
        <p:nvSpPr>
          <p:cNvPr id="558" name="Shape 558"/>
          <p:cNvSpPr txBox="1"/>
          <p:nvPr/>
        </p:nvSpPr>
        <p:spPr>
          <a:xfrm>
            <a:off x="27006" y="1518417"/>
            <a:ext cx="22666162" cy="549958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>
            <a:defPPr/>
            <a:lvl1pPr marL="0" lvl="0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indent="-742950" algn="just">
              <a:lnSpc>
                <a:spcPct val="150000"/>
              </a:lnSpc>
              <a:buClr>
                <a:srgbClr val="000000"/>
              </a:buClr>
              <a:buSzPts val="2400"/>
              <a:buFont typeface="Arial"/>
              <a:buChar char="•"/>
            </a:pPr>
            <a:r>
              <a:rPr sz="4800" dirty="0">
                <a:solidFill>
                  <a:srgbClr val="002060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1</a:t>
            </a:r>
            <a:r>
              <a:rPr lang="ru-RU" sz="4800" dirty="0">
                <a:solidFill>
                  <a:srgbClr val="002060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. </a:t>
            </a:r>
            <a:r>
              <a:rPr lang="ru-RU" sz="4800" b="1" dirty="0">
                <a:solidFill>
                  <a:srgbClr val="002060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Авторам Единой технологии проектирования решений по Жизненным ситуациям</a:t>
            </a:r>
            <a:r>
              <a:rPr lang="ru-RU" sz="4800" dirty="0">
                <a:solidFill>
                  <a:srgbClr val="002060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: Капалину Андрею Ивановичу и Артемьеву Сергею Анатольевичу</a:t>
            </a:r>
            <a:endParaRPr sz="4800" dirty="0">
              <a:solidFill>
                <a:srgbClr val="002060"/>
              </a:solidFill>
              <a:highlight>
                <a:srgbClr val="FFFFFF"/>
              </a:highlight>
              <a:latin typeface="Times New Roman" panose="02020603050405020304" pitchFamily="18" charset="0"/>
              <a:ea typeface="Arial"/>
              <a:cs typeface="Times New Roman" panose="02020603050405020304" pitchFamily="18" charset="0"/>
            </a:endParaRPr>
          </a:p>
          <a:p>
            <a:pPr marL="742950" indent="-742950" algn="just">
              <a:lnSpc>
                <a:spcPct val="150000"/>
              </a:lnSpc>
              <a:buClr>
                <a:srgbClr val="000000"/>
              </a:buClr>
              <a:buSzPts val="2400"/>
              <a:buFont typeface="Arial"/>
              <a:buChar char="•"/>
            </a:pPr>
            <a:r>
              <a:rPr sz="4800" dirty="0">
                <a:solidFill>
                  <a:srgbClr val="002060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2</a:t>
            </a:r>
            <a:r>
              <a:rPr lang="ru-RU" sz="4800" dirty="0">
                <a:solidFill>
                  <a:srgbClr val="002060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. Трекерам </a:t>
            </a:r>
            <a:r>
              <a:rPr lang="ru-RU" sz="4800" b="1" dirty="0">
                <a:solidFill>
                  <a:srgbClr val="002060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Единой технологии проектирования решений по Жизненным ситуациям: </a:t>
            </a:r>
            <a:r>
              <a:rPr lang="ru-RU" sz="4800" dirty="0">
                <a:solidFill>
                  <a:srgbClr val="002060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Буториной Ольге Сергеевне и Кирюшиной Оксане Михайловне</a:t>
            </a:r>
            <a:endParaRPr sz="4800" b="1" dirty="0">
              <a:solidFill>
                <a:srgbClr val="002060"/>
              </a:solidFill>
              <a:highlight>
                <a:srgbClr val="FFFFFF"/>
              </a:highlight>
              <a:latin typeface="Times New Roman" panose="02020603050405020304" pitchFamily="18" charset="0"/>
              <a:ea typeface="Arial"/>
              <a:cs typeface="Times New Roman" panose="02020603050405020304" pitchFamily="18" charset="0"/>
            </a:endParaRPr>
          </a:p>
          <a:p>
            <a:pPr marL="742950" indent="-742950" algn="just">
              <a:lnSpc>
                <a:spcPct val="150000"/>
              </a:lnSpc>
              <a:buClr>
                <a:srgbClr val="000000"/>
              </a:buClr>
              <a:buSzPts val="2400"/>
              <a:buFont typeface="Arial"/>
              <a:buChar char="•"/>
            </a:pPr>
            <a:r>
              <a:rPr sz="4800" dirty="0">
                <a:solidFill>
                  <a:srgbClr val="002060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3</a:t>
            </a:r>
            <a:r>
              <a:rPr lang="ru-RU" sz="4800" dirty="0">
                <a:solidFill>
                  <a:srgbClr val="002060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. </a:t>
            </a:r>
            <a:r>
              <a:rPr lang="ru-RU" sz="4800" b="1" dirty="0">
                <a:solidFill>
                  <a:srgbClr val="002060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Модератору группы 1: </a:t>
            </a:r>
            <a:r>
              <a:rPr lang="ru-RU" sz="4800" dirty="0">
                <a:solidFill>
                  <a:srgbClr val="002060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Григорьевой Ирине Анатольевне</a:t>
            </a:r>
            <a:endParaRPr sz="3600" dirty="0">
              <a:solidFill>
                <a:srgbClr val="002060"/>
              </a:solidFill>
              <a:highlight>
                <a:srgbClr val="FFFFFF"/>
              </a:highlight>
              <a:latin typeface="Times New Roman" panose="02020603050405020304" pitchFamily="18" charset="0"/>
              <a:ea typeface="Arial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https://chirpo.ru/img/logo.png">
            <a:extLst>
              <a:ext uri="{FF2B5EF4-FFF2-40B4-BE49-F238E27FC236}">
                <a16:creationId xmlns:a16="http://schemas.microsoft.com/office/drawing/2014/main" id="{54C547F9-BFB9-440C-98F4-336F8B6E403D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336592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C1E3E63-5CE7-446E-BCA9-655222F1D7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263965"/>
            <a:ext cx="1989337" cy="87231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858CA65-CF7D-4210-9B45-2C1EA09F0FA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110182"/>
            <a:ext cx="4618738" cy="134151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9452495-392E-A28D-50B7-28147D7D89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1529" y="7051040"/>
            <a:ext cx="9068608" cy="625132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B938F4E-0731-AC97-2A2E-B5EF53E66FB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94923" y="7051040"/>
            <a:ext cx="6938598" cy="625132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9E480FE-C64E-2A91-7652-27964600AA5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018307" y="7761955"/>
            <a:ext cx="7042055" cy="485004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" name="Picture 561"/>
          <p:cNvPicPr/>
          <p:nvPr/>
        </p:nvPicPr>
        <p:blipFill>
          <a:blip r:embed="rId2"/>
          <a:stretch/>
        </p:blipFill>
        <p:spPr>
          <a:xfrm rot="10800000">
            <a:off x="1587" y="857"/>
            <a:ext cx="24384000" cy="13714285"/>
          </a:xfrm>
          <a:prstGeom prst="rect">
            <a:avLst/>
          </a:prstGeom>
        </p:spPr>
      </p:pic>
      <p:sp>
        <p:nvSpPr>
          <p:cNvPr id="562" name="Shape 562"/>
          <p:cNvSpPr txBox="1"/>
          <p:nvPr/>
        </p:nvSpPr>
        <p:spPr>
          <a:xfrm>
            <a:off x="5113176" y="4700447"/>
            <a:ext cx="13306112" cy="2215991"/>
          </a:xfrm>
          <a:prstGeom prst="rect">
            <a:avLst/>
          </a:prstGeom>
          <a:noFill/>
          <a:ln w="9525">
            <a:noFill/>
            <a:headEnd type="none" w="med" len="med"/>
            <a:tailEnd type="none" w="med" len="med"/>
          </a:ln>
        </p:spPr>
        <p:txBody>
          <a:bodyPr wrap="square" lIns="91440" tIns="45720" rIns="91440" bIns="45720">
            <a:spAutoFit/>
          </a:bodyPr>
          <a:lstStyle/>
          <a:p>
            <a:pPr marL="0" indent="0" algn="ctr"/>
            <a:r>
              <a:rPr sz="1380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ПРИЛОЖЕНИЕ</a:t>
            </a:r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Picture 195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197" name="Picture 197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198" name="Shape 198"/>
          <p:cNvSpPr txBox="1"/>
          <p:nvPr/>
        </p:nvSpPr>
        <p:spPr>
          <a:xfrm>
            <a:off x="890889" y="1228600"/>
            <a:ext cx="22902562" cy="970608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4400" b="1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СОСТАВ КОМАНДЫ РАЗРАБОТЧИКОВ ПРОЕКТА: ЛЮДИ И РОЛИ</a:t>
            </a:r>
          </a:p>
        </p:txBody>
      </p:sp>
      <p:sp>
        <p:nvSpPr>
          <p:cNvPr id="199" name="Shape 199"/>
          <p:cNvSpPr/>
          <p:nvPr/>
        </p:nvSpPr>
        <p:spPr>
          <a:xfrm flipV="1">
            <a:off x="603144" y="2057738"/>
            <a:ext cx="23190304" cy="2130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00" name="Shape 200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01" name="Shape 201"/>
          <p:cNvSpPr txBox="1"/>
          <p:nvPr/>
        </p:nvSpPr>
        <p:spPr>
          <a:xfrm>
            <a:off x="22879428" y="13036674"/>
            <a:ext cx="764325" cy="5027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667" b="0" i="0" u="none" strike="noStrike" cap="none" spc="0" baseline="0">
                <a:solidFill>
                  <a:srgbClr val="000000"/>
                </a:solidFill>
                <a:latin typeface="Golos Text VF"/>
                <a:ea typeface="Golos Text VF"/>
                <a:cs typeface="Golos Text VF"/>
              </a:rPr>
              <a:t>3</a:t>
            </a:r>
          </a:p>
        </p:txBody>
      </p:sp>
      <p:grpSp>
        <p:nvGrpSpPr>
          <p:cNvPr id="227" name="Shape 227"/>
          <p:cNvGrpSpPr/>
          <p:nvPr/>
        </p:nvGrpSpPr>
        <p:grpSpPr>
          <a:xfrm>
            <a:off x="9381852" y="1923782"/>
            <a:ext cx="10576592" cy="1384995"/>
            <a:chOff x="8800750" y="-387534"/>
            <a:chExt cx="11491814" cy="1384995"/>
          </a:xfrm>
        </p:grpSpPr>
        <p:sp>
          <p:nvSpPr>
            <p:cNvPr id="228" name="Shape 228"/>
            <p:cNvSpPr/>
            <p:nvPr/>
          </p:nvSpPr>
          <p:spPr>
            <a:xfrm>
              <a:off x="8800750" y="155772"/>
              <a:ext cx="4679505" cy="646332"/>
            </a:xfrm>
            <a:prstGeom prst="rect">
              <a:avLst/>
            </a:prstGeom>
            <a:solidFill>
              <a:srgbClr val="002B58"/>
            </a:solidFill>
            <a:ln w="25400">
              <a:solidFill>
                <a:srgbClr val="002B58"/>
              </a:solidFill>
              <a:prstDash val="solid"/>
            </a:ln>
          </p:spPr>
          <p:txBody>
            <a:bodyPr lIns="91440" tIns="45720" rIns="91440" bIns="45720" anchor="ctr"/>
            <a:lstStyle/>
            <a:p>
              <a:pPr marL="0" indent="0" algn="l"/>
              <a:r>
                <a:rPr sz="3600" b="1" dirty="0" err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Заказчик</a:t>
              </a:r>
              <a:r>
                <a:rPr sz="3600" b="1" dirty="0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 </a:t>
              </a:r>
              <a:r>
                <a:rPr sz="3600" b="1" dirty="0" err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проекта</a:t>
              </a:r>
              <a:endParaRPr sz="3600" b="1" dirty="0">
                <a:solidFill>
                  <a:srgbClr val="FFFFFF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229" name="Shape 229"/>
            <p:cNvSpPr txBox="1"/>
            <p:nvPr/>
          </p:nvSpPr>
          <p:spPr>
            <a:xfrm>
              <a:off x="13983348" y="-387534"/>
              <a:ext cx="6309216" cy="138499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indent="0" algn="l"/>
              <a:r>
                <a:rPr lang="ru-RU" sz="2800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Министр образования и науки Челябинской области </a:t>
              </a:r>
            </a:p>
            <a:p>
              <a:pPr marL="0" indent="0" algn="l"/>
              <a:r>
                <a:rPr lang="ru-RU" sz="2800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Виталий Владимирович Литке</a:t>
              </a:r>
              <a:endParaRPr sz="2800" dirty="0">
                <a:solidFill>
                  <a:srgbClr val="002060"/>
                </a:solidFill>
                <a:latin typeface="Arial"/>
                <a:ea typeface="Arial"/>
                <a:cs typeface="Arial"/>
              </a:endParaRPr>
            </a:p>
          </p:txBody>
        </p:sp>
      </p:grpSp>
      <p:pic>
        <p:nvPicPr>
          <p:cNvPr id="30" name="Рисунок 29" descr="https://chirpo.ru/img/logo.png">
            <a:extLst>
              <a:ext uri="{FF2B5EF4-FFF2-40B4-BE49-F238E27FC236}">
                <a16:creationId xmlns:a16="http://schemas.microsoft.com/office/drawing/2014/main" id="{78EA2434-7314-4537-A968-375DC61DD6B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336592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B88E909F-08A5-4766-B30A-CB94614D7CF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263965"/>
            <a:ext cx="1989337" cy="872311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366F557-A493-4C70-ABEB-0ABE8B58CEB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110182"/>
            <a:ext cx="4618738" cy="134151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D43195A-C370-8D30-690C-F7CECA4A6FB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505026" y="1981811"/>
            <a:ext cx="4764824" cy="3333722"/>
          </a:xfrm>
          <a:prstGeom prst="rect">
            <a:avLst/>
          </a:prstGeom>
        </p:spPr>
      </p:pic>
      <p:sp>
        <p:nvSpPr>
          <p:cNvPr id="4" name="Shape 228">
            <a:extLst>
              <a:ext uri="{FF2B5EF4-FFF2-40B4-BE49-F238E27FC236}">
                <a16:creationId xmlns:a16="http://schemas.microsoft.com/office/drawing/2014/main" id="{A3EE6028-C921-0BF4-1933-2DA361953336}"/>
              </a:ext>
            </a:extLst>
          </p:cNvPr>
          <p:cNvSpPr/>
          <p:nvPr/>
        </p:nvSpPr>
        <p:spPr>
          <a:xfrm>
            <a:off x="680060" y="1977958"/>
            <a:ext cx="3739977" cy="1036053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lang="ru-RU"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Команда</a:t>
            </a:r>
            <a:r>
              <a:rPr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36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проекта</a:t>
            </a:r>
            <a:endParaRPr sz="3600" b="1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BE20E3-B478-BC97-CA05-B46D2BE8310E}"/>
              </a:ext>
            </a:extLst>
          </p:cNvPr>
          <p:cNvSpPr txBox="1"/>
          <p:nvPr/>
        </p:nvSpPr>
        <p:spPr>
          <a:xfrm>
            <a:off x="220124" y="7333959"/>
            <a:ext cx="476482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Григорьева Ирина Анатольевна, 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начальник учебно-методического центра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 по внедрению бережливых технологий 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ГБУ ДПО ЧИРПО</a:t>
            </a:r>
          </a:p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Модератор команды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618145A-025B-DD2B-72B3-22554A3D1B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2796" y="3197485"/>
            <a:ext cx="3853059" cy="401610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63B4CA5-938A-0135-D027-762833311B9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71281" y="3564216"/>
            <a:ext cx="3910129" cy="394657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79E71C5-AE41-7DE7-C5C9-42304918D826}"/>
              </a:ext>
            </a:extLst>
          </p:cNvPr>
          <p:cNvSpPr txBox="1"/>
          <p:nvPr/>
        </p:nvSpPr>
        <p:spPr>
          <a:xfrm>
            <a:off x="5048351" y="2342035"/>
            <a:ext cx="430682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Ляшенко Мария Владимировна, 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заместитель  директора по ИТиУМР, 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ГБПОУ «МиМК»</a:t>
            </a:r>
          </a:p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Лидер команды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7734671-0F38-5164-4E90-8668762D37F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3144" y="8921158"/>
            <a:ext cx="4329804" cy="307577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1940AFD-2611-5CAF-8925-233221C820D2}"/>
              </a:ext>
            </a:extLst>
          </p:cNvPr>
          <p:cNvSpPr txBox="1"/>
          <p:nvPr/>
        </p:nvSpPr>
        <p:spPr>
          <a:xfrm>
            <a:off x="680060" y="12168238"/>
            <a:ext cx="36176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Корнеева Наталья Сергеевна,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заместитель директора по УР, 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ГБПОУ «ЧГК "Рост»</a:t>
            </a:r>
          </a:p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Администратор команды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0F78A58-9ECC-31B4-54D6-B956A93D295E}"/>
              </a:ext>
            </a:extLst>
          </p:cNvPr>
          <p:cNvSpPr txBox="1"/>
          <p:nvPr/>
        </p:nvSpPr>
        <p:spPr>
          <a:xfrm>
            <a:off x="8938973" y="7532644"/>
            <a:ext cx="445946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Куницына Ольга Сергеевна, 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заместитель директора по УМР,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ГБПОУ «</a:t>
            </a:r>
            <a:r>
              <a:rPr lang="ru-RU" dirty="0" err="1">
                <a:solidFill>
                  <a:srgbClr val="002060"/>
                </a:solidFill>
              </a:rPr>
              <a:t>ЗлатИК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им.П.П.Аносова</a:t>
            </a:r>
            <a:r>
              <a:rPr lang="ru-RU" dirty="0">
                <a:solidFill>
                  <a:srgbClr val="002060"/>
                </a:solidFill>
              </a:rPr>
              <a:t>»</a:t>
            </a:r>
          </a:p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Исследователь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9A79757-34F2-E77B-7A8A-927B84F82F05}"/>
              </a:ext>
            </a:extLst>
          </p:cNvPr>
          <p:cNvSpPr txBox="1"/>
          <p:nvPr/>
        </p:nvSpPr>
        <p:spPr>
          <a:xfrm>
            <a:off x="4743975" y="12272999"/>
            <a:ext cx="476482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 err="1">
                <a:solidFill>
                  <a:srgbClr val="002060"/>
                </a:solidFill>
              </a:rPr>
              <a:t>Ангеловская</a:t>
            </a:r>
            <a:r>
              <a:rPr lang="ru-RU" dirty="0">
                <a:solidFill>
                  <a:srgbClr val="002060"/>
                </a:solidFill>
              </a:rPr>
              <a:t> Светлана Константиновна,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заместитель директора по УМР,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ГБПОУ "КПК«</a:t>
            </a:r>
          </a:p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Исследователь</a:t>
            </a:r>
          </a:p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02950AB8-AB2A-7049-5C1E-0D999925753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45610" y="7868213"/>
            <a:ext cx="4133166" cy="420499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EB797523-219D-690B-B72B-62F234E8130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313818" y="3804594"/>
            <a:ext cx="3230217" cy="3698024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6BD77283-4AC4-ED5D-B950-0A8E9B79F254}"/>
              </a:ext>
            </a:extLst>
          </p:cNvPr>
          <p:cNvSpPr txBox="1"/>
          <p:nvPr/>
        </p:nvSpPr>
        <p:spPr>
          <a:xfrm>
            <a:off x="19661486" y="10872874"/>
            <a:ext cx="426373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Лихонина Ольга Владимировна,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заместитель директора по УМР,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ГОУ ПОО «МТК»</a:t>
            </a:r>
          </a:p>
          <a:p>
            <a:pPr algn="ctr"/>
            <a:r>
              <a:rPr lang="ru-RU" b="1" dirty="0">
                <a:solidFill>
                  <a:schemeClr val="accent2"/>
                </a:solidFill>
              </a:rPr>
              <a:t>Визуализатор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BD34795-E77A-44B3-B654-3FA39A45217C}"/>
              </a:ext>
            </a:extLst>
          </p:cNvPr>
          <p:cNvSpPr txBox="1"/>
          <p:nvPr/>
        </p:nvSpPr>
        <p:spPr>
          <a:xfrm>
            <a:off x="9239438" y="9802923"/>
            <a:ext cx="1006356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 err="1">
                <a:solidFill>
                  <a:srgbClr val="002060"/>
                </a:solidFill>
              </a:rPr>
              <a:t>Гартвик</a:t>
            </a:r>
            <a:r>
              <a:rPr lang="ru-RU" dirty="0">
                <a:solidFill>
                  <a:srgbClr val="002060"/>
                </a:solidFill>
              </a:rPr>
              <a:t> Лариса Васильевна, 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заместитель директора по ТО,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ГБПОУ «ТТТ»</a:t>
            </a:r>
          </a:p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Визуализатор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5158AC6-6671-A6E4-B13B-BA6F13D82D7A}"/>
              </a:ext>
            </a:extLst>
          </p:cNvPr>
          <p:cNvSpPr txBox="1"/>
          <p:nvPr/>
        </p:nvSpPr>
        <p:spPr>
          <a:xfrm>
            <a:off x="12932757" y="7610958"/>
            <a:ext cx="365723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Иванова Елена Юрьевна, заместитель директора по НМР ГБПОУ «МПК»</a:t>
            </a:r>
          </a:p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Визуализатор</a:t>
            </a: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75DA3B9C-6449-78DC-387C-9824CE190EA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508799" y="8762999"/>
            <a:ext cx="3070795" cy="4689036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B5F4E700-33B7-607E-CFE0-ADDB2BE219A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2881247" y="3804595"/>
            <a:ext cx="3644237" cy="3698024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9BA5C4FF-26F0-738C-6C6A-D435E9FD0579}"/>
              </a:ext>
            </a:extLst>
          </p:cNvPr>
          <p:cNvSpPr txBox="1"/>
          <p:nvPr/>
        </p:nvSpPr>
        <p:spPr>
          <a:xfrm rot="10800000" flipV="1">
            <a:off x="13119477" y="11810729"/>
            <a:ext cx="216415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Филатова Ирина Васильевна,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заместитель директора по УР ГБПОУ «ТПК»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AB3EF6E-90EA-8B04-5C41-86A80B67FB5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6713591" y="5532513"/>
            <a:ext cx="3502325" cy="531715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57C2A8A-6E58-EC12-DB16-EFF06B83362C}"/>
              </a:ext>
            </a:extLst>
          </p:cNvPr>
          <p:cNvSpPr txBox="1"/>
          <p:nvPr/>
        </p:nvSpPr>
        <p:spPr>
          <a:xfrm>
            <a:off x="16535794" y="10839624"/>
            <a:ext cx="361762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 err="1">
                <a:solidFill>
                  <a:srgbClr val="002060"/>
                </a:solidFill>
              </a:rPr>
              <a:t>Переродина</a:t>
            </a:r>
            <a:r>
              <a:rPr lang="ru-RU" dirty="0">
                <a:solidFill>
                  <a:srgbClr val="002060"/>
                </a:solidFill>
              </a:rPr>
              <a:t> Юлия Борисовна, 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заместитель директора по ТО,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 ГБПОУ «ВАТ-ККК»</a:t>
            </a:r>
          </a:p>
          <a:p>
            <a:pPr algn="ctr"/>
            <a:r>
              <a:rPr lang="ru-RU" b="1" dirty="0">
                <a:solidFill>
                  <a:schemeClr val="accent2"/>
                </a:solidFill>
              </a:rPr>
              <a:t>Администратор команды</a:t>
            </a:r>
          </a:p>
          <a:p>
            <a:endParaRPr lang="ru-RU"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07E058D-367E-0CD6-BCD2-6DEF51F68A1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0519268" y="5519491"/>
            <a:ext cx="3548557" cy="517682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5" name="Picture 565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567" name="Picture 567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568" name="Shape 568"/>
          <p:cNvSpPr txBox="1"/>
          <p:nvPr/>
        </p:nvSpPr>
        <p:spPr>
          <a:xfrm>
            <a:off x="890890" y="1228600"/>
            <a:ext cx="20426060" cy="906551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4400" b="1" dirty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РАЗРАБОТАННЫЕ ИНСТРУКЦИИ/СТАНДАРТЫ</a:t>
            </a:r>
          </a:p>
        </p:txBody>
      </p:sp>
      <p:sp>
        <p:nvSpPr>
          <p:cNvPr id="569" name="Shape 569"/>
          <p:cNvSpPr/>
          <p:nvPr/>
        </p:nvSpPr>
        <p:spPr>
          <a:xfrm flipV="1">
            <a:off x="603144" y="2057738"/>
            <a:ext cx="23190304" cy="2130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570" name="Shape 570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71" name="Shape 571"/>
          <p:cNvSpPr txBox="1"/>
          <p:nvPr/>
        </p:nvSpPr>
        <p:spPr>
          <a:xfrm>
            <a:off x="22879428" y="13036674"/>
            <a:ext cx="764325" cy="5027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667" b="0" i="0" u="none" strike="noStrike" cap="none" spc="0" baseline="0">
                <a:solidFill>
                  <a:srgbClr val="000000"/>
                </a:solidFill>
                <a:latin typeface="Golos Text VF"/>
                <a:ea typeface="Golos Text VF"/>
                <a:cs typeface="Golos Text VF"/>
              </a:rPr>
              <a:t>22</a:t>
            </a:r>
          </a:p>
        </p:txBody>
      </p:sp>
      <p:sp>
        <p:nvSpPr>
          <p:cNvPr id="572" name="Shape 572"/>
          <p:cNvSpPr txBox="1"/>
          <p:nvPr/>
        </p:nvSpPr>
        <p:spPr>
          <a:xfrm>
            <a:off x="1111250" y="3579678"/>
            <a:ext cx="2268219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ЭТИЧЕСКАЯ КАРТА № 1</a:t>
            </a:r>
            <a:r>
              <a:rPr lang="ru-RU" sz="3600" dirty="0">
                <a:ea typeface="Calibri" panose="020F0502020204030204" pitchFamily="34" charset="0"/>
                <a:cs typeface="Times New Roman" panose="02020603050405020304" pitchFamily="18" charset="0"/>
              </a:rPr>
              <a:t> СПЕЦИАЛИСТА ПРИЕМНОЙ КОМИССИИ ПОО</a:t>
            </a:r>
            <a:endParaRPr lang="ru-RU" sz="3600" dirty="0"/>
          </a:p>
        </p:txBody>
      </p:sp>
      <p:sp>
        <p:nvSpPr>
          <p:cNvPr id="573" name="Shape 573"/>
          <p:cNvSpPr txBox="1"/>
          <p:nvPr/>
        </p:nvSpPr>
        <p:spPr>
          <a:xfrm>
            <a:off x="885030" y="11778377"/>
            <a:ext cx="2283301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indent="0" algn="ctr"/>
            <a:r>
              <a:rPr sz="3600">
                <a:solidFill>
                  <a:srgbClr val="000000"/>
                </a:solidFill>
                <a:latin typeface="Arial"/>
                <a:ea typeface="Arial"/>
                <a:cs typeface="Arial"/>
              </a:rPr>
              <a:t>Покажите фото/скриншоты разработанных по итогам проекта стандартов</a:t>
            </a:r>
            <a:endParaRPr sz="18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7" name="Picture 567"/>
          <p:cNvPicPr/>
          <p:nvPr/>
        </p:nvPicPr>
        <p:blipFill>
          <a:blip r:embed="rId2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570" name="Shape 570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71" name="Shape 571"/>
          <p:cNvSpPr txBox="1"/>
          <p:nvPr/>
        </p:nvSpPr>
        <p:spPr>
          <a:xfrm>
            <a:off x="22879428" y="13036674"/>
            <a:ext cx="764325" cy="5027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667" b="0" i="0" u="none" strike="noStrike" cap="none" spc="0" baseline="0">
                <a:solidFill>
                  <a:srgbClr val="000000"/>
                </a:solidFill>
                <a:latin typeface="Golos Text VF"/>
                <a:ea typeface="Golos Text VF"/>
                <a:cs typeface="Golos Text VF"/>
              </a:rPr>
              <a:t>22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8525" y="844963"/>
            <a:ext cx="18177459" cy="12443094"/>
          </a:xfrm>
          <a:prstGeom prst="rect">
            <a:avLst/>
          </a:prstGeom>
        </p:spPr>
      </p:pic>
      <p:pic>
        <p:nvPicPr>
          <p:cNvPr id="565" name="Picture 565"/>
          <p:cNvPicPr/>
          <p:nvPr/>
        </p:nvPicPr>
        <p:blipFill>
          <a:blip r:embed="rId4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85450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7" name="Picture 567"/>
          <p:cNvPicPr/>
          <p:nvPr/>
        </p:nvPicPr>
        <p:blipFill>
          <a:blip r:embed="rId2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570" name="Shape 570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71" name="Shape 571"/>
          <p:cNvSpPr txBox="1"/>
          <p:nvPr/>
        </p:nvSpPr>
        <p:spPr>
          <a:xfrm>
            <a:off x="22879428" y="13036674"/>
            <a:ext cx="764325" cy="5027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667" b="0" i="0" u="none" strike="noStrike" cap="none" spc="0" baseline="0">
                <a:solidFill>
                  <a:srgbClr val="000000"/>
                </a:solidFill>
                <a:latin typeface="Golos Text VF"/>
                <a:ea typeface="Golos Text VF"/>
                <a:cs typeface="Golos Text VF"/>
              </a:rPr>
              <a:t>22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8524" y="834772"/>
            <a:ext cx="18177459" cy="12595404"/>
          </a:xfrm>
          <a:prstGeom prst="rect">
            <a:avLst/>
          </a:prstGeom>
        </p:spPr>
      </p:pic>
      <p:pic>
        <p:nvPicPr>
          <p:cNvPr id="565" name="Picture 565"/>
          <p:cNvPicPr/>
          <p:nvPr/>
        </p:nvPicPr>
        <p:blipFill>
          <a:blip r:embed="rId4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88563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6" name="Picture 576"/>
          <p:cNvPicPr/>
          <p:nvPr/>
        </p:nvPicPr>
        <p:blipFill>
          <a:blip r:embed="rId2"/>
          <a:stretch/>
        </p:blipFill>
        <p:spPr>
          <a:xfrm>
            <a:off x="1772816" y="5188306"/>
            <a:ext cx="11552782" cy="2761204"/>
          </a:xfrm>
          <a:prstGeom prst="rect">
            <a:avLst/>
          </a:prstGeom>
          <a:ln>
            <a:noFill/>
          </a:ln>
        </p:spPr>
      </p:pic>
      <p:pic>
        <p:nvPicPr>
          <p:cNvPr id="578" name="Picture 578"/>
          <p:cNvPicPr/>
          <p:nvPr/>
        </p:nvPicPr>
        <p:blipFill>
          <a:blip r:embed="rId3"/>
          <a:stretch/>
        </p:blipFill>
        <p:spPr>
          <a:xfrm>
            <a:off x="14051900" y="4403398"/>
            <a:ext cx="8602825" cy="404275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Picture 232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234" name="Picture 234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235" name="Shape 235"/>
          <p:cNvSpPr txBox="1"/>
          <p:nvPr/>
        </p:nvSpPr>
        <p:spPr>
          <a:xfrm>
            <a:off x="890890" y="1228600"/>
            <a:ext cx="20426060" cy="906551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4400" b="1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АНАЛИЗ ЖИЗНЕННОЙ СИТУАЦИИ</a:t>
            </a:r>
          </a:p>
        </p:txBody>
      </p:sp>
      <p:sp>
        <p:nvSpPr>
          <p:cNvPr id="236" name="Shape 236"/>
          <p:cNvSpPr/>
          <p:nvPr/>
        </p:nvSpPr>
        <p:spPr>
          <a:xfrm flipV="1">
            <a:off x="603144" y="2057738"/>
            <a:ext cx="23190304" cy="2130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37" name="Shape 237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38" name="Shape 238"/>
          <p:cNvSpPr txBox="1"/>
          <p:nvPr/>
        </p:nvSpPr>
        <p:spPr>
          <a:xfrm>
            <a:off x="22879428" y="13036674"/>
            <a:ext cx="764325" cy="5027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667" b="0" i="0" u="none" strike="noStrike" cap="none" spc="0" baseline="0">
                <a:solidFill>
                  <a:srgbClr val="000000"/>
                </a:solidFill>
                <a:latin typeface="Golos Text VF"/>
                <a:ea typeface="Golos Text VF"/>
                <a:cs typeface="Golos Text VF"/>
              </a:rPr>
              <a:t>4</a:t>
            </a:r>
          </a:p>
        </p:txBody>
      </p:sp>
      <p:grpSp>
        <p:nvGrpSpPr>
          <p:cNvPr id="239" name="Shape 239"/>
          <p:cNvGrpSpPr/>
          <p:nvPr/>
        </p:nvGrpSpPr>
        <p:grpSpPr>
          <a:xfrm>
            <a:off x="666220" y="6572095"/>
            <a:ext cx="22976419" cy="6392359"/>
            <a:chOff x="-14609237" y="0"/>
            <a:chExt cx="22976419" cy="6392359"/>
          </a:xfrm>
        </p:grpSpPr>
        <p:sp>
          <p:nvSpPr>
            <p:cNvPr id="240" name="Shape 240"/>
            <p:cNvSpPr/>
            <p:nvPr/>
          </p:nvSpPr>
          <p:spPr>
            <a:xfrm>
              <a:off x="0" y="0"/>
              <a:ext cx="8367182" cy="646332"/>
            </a:xfrm>
            <a:prstGeom prst="rect">
              <a:avLst/>
            </a:prstGeom>
            <a:solidFill>
              <a:srgbClr val="002B58"/>
            </a:solidFill>
            <a:ln w="25400">
              <a:solidFill>
                <a:srgbClr val="002B58"/>
              </a:solidFill>
              <a:prstDash val="solid"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lang="ru-RU" sz="3600" b="1" dirty="0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Гипотеза исследования</a:t>
              </a:r>
              <a:endParaRPr sz="3600" b="1" dirty="0">
                <a:solidFill>
                  <a:srgbClr val="FFFFFF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241" name="Shape 241"/>
            <p:cNvSpPr txBox="1"/>
            <p:nvPr/>
          </p:nvSpPr>
          <p:spPr>
            <a:xfrm>
              <a:off x="-14609237" y="4576477"/>
              <a:ext cx="16286756" cy="181588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/>
              <a:lvl1pPr marL="0" lvl="0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514350" indent="-514350">
                <a:buFont typeface="+mj-lt"/>
                <a:buAutoNum type="arabicPeriod"/>
              </a:pPr>
              <a:r>
                <a:rPr lang="ru-RU" sz="2800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По результатам НОКО за 2024 г. показатели МиМК: Доброжелательность, вежливость работников организации (68 баллов - удовлетворительно) и Удовлетворенность условиями оказания услуг (65,2 балла - удовлетворительно)</a:t>
              </a:r>
            </a:p>
            <a:p>
              <a:pPr marL="514350" indent="-514350">
                <a:buFont typeface="+mj-lt"/>
                <a:buAutoNum type="arabicPeriod"/>
              </a:pPr>
              <a:r>
                <a:rPr lang="ru-RU" sz="2800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Наличие жалоб абитуриентов и родителей в вышестоящие органы</a:t>
              </a:r>
              <a:endParaRPr sz="2800" dirty="0">
                <a:solidFill>
                  <a:srgbClr val="002060"/>
                </a:solidFill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id="243" name="Shape 243"/>
          <p:cNvGrpSpPr/>
          <p:nvPr/>
        </p:nvGrpSpPr>
        <p:grpSpPr>
          <a:xfrm>
            <a:off x="10450287" y="2408131"/>
            <a:ext cx="13192351" cy="3479292"/>
            <a:chOff x="0" y="0"/>
            <a:chExt cx="13192351" cy="3479292"/>
          </a:xfrm>
        </p:grpSpPr>
        <p:sp>
          <p:nvSpPr>
            <p:cNvPr id="244" name="Shape 244"/>
            <p:cNvSpPr/>
            <p:nvPr/>
          </p:nvSpPr>
          <p:spPr>
            <a:xfrm>
              <a:off x="0" y="0"/>
              <a:ext cx="13192351" cy="630831"/>
            </a:xfrm>
            <a:prstGeom prst="rect">
              <a:avLst/>
            </a:prstGeom>
            <a:solidFill>
              <a:srgbClr val="002B58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sz="3600" b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Границы Жизненной ситуации</a:t>
              </a:r>
            </a:p>
          </p:txBody>
        </p:sp>
        <p:sp>
          <p:nvSpPr>
            <p:cNvPr id="245" name="Shape 245"/>
            <p:cNvSpPr txBox="1"/>
            <p:nvPr/>
          </p:nvSpPr>
          <p:spPr>
            <a:xfrm>
              <a:off x="0" y="1170968"/>
              <a:ext cx="13192351" cy="230832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/>
            <a:p>
              <a:pPr marL="0" indent="0" algn="l"/>
              <a:r>
                <a:rPr lang="ru-RU" sz="3600" b="1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Стартовое событие:</a:t>
              </a:r>
            </a:p>
            <a:p>
              <a:pPr marL="0" indent="0" algn="l"/>
              <a:r>
                <a:rPr lang="ru-RU" sz="3600" dirty="0">
                  <a:solidFill>
                    <a:schemeClr val="accent2"/>
                  </a:solidFill>
                  <a:latin typeface="Arial"/>
                  <a:ea typeface="Arial"/>
                  <a:cs typeface="Arial"/>
                </a:rPr>
                <a:t>с момента начала приемной кампании </a:t>
              </a:r>
            </a:p>
            <a:p>
              <a:pPr marL="0" indent="0" algn="l"/>
              <a:r>
                <a:rPr lang="ru-RU" sz="3600" b="1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Завершающее событие:</a:t>
              </a:r>
            </a:p>
            <a:p>
              <a:pPr marL="0" indent="0" algn="l"/>
              <a:r>
                <a:rPr lang="ru-RU" sz="3600" dirty="0">
                  <a:solidFill>
                    <a:schemeClr val="accent2"/>
                  </a:solidFill>
                  <a:latin typeface="Arial"/>
                  <a:ea typeface="Arial"/>
                  <a:cs typeface="Arial"/>
                </a:rPr>
                <a:t>завершение приемной кампании</a:t>
              </a:r>
              <a:endParaRPr sz="3600" dirty="0">
                <a:solidFill>
                  <a:schemeClr val="accent2"/>
                </a:solidFill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id="246" name="Shape 246"/>
          <p:cNvGrpSpPr/>
          <p:nvPr/>
        </p:nvGrpSpPr>
        <p:grpSpPr>
          <a:xfrm>
            <a:off x="385692" y="2386548"/>
            <a:ext cx="9598785" cy="4590202"/>
            <a:chOff x="0" y="0"/>
            <a:chExt cx="7722306" cy="4590202"/>
          </a:xfrm>
        </p:grpSpPr>
        <p:sp>
          <p:nvSpPr>
            <p:cNvPr id="247" name="Shape 247"/>
            <p:cNvSpPr/>
            <p:nvPr/>
          </p:nvSpPr>
          <p:spPr>
            <a:xfrm>
              <a:off x="0" y="0"/>
              <a:ext cx="7722306" cy="630830"/>
            </a:xfrm>
            <a:prstGeom prst="rect">
              <a:avLst/>
            </a:prstGeom>
            <a:solidFill>
              <a:srgbClr val="002B58"/>
            </a:solidFill>
            <a:ln w="25400">
              <a:solidFill>
                <a:srgbClr val="002B58"/>
              </a:solidFill>
              <a:prstDash val="solid"/>
            </a:ln>
          </p:spPr>
          <p:txBody>
            <a:bodyPr lIns="91440" tIns="45720" rIns="91440" bIns="45720" anchor="ctr"/>
            <a:lstStyle/>
            <a:p>
              <a:pPr marL="0" indent="0" algn="l"/>
              <a:r>
                <a:rPr sz="3600" b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Заинтересованные лица</a:t>
              </a:r>
            </a:p>
          </p:txBody>
        </p:sp>
        <p:sp>
          <p:nvSpPr>
            <p:cNvPr id="248" name="Shape 248"/>
            <p:cNvSpPr txBox="1"/>
            <p:nvPr/>
          </p:nvSpPr>
          <p:spPr>
            <a:xfrm>
              <a:off x="0" y="681440"/>
              <a:ext cx="7722305" cy="390876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indent="0" algn="just"/>
              <a:r>
                <a:rPr sz="3600" b="1" i="1" dirty="0" err="1">
                  <a:solidFill>
                    <a:schemeClr val="accent2"/>
                  </a:solidFill>
                  <a:latin typeface="Arial"/>
                  <a:ea typeface="Arial"/>
                  <a:cs typeface="Arial"/>
                </a:rPr>
                <a:t>Система</a:t>
              </a:r>
              <a:r>
                <a:rPr lang="ru-RU" sz="3600" b="1" i="1" dirty="0">
                  <a:solidFill>
                    <a:schemeClr val="accent2"/>
                  </a:solidFill>
                  <a:latin typeface="Arial"/>
                  <a:ea typeface="Arial"/>
                  <a:cs typeface="Arial"/>
                </a:rPr>
                <a:t>:</a:t>
              </a:r>
              <a:r>
                <a:rPr lang="ru-RU" sz="2800" i="1" dirty="0">
                  <a:solidFill>
                    <a:srgbClr val="002060"/>
                  </a:solidFill>
                  <a:latin typeface="Arial"/>
                  <a:cs typeface="Arial"/>
                </a:rPr>
                <a:t> Министерство </a:t>
              </a:r>
              <a:r>
                <a:rPr lang="ru-RU" sz="2800" i="1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образования и науки Челябинской области</a:t>
              </a:r>
              <a:endParaRPr sz="2800" i="1" dirty="0">
                <a:solidFill>
                  <a:srgbClr val="002060"/>
                </a:solidFill>
                <a:latin typeface="Arial"/>
                <a:ea typeface="Arial"/>
                <a:cs typeface="Arial"/>
              </a:endParaRPr>
            </a:p>
            <a:p>
              <a:pPr marL="0" indent="0" algn="just"/>
              <a:r>
                <a:rPr sz="3600" b="1" i="1" dirty="0" err="1">
                  <a:solidFill>
                    <a:schemeClr val="accent2"/>
                  </a:solidFill>
                  <a:latin typeface="Arial"/>
                  <a:ea typeface="Arial"/>
                  <a:cs typeface="Arial"/>
                </a:rPr>
                <a:t>Организация</a:t>
              </a:r>
              <a:r>
                <a:rPr lang="ru-RU" sz="3600" b="1" i="1" dirty="0">
                  <a:solidFill>
                    <a:schemeClr val="accent2"/>
                  </a:solidFill>
                  <a:latin typeface="Arial"/>
                  <a:ea typeface="Arial"/>
                  <a:cs typeface="Arial"/>
                </a:rPr>
                <a:t>: </a:t>
              </a:r>
              <a:r>
                <a:rPr lang="ru-RU" sz="2800" i="1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профессиональная образовательная организация</a:t>
              </a:r>
              <a:endParaRPr sz="2800" i="1" dirty="0">
                <a:solidFill>
                  <a:srgbClr val="002060"/>
                </a:solidFill>
                <a:latin typeface="Arial"/>
                <a:ea typeface="Arial"/>
                <a:cs typeface="Arial"/>
              </a:endParaRPr>
            </a:p>
            <a:p>
              <a:pPr marL="0" indent="0" algn="just"/>
              <a:r>
                <a:rPr sz="3600" b="1" i="1" dirty="0" err="1">
                  <a:solidFill>
                    <a:schemeClr val="accent2"/>
                  </a:solidFill>
                  <a:latin typeface="Arial"/>
                  <a:ea typeface="Arial"/>
                  <a:cs typeface="Arial"/>
                </a:rPr>
                <a:t>Человек</a:t>
              </a:r>
              <a:r>
                <a:rPr lang="ru-RU" sz="3600" b="1" i="1" dirty="0">
                  <a:solidFill>
                    <a:schemeClr val="accent2"/>
                  </a:solidFill>
                  <a:latin typeface="Arial"/>
                  <a:ea typeface="Arial"/>
                  <a:cs typeface="Arial"/>
                </a:rPr>
                <a:t>: </a:t>
              </a:r>
              <a:r>
                <a:rPr lang="ru-RU" sz="2800" i="1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директор ПОО, родитель / законный представитель, школьник (потенциальный абитуриент), члены  приемной комиссии, педагогические работники</a:t>
              </a:r>
              <a:endParaRPr sz="3600" i="1" dirty="0">
                <a:solidFill>
                  <a:srgbClr val="002060"/>
                </a:solidFill>
                <a:latin typeface="Arial"/>
                <a:ea typeface="Arial"/>
                <a:cs typeface="Arial"/>
              </a:endParaRPr>
            </a:p>
          </p:txBody>
        </p:sp>
      </p:grpSp>
      <p:sp>
        <p:nvSpPr>
          <p:cNvPr id="250" name="Shape 250"/>
          <p:cNvSpPr/>
          <p:nvPr/>
        </p:nvSpPr>
        <p:spPr>
          <a:xfrm>
            <a:off x="603144" y="6901964"/>
            <a:ext cx="14066662" cy="646332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sz="36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Существующие</a:t>
            </a:r>
            <a:r>
              <a:rPr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36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услуги</a:t>
            </a:r>
            <a:r>
              <a:rPr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и </a:t>
            </a:r>
            <a:r>
              <a:rPr sz="36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сервисы</a:t>
            </a:r>
            <a:r>
              <a:rPr lang="ru-RU"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, их эффективность</a:t>
            </a:r>
            <a:endParaRPr sz="3600" b="1" dirty="0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53" name="Shape 253"/>
          <p:cNvSpPr/>
          <p:nvPr/>
        </p:nvSpPr>
        <p:spPr>
          <a:xfrm>
            <a:off x="839634" y="10412675"/>
            <a:ext cx="22682202" cy="631068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sz="360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Статистические данные</a:t>
            </a:r>
          </a:p>
        </p:txBody>
      </p:sp>
      <p:pic>
        <p:nvPicPr>
          <p:cNvPr id="24" name="Рисунок 23" descr="https://chirpo.ru/img/logo.png">
            <a:extLst>
              <a:ext uri="{FF2B5EF4-FFF2-40B4-BE49-F238E27FC236}">
                <a16:creationId xmlns:a16="http://schemas.microsoft.com/office/drawing/2014/main" id="{9E614F67-8F7B-4AF8-AE9F-4D89FAE7EDC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336592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630A7575-B410-4D27-86C6-76E4C7E90F9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263965"/>
            <a:ext cx="1989337" cy="872311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1D0626A5-FAE4-4F2F-8443-FEF41C80202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110182"/>
            <a:ext cx="4618738" cy="13415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7C39991-9461-2C59-6FCF-FBF694194509}"/>
              </a:ext>
            </a:extLst>
          </p:cNvPr>
          <p:cNvSpPr txBox="1"/>
          <p:nvPr/>
        </p:nvSpPr>
        <p:spPr>
          <a:xfrm>
            <a:off x="525483" y="7697133"/>
            <a:ext cx="14315021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Межвузовский  просветительский  проект для старшеклассников «Успешный абитуриент» (на базе ЮУрГУ) (70%)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Национального проекта "Образование" реализуются следующие проекты: Федеральная стратегическая инициатива "Кадры будущего для регионов«. Проект по ранней профессиональной ориентации "Билет в будущее". Проект «</a:t>
            </a:r>
            <a:r>
              <a:rPr lang="ru-RU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ПроеКТОриЯ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(90%)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Международная программа по профориентации, самоопределению личности и гражданско-патриотическому воспитанию детей и молодежи с разработкой и внедрением образовательных программ путешествий «Классная страна» (70%)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EA1208-205C-8FE5-98CF-E49B88F29218}"/>
              </a:ext>
            </a:extLst>
          </p:cNvPr>
          <p:cNvSpPr txBox="1"/>
          <p:nvPr/>
        </p:nvSpPr>
        <p:spPr>
          <a:xfrm>
            <a:off x="15165930" y="7413794"/>
            <a:ext cx="8586235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недостаточная компетентность и не соответствие профессиональной этике сотрудников ПОО, работающих в период приемной кампании (с момента начала - 01 марта), что приводит к оттоку потенциальных абитуриентов в другие ПОО и невыполнению КЦП (контрольных цифр приема)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Picture 257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259" name="Picture 259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260" name="Shape 260"/>
          <p:cNvSpPr txBox="1"/>
          <p:nvPr/>
        </p:nvSpPr>
        <p:spPr>
          <a:xfrm>
            <a:off x="890890" y="1228600"/>
            <a:ext cx="20426060" cy="906551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4400" b="1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РЕЗУЛЬТАТЫ ИССЛЕДОВАНИЯ</a:t>
            </a:r>
          </a:p>
        </p:txBody>
      </p:sp>
      <p:sp>
        <p:nvSpPr>
          <p:cNvPr id="261" name="Shape 261"/>
          <p:cNvSpPr/>
          <p:nvPr/>
        </p:nvSpPr>
        <p:spPr>
          <a:xfrm flipV="1">
            <a:off x="603144" y="2057738"/>
            <a:ext cx="23190304" cy="2130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63" name="Shape 263"/>
          <p:cNvSpPr txBox="1"/>
          <p:nvPr/>
        </p:nvSpPr>
        <p:spPr>
          <a:xfrm>
            <a:off x="23916496" y="13241931"/>
            <a:ext cx="764325" cy="5027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667" b="0" i="0" u="none" strike="noStrike" cap="none" spc="0" baseline="0">
                <a:solidFill>
                  <a:srgbClr val="000000"/>
                </a:solidFill>
                <a:latin typeface="Golos Text VF"/>
                <a:ea typeface="Golos Text VF"/>
                <a:cs typeface="Golos Text VF"/>
              </a:rPr>
              <a:t>5</a:t>
            </a:r>
          </a:p>
        </p:txBody>
      </p:sp>
      <p:grpSp>
        <p:nvGrpSpPr>
          <p:cNvPr id="265" name="Shape 265"/>
          <p:cNvGrpSpPr/>
          <p:nvPr/>
        </p:nvGrpSpPr>
        <p:grpSpPr>
          <a:xfrm>
            <a:off x="832191" y="2597490"/>
            <a:ext cx="22810447" cy="2600164"/>
            <a:chOff x="-128247" y="0"/>
            <a:chExt cx="22810447" cy="2600164"/>
          </a:xfrm>
        </p:grpSpPr>
        <p:sp>
          <p:nvSpPr>
            <p:cNvPr id="266" name="Shape 266"/>
            <p:cNvSpPr/>
            <p:nvPr/>
          </p:nvSpPr>
          <p:spPr>
            <a:xfrm>
              <a:off x="0" y="0"/>
              <a:ext cx="22682200" cy="630832"/>
            </a:xfrm>
            <a:prstGeom prst="rect">
              <a:avLst/>
            </a:prstGeom>
            <a:solidFill>
              <a:srgbClr val="002B58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sz="3600" b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Описание проблемного поля в рамках ЖС</a:t>
              </a:r>
              <a:endParaRPr sz="18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7" name="Shape 267"/>
            <p:cNvSpPr txBox="1"/>
            <p:nvPr/>
          </p:nvSpPr>
          <p:spPr>
            <a:xfrm>
              <a:off x="-128247" y="784282"/>
              <a:ext cx="22682200" cy="181588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>
              <a:defPPr/>
              <a:lvl1pPr marL="0" lvl="0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79642" indent="-479642">
                <a:buFont typeface="Arial"/>
                <a:buChar char="•"/>
              </a:pPr>
              <a:r>
                <a:rPr lang="ru-RU" sz="2800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недостаточная компетентность и не соответствие профессиональной этике сотрудников ПОО, работающих в период приемной кампании (с момента начала - 01 марта),</a:t>
              </a:r>
            </a:p>
            <a:p>
              <a:pPr marL="479642" indent="-479642">
                <a:buFont typeface="Arial"/>
                <a:buChar char="•"/>
              </a:pPr>
              <a:r>
                <a:rPr lang="ru-RU" sz="2800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отток потенциальных абитуриентов в другие ПОО</a:t>
              </a:r>
            </a:p>
            <a:p>
              <a:pPr marL="479642" indent="-479642">
                <a:buFont typeface="Arial"/>
                <a:buChar char="•"/>
              </a:pPr>
              <a:r>
                <a:rPr lang="ru-RU" sz="2800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невыполнение КЦП (контрольных цифр приема)</a:t>
              </a:r>
              <a:endParaRPr sz="2800" dirty="0">
                <a:solidFill>
                  <a:srgbClr val="002060"/>
                </a:solidFill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id="268" name="Shape 268"/>
          <p:cNvGrpSpPr/>
          <p:nvPr/>
        </p:nvGrpSpPr>
        <p:grpSpPr>
          <a:xfrm>
            <a:off x="17066350" y="9824708"/>
            <a:ext cx="5813077" cy="1833554"/>
            <a:chOff x="0" y="0"/>
            <a:chExt cx="22682202" cy="1833554"/>
          </a:xfrm>
        </p:grpSpPr>
        <p:sp>
          <p:nvSpPr>
            <p:cNvPr id="269" name="Shape 269"/>
            <p:cNvSpPr/>
            <p:nvPr/>
          </p:nvSpPr>
          <p:spPr>
            <a:xfrm>
              <a:off x="0" y="0"/>
              <a:ext cx="22682202" cy="630830"/>
            </a:xfrm>
            <a:prstGeom prst="rect">
              <a:avLst/>
            </a:prstGeom>
            <a:solidFill>
              <a:srgbClr val="002B58"/>
            </a:solidFill>
            <a:ln w="25400">
              <a:solidFill>
                <a:srgbClr val="002B58"/>
              </a:solidFill>
              <a:prstDash val="solid"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sz="3600" b="1" dirty="0" err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Ключевой</a:t>
              </a:r>
              <a:r>
                <a:rPr sz="3600" b="1" dirty="0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 </a:t>
              </a:r>
              <a:r>
                <a:rPr sz="3600" b="1" dirty="0" err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вывод</a:t>
              </a:r>
              <a:endParaRPr sz="1800" dirty="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0" name="Shape 270"/>
            <p:cNvSpPr txBox="1"/>
            <p:nvPr/>
          </p:nvSpPr>
          <p:spPr>
            <a:xfrm>
              <a:off x="0" y="1187222"/>
              <a:ext cx="22682202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/>
              <a:lvl1pPr marL="0" lvl="0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79642" indent="-479642">
                <a:buFont typeface="Arial"/>
                <a:buChar char="•"/>
              </a:pPr>
              <a:endParaRPr sz="3600" dirty="0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  <p:sp>
        <p:nvSpPr>
          <p:cNvPr id="272" name="Shape 272"/>
          <p:cNvSpPr/>
          <p:nvPr/>
        </p:nvSpPr>
        <p:spPr>
          <a:xfrm>
            <a:off x="960438" y="5343824"/>
            <a:ext cx="7722306" cy="628127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sz="360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Мы провели: </a:t>
            </a:r>
            <a:endParaRPr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8" name="Рисунок 17" descr="https://chirpo.ru/img/logo.png">
            <a:extLst>
              <a:ext uri="{FF2B5EF4-FFF2-40B4-BE49-F238E27FC236}">
                <a16:creationId xmlns:a16="http://schemas.microsoft.com/office/drawing/2014/main" id="{C5BC1B45-5609-44BC-AE96-401C8321D6FB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336592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A10807C-565E-45CA-B423-3F8B7F0BB82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263965"/>
            <a:ext cx="1989337" cy="872311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322F9ADA-C9BD-490A-9B79-6F86EFB2E63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110182"/>
            <a:ext cx="4618738" cy="13415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291BA5B-4BDF-7EEF-9F32-690F46FB2E29}"/>
              </a:ext>
            </a:extLst>
          </p:cNvPr>
          <p:cNvSpPr txBox="1"/>
          <p:nvPr/>
        </p:nvSpPr>
        <p:spPr>
          <a:xfrm>
            <a:off x="486891" y="6224625"/>
            <a:ext cx="15227678" cy="701730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ru-RU" sz="2500" b="1" dirty="0">
                <a:solidFill>
                  <a:schemeClr val="accent2"/>
                </a:solidFill>
              </a:rPr>
              <a:t>СКРПИТ-ИНТЕРВЬЮ:</a:t>
            </a:r>
          </a:p>
          <a:p>
            <a:pPr marL="342900" indent="-342900">
              <a:buAutoNum type="arabicPeriod"/>
            </a:pPr>
            <a:r>
              <a:rPr lang="ru-RU" sz="2500" b="1" dirty="0">
                <a:solidFill>
                  <a:srgbClr val="002060"/>
                </a:solidFill>
              </a:rPr>
              <a:t>Начальник отдела СПО </a:t>
            </a:r>
            <a:r>
              <a:rPr lang="ru-RU" sz="2500" b="1" dirty="0" err="1">
                <a:solidFill>
                  <a:srgbClr val="002060"/>
                </a:solidFill>
              </a:rPr>
              <a:t>МОиН</a:t>
            </a:r>
            <a:r>
              <a:rPr lang="ru-RU" sz="2500" b="1" dirty="0">
                <a:solidFill>
                  <a:srgbClr val="002060"/>
                </a:solidFill>
              </a:rPr>
              <a:t> ЧО (1 чел.).</a:t>
            </a:r>
          </a:p>
          <a:p>
            <a:pPr algn="just"/>
            <a:r>
              <a:rPr lang="ru-RU" sz="2500" b="1" dirty="0">
                <a:solidFill>
                  <a:schemeClr val="accent2"/>
                </a:solidFill>
              </a:rPr>
              <a:t>Проверяли:</a:t>
            </a:r>
            <a:r>
              <a:rPr lang="ru-RU" sz="2500" dirty="0">
                <a:solidFill>
                  <a:srgbClr val="002060"/>
                </a:solidFill>
              </a:rPr>
              <a:t> количество жалоб, негативных отзывов от потенциальных абитуриентов и их родителей о работе приемной комиссии (некомпетентность сотрудников, неполная ситуация, вежливость, доброжелательность сотрудников, нежелание сотрудника общаться, невозможность дозвониться, отказ от консультации, отсутствие условий для ожидания, очередь, внешний вид сотрудника) на непрофессиональное и неэтичное поведение сотрудников приемной комиссии</a:t>
            </a:r>
          </a:p>
          <a:p>
            <a:r>
              <a:rPr lang="ru-RU" sz="2500" b="1" dirty="0">
                <a:solidFill>
                  <a:srgbClr val="002060"/>
                </a:solidFill>
              </a:rPr>
              <a:t>2. Директор ПОО (8 чел.)</a:t>
            </a:r>
          </a:p>
          <a:p>
            <a:pPr algn="just"/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Проверяли:</a:t>
            </a:r>
            <a:r>
              <a:rPr kumimoji="0" lang="ru-RU" sz="25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lang="ru-RU" sz="2500" dirty="0">
                <a:solidFill>
                  <a:srgbClr val="002060"/>
                </a:solidFill>
              </a:rPr>
              <a:t>Каким образом происходит отбор специалистов для работы в приёмной комиссии? Какие факторы учитываются при формировании команды для проведения приёмной кампании? Как осуществляется подготовка и инструктаж членов приёмной комиссии перед началом работы? Какие документы регламентируют проведение инструктажа членов приёмной комиссии и как он документируется? Поступают ли жалобы на работу членов приёмной комиссии. Какое количество жалоб на членов приёмной комиссии может служить основанием для проведения проверки их деятельности и принятия соответствующих управленческих решений? </a:t>
            </a:r>
          </a:p>
          <a:p>
            <a:r>
              <a:rPr lang="ru-RU" sz="2500" b="1" dirty="0">
                <a:solidFill>
                  <a:srgbClr val="002060"/>
                </a:solidFill>
              </a:rPr>
              <a:t>3. Родители / законные представители (72 чел.)</a:t>
            </a:r>
          </a:p>
          <a:p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Проверяли: </a:t>
            </a:r>
            <a:r>
              <a:rPr kumimoji="0" lang="ru-RU" sz="25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что может повлиять (какие факторы) на выбор профессиональной траектории ребенка / ПОО</a:t>
            </a:r>
            <a:endParaRPr lang="ru-RU" sz="2500" dirty="0">
              <a:solidFill>
                <a:srgbClr val="00206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1032D6-AA2A-A0D2-F834-2B84C91B864C}"/>
              </a:ext>
            </a:extLst>
          </p:cNvPr>
          <p:cNvSpPr txBox="1"/>
          <p:nvPr/>
        </p:nvSpPr>
        <p:spPr>
          <a:xfrm>
            <a:off x="16162371" y="10862169"/>
            <a:ext cx="8032653" cy="2308324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chemeClr val="accent2"/>
                </a:solidFill>
              </a:rPr>
              <a:t>Ключевой вывод: </a:t>
            </a:r>
            <a:r>
              <a:rPr lang="ru-RU" sz="2400" dirty="0">
                <a:solidFill>
                  <a:srgbClr val="002060"/>
                </a:solidFill>
              </a:rPr>
              <a:t>ключевой персоной нашего исследования является педагог или сотрудник ПОО, входящий в состав членов приемной комиссии, от деловой и профессиональной культуры которого во многом зависит качество набора абитуриентов и выполнение показателей КЦП.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6AFB227-C6A1-B2D4-D5AE-97B46AE547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892568" y="4065897"/>
            <a:ext cx="8302456" cy="544617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Picture 276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278" name="Picture 278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279" name="Shape 279"/>
          <p:cNvSpPr txBox="1"/>
          <p:nvPr/>
        </p:nvSpPr>
        <p:spPr>
          <a:xfrm>
            <a:off x="890890" y="1228600"/>
            <a:ext cx="20426060" cy="906551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4400" b="1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ОКАЗЫВАЕТСЯ...</a:t>
            </a:r>
          </a:p>
        </p:txBody>
      </p:sp>
      <p:sp>
        <p:nvSpPr>
          <p:cNvPr id="280" name="Shape 280"/>
          <p:cNvSpPr/>
          <p:nvPr/>
        </p:nvSpPr>
        <p:spPr>
          <a:xfrm flipV="1">
            <a:off x="603144" y="2057738"/>
            <a:ext cx="23190304" cy="2130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81" name="Shape 281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82" name="Shape 282"/>
          <p:cNvSpPr txBox="1"/>
          <p:nvPr/>
        </p:nvSpPr>
        <p:spPr>
          <a:xfrm>
            <a:off x="22879428" y="13036674"/>
            <a:ext cx="764325" cy="5027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667" b="0" i="0" u="none" strike="noStrike" cap="none" spc="0" baseline="0">
                <a:solidFill>
                  <a:srgbClr val="000000"/>
                </a:solidFill>
                <a:latin typeface="Golos Text VF"/>
                <a:ea typeface="Golos Text VF"/>
                <a:cs typeface="Golos Text VF"/>
              </a:rPr>
              <a:t>6</a:t>
            </a:r>
          </a:p>
        </p:txBody>
      </p:sp>
      <p:sp>
        <p:nvSpPr>
          <p:cNvPr id="283" name="Shape 283"/>
          <p:cNvSpPr/>
          <p:nvPr/>
        </p:nvSpPr>
        <p:spPr>
          <a:xfrm>
            <a:off x="1524713" y="3731492"/>
            <a:ext cx="6840000" cy="4319999"/>
          </a:xfrm>
          <a:prstGeom prst="flowChartAlternateProcess">
            <a:avLst/>
          </a:prstGeom>
          <a:noFill/>
          <a:ln w="381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lang="ru-RU" sz="3600" dirty="0">
                <a:solidFill>
                  <a:srgbClr val="002060"/>
                </a:solidFill>
                <a:latin typeface="Arial"/>
                <a:ea typeface="Arial"/>
                <a:cs typeface="Arial"/>
              </a:rPr>
              <a:t>На сегодняшний день все чаще жалобы от посетителей поступают либо сразу Президенту РФ, либо Губернатору региона, минуя </a:t>
            </a:r>
            <a:r>
              <a:rPr lang="ru-RU" sz="3600" dirty="0" err="1">
                <a:solidFill>
                  <a:srgbClr val="002060"/>
                </a:solidFill>
                <a:latin typeface="Arial"/>
                <a:ea typeface="Arial"/>
                <a:cs typeface="Arial"/>
              </a:rPr>
              <a:t>МОиН</a:t>
            </a:r>
            <a:r>
              <a:rPr lang="ru-RU" sz="3600" dirty="0">
                <a:solidFill>
                  <a:srgbClr val="002060"/>
                </a:solidFill>
                <a:latin typeface="Arial"/>
                <a:ea typeface="Arial"/>
                <a:cs typeface="Arial"/>
              </a:rPr>
              <a:t> ЧО</a:t>
            </a:r>
            <a:endParaRPr sz="3600" dirty="0">
              <a:solidFill>
                <a:srgbClr val="00206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84" name="Shape 284"/>
          <p:cNvSpPr/>
          <p:nvPr/>
        </p:nvSpPr>
        <p:spPr>
          <a:xfrm>
            <a:off x="8773587" y="3731492"/>
            <a:ext cx="6839999" cy="4319999"/>
          </a:xfrm>
          <a:prstGeom prst="flowChartAlternateProcess">
            <a:avLst/>
          </a:prstGeom>
          <a:noFill/>
          <a:ln w="381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lang="ru-RU" sz="3600" dirty="0">
                <a:solidFill>
                  <a:srgbClr val="002B59"/>
                </a:solidFill>
                <a:latin typeface="Arial"/>
                <a:ea typeface="Arial"/>
                <a:cs typeface="Arial"/>
              </a:rPr>
              <a:t>ЖС актуальна для всех ПОО в период 2025/2026 </a:t>
            </a:r>
            <a:r>
              <a:rPr lang="ru-RU" sz="3600" dirty="0" err="1">
                <a:solidFill>
                  <a:srgbClr val="002B59"/>
                </a:solidFill>
                <a:latin typeface="Arial"/>
                <a:ea typeface="Arial"/>
                <a:cs typeface="Arial"/>
              </a:rPr>
              <a:t>уч.год</a:t>
            </a:r>
            <a:r>
              <a:rPr lang="ru-RU" sz="3600" dirty="0">
                <a:solidFill>
                  <a:srgbClr val="002B59"/>
                </a:solidFill>
                <a:latin typeface="Arial"/>
                <a:ea typeface="Arial"/>
                <a:cs typeface="Arial"/>
              </a:rPr>
              <a:t> для удержания абитуриентов</a:t>
            </a:r>
            <a:endParaRPr sz="3600" dirty="0">
              <a:solidFill>
                <a:srgbClr val="002B59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85" name="Shape 285"/>
          <p:cNvSpPr/>
          <p:nvPr/>
        </p:nvSpPr>
        <p:spPr>
          <a:xfrm>
            <a:off x="16022461" y="3731492"/>
            <a:ext cx="6840001" cy="4319999"/>
          </a:xfrm>
          <a:prstGeom prst="flowChartAlternateProcess">
            <a:avLst/>
          </a:prstGeom>
          <a:noFill/>
          <a:ln w="381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lang="ru-RU" sz="3600" dirty="0">
                <a:solidFill>
                  <a:schemeClr val="accent2"/>
                </a:solidFill>
                <a:latin typeface="Arial"/>
                <a:ea typeface="Arial"/>
                <a:cs typeface="Arial"/>
              </a:rPr>
              <a:t>Высокая профессиональная этика и компетентность членов приемной комиссии оказывают влияние на изменение мнения абитуриентов на выбор ПОО</a:t>
            </a:r>
            <a:endParaRPr sz="3600" dirty="0">
              <a:solidFill>
                <a:schemeClr val="accent2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86" name="Shape 286"/>
          <p:cNvSpPr/>
          <p:nvPr/>
        </p:nvSpPr>
        <p:spPr>
          <a:xfrm>
            <a:off x="1524713" y="8574424"/>
            <a:ext cx="6840000" cy="4320000"/>
          </a:xfrm>
          <a:prstGeom prst="flowChartAlternateProcess">
            <a:avLst/>
          </a:prstGeom>
          <a:noFill/>
          <a:ln w="381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lang="ru-RU" sz="3600" dirty="0">
                <a:solidFill>
                  <a:schemeClr val="accent2"/>
                </a:solidFill>
                <a:latin typeface="Arial"/>
                <a:ea typeface="Arial"/>
                <a:cs typeface="Arial"/>
              </a:rPr>
              <a:t>Оказывается, для абитуриентов и их родителей важно не только что говорят члены приемной комиссии, но и как</a:t>
            </a:r>
            <a:endParaRPr sz="3600" dirty="0">
              <a:solidFill>
                <a:schemeClr val="accent2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87" name="Shape 287"/>
          <p:cNvSpPr/>
          <p:nvPr/>
        </p:nvSpPr>
        <p:spPr>
          <a:xfrm>
            <a:off x="8773587" y="8574424"/>
            <a:ext cx="6839999" cy="4320000"/>
          </a:xfrm>
          <a:prstGeom prst="flowChartAlternateProcess">
            <a:avLst/>
          </a:prstGeom>
          <a:noFill/>
          <a:ln w="381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lang="ru-RU" sz="3600" dirty="0">
                <a:solidFill>
                  <a:srgbClr val="002B59"/>
                </a:solidFill>
                <a:latin typeface="Arial"/>
                <a:ea typeface="Arial"/>
                <a:cs typeface="Arial"/>
              </a:rPr>
              <a:t>Высокая профессиональная этика и компетентность членов ПК позволяет избежать конфликтные ситуации и жалоб в вышестоящие инстанции</a:t>
            </a:r>
          </a:p>
        </p:txBody>
      </p:sp>
      <p:sp>
        <p:nvSpPr>
          <p:cNvPr id="288" name="Shape 288"/>
          <p:cNvSpPr/>
          <p:nvPr/>
        </p:nvSpPr>
        <p:spPr>
          <a:xfrm>
            <a:off x="16022461" y="8574424"/>
            <a:ext cx="6840001" cy="4320000"/>
          </a:xfrm>
          <a:prstGeom prst="flowChartAlternateProcess">
            <a:avLst/>
          </a:prstGeom>
          <a:noFill/>
          <a:ln w="381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lang="ru-RU" sz="3600" dirty="0">
                <a:solidFill>
                  <a:srgbClr val="002B59"/>
                </a:solidFill>
                <a:latin typeface="Arial"/>
                <a:ea typeface="Arial"/>
                <a:cs typeface="Arial"/>
              </a:rPr>
              <a:t>От эффективности работы членов ПК зависит выполнение КЦП и престиж ПОО</a:t>
            </a:r>
            <a:endParaRPr sz="3600" dirty="0">
              <a:solidFill>
                <a:srgbClr val="002B59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15" name="Рисунок 14" descr="https://chirpo.ru/img/logo.png">
            <a:extLst>
              <a:ext uri="{FF2B5EF4-FFF2-40B4-BE49-F238E27FC236}">
                <a16:creationId xmlns:a16="http://schemas.microsoft.com/office/drawing/2014/main" id="{06CBC368-E937-4BA8-B513-9802B428DDD4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336592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AC02891-90A0-4DDE-A096-3AB145D4571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263965"/>
            <a:ext cx="1989337" cy="87231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A0F2D512-7F01-4A17-99BD-8DFD7C63599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110182"/>
            <a:ext cx="4618738" cy="134151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Picture 292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294" name="Picture 294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295" name="Shape 295"/>
          <p:cNvSpPr txBox="1"/>
          <p:nvPr/>
        </p:nvSpPr>
        <p:spPr>
          <a:xfrm>
            <a:off x="64177" y="96722"/>
            <a:ext cx="7174118" cy="906551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4400" b="1" dirty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ПРОФИЛЬ ПЕРСОНЫ</a:t>
            </a:r>
          </a:p>
        </p:txBody>
      </p:sp>
      <p:sp>
        <p:nvSpPr>
          <p:cNvPr id="296" name="Shape 296"/>
          <p:cNvSpPr/>
          <p:nvPr/>
        </p:nvSpPr>
        <p:spPr>
          <a:xfrm flipV="1">
            <a:off x="483251" y="724089"/>
            <a:ext cx="23190304" cy="2130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97" name="Shape 297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98" name="Shape 298"/>
          <p:cNvSpPr txBox="1"/>
          <p:nvPr/>
        </p:nvSpPr>
        <p:spPr>
          <a:xfrm>
            <a:off x="22879428" y="13036674"/>
            <a:ext cx="764325" cy="5027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667" b="0" i="0" u="none" strike="noStrike" cap="none" spc="0" baseline="0">
                <a:solidFill>
                  <a:srgbClr val="000000"/>
                </a:solidFill>
                <a:latin typeface="Golos Text VF"/>
                <a:ea typeface="Golos Text VF"/>
                <a:cs typeface="Golos Text VF"/>
              </a:rPr>
              <a:t>7</a:t>
            </a:r>
          </a:p>
        </p:txBody>
      </p:sp>
      <p:sp>
        <p:nvSpPr>
          <p:cNvPr id="299" name="Shape 299"/>
          <p:cNvSpPr/>
          <p:nvPr/>
        </p:nvSpPr>
        <p:spPr>
          <a:xfrm>
            <a:off x="6800073" y="1024994"/>
            <a:ext cx="17048039" cy="9147012"/>
          </a:xfrm>
          <a:prstGeom prst="roundRect">
            <a:avLst>
              <a:gd name="adj" fmla="val 4240"/>
            </a:avLst>
          </a:prstGeom>
          <a:solidFill>
            <a:schemeClr val="bg1"/>
          </a:solidFill>
          <a:ln>
            <a:noFill/>
          </a:ln>
        </p:spPr>
        <p:txBody>
          <a:bodyPr lIns="91440" tIns="45720" rIns="91440" bIns="45720" anchor="t"/>
          <a:lstStyle>
            <a:defPPr/>
            <a:lvl1pPr marL="0" lvl="0" indent="0" algn="l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 algn="just">
              <a:buFont typeface="Arial"/>
              <a:buChar char="•"/>
            </a:pPr>
            <a:r>
              <a:rPr sz="2400" dirty="0" err="1">
                <a:solidFill>
                  <a:schemeClr val="accent2"/>
                </a:solidFill>
                <a:latin typeface="Arial"/>
                <a:ea typeface="Arial"/>
                <a:cs typeface="Arial"/>
              </a:rPr>
              <a:t>Признаки</a:t>
            </a:r>
            <a:r>
              <a:rPr sz="2400" dirty="0">
                <a:solidFill>
                  <a:schemeClr val="accent2"/>
                </a:solidFill>
                <a:latin typeface="Arial"/>
                <a:ea typeface="Arial"/>
                <a:cs typeface="Arial"/>
              </a:rPr>
              <a:t> </a:t>
            </a:r>
            <a:r>
              <a:rPr sz="2400" dirty="0" err="1">
                <a:solidFill>
                  <a:schemeClr val="accent2"/>
                </a:solidFill>
                <a:latin typeface="Arial"/>
                <a:ea typeface="Arial"/>
                <a:cs typeface="Arial"/>
              </a:rPr>
              <a:t>персоны</a:t>
            </a:r>
            <a:r>
              <a:rPr sz="2400" dirty="0">
                <a:solidFill>
                  <a:schemeClr val="accent2"/>
                </a:solidFill>
                <a:latin typeface="Arial"/>
                <a:ea typeface="Arial"/>
                <a:cs typeface="Arial"/>
              </a:rPr>
              <a:t> </a:t>
            </a:r>
            <a:endParaRPr lang="ru-RU" sz="2400" dirty="0">
              <a:solidFill>
                <a:schemeClr val="accent2"/>
              </a:solidFill>
              <a:latin typeface="Arial"/>
              <a:ea typeface="Arial"/>
              <a:cs typeface="Arial"/>
            </a:endParaRPr>
          </a:p>
          <a:p>
            <a:pPr algn="just"/>
            <a:r>
              <a:rPr sz="2400" dirty="0">
                <a:solidFill>
                  <a:schemeClr val="accent2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dirty="0">
                <a:solidFill>
                  <a:srgbClr val="002060"/>
                </a:solidFill>
                <a:latin typeface="Arial"/>
                <a:ea typeface="Arial"/>
                <a:cs typeface="Arial"/>
              </a:rPr>
              <a:t>Женщина 30-50 лет, образование среднее специальное или высшее. Уверенный пользователь ПК </a:t>
            </a:r>
            <a:endParaRPr dirty="0">
              <a:solidFill>
                <a:srgbClr val="002060"/>
              </a:solidFill>
              <a:latin typeface="Arial"/>
              <a:ea typeface="Arial"/>
              <a:cs typeface="Arial"/>
            </a:endParaRPr>
          </a:p>
          <a:p>
            <a:pPr marL="571500" indent="-571500" algn="just">
              <a:buFont typeface="Arial"/>
              <a:buChar char="•"/>
            </a:pPr>
            <a:r>
              <a:rPr sz="2400" dirty="0" err="1">
                <a:solidFill>
                  <a:schemeClr val="accent2"/>
                </a:solidFill>
                <a:latin typeface="Arial"/>
                <a:ea typeface="Arial"/>
                <a:cs typeface="Arial"/>
              </a:rPr>
              <a:t>Потребности</a:t>
            </a:r>
            <a:endParaRPr lang="ru-RU" sz="2400" dirty="0">
              <a:solidFill>
                <a:schemeClr val="accent2"/>
              </a:solidFill>
              <a:latin typeface="Arial"/>
              <a:ea typeface="Arial"/>
              <a:cs typeface="Arial"/>
            </a:endParaRPr>
          </a:p>
          <a:p>
            <a:pPr algn="just"/>
            <a:r>
              <a:rPr lang="ru-RU" dirty="0">
                <a:solidFill>
                  <a:srgbClr val="002060"/>
                </a:solidFill>
                <a:latin typeface="Arial"/>
                <a:ea typeface="Arial"/>
                <a:cs typeface="Arial"/>
              </a:rPr>
              <a:t>1. Нужна подробная информация о приёмной комиссии, чтобы профессионально проводить консультации абитуриентов и их законных представителей (какие специальности, сроки обучения, особенности приема различных социальных групп и т.п.), </a:t>
            </a:r>
          </a:p>
          <a:p>
            <a:pPr algn="just"/>
            <a:r>
              <a:rPr lang="ru-RU" dirty="0">
                <a:solidFill>
                  <a:srgbClr val="002060"/>
                </a:solidFill>
                <a:latin typeface="Arial"/>
                <a:ea typeface="Arial"/>
                <a:cs typeface="Arial"/>
              </a:rPr>
              <a:t>2. Важно создать условия, при которых персона (сотрудник приемной комиссии) будет уверен в себе и в своих действиях. </a:t>
            </a:r>
          </a:p>
          <a:p>
            <a:pPr algn="just"/>
            <a:r>
              <a:rPr lang="ru-RU" dirty="0">
                <a:solidFill>
                  <a:srgbClr val="002060"/>
                </a:solidFill>
                <a:latin typeface="Arial"/>
                <a:ea typeface="Arial"/>
                <a:cs typeface="Arial"/>
              </a:rPr>
              <a:t>3. Комфортные условия для работы (кондиционер, оргтехника в отличном рабочем состоянии, отсутствие перебоев с бумагой, ручками и т.п., возможность пообедать, передохнуть и т.д.).</a:t>
            </a:r>
          </a:p>
          <a:p>
            <a:pPr algn="just"/>
            <a:r>
              <a:rPr lang="ru-RU" dirty="0">
                <a:solidFill>
                  <a:srgbClr val="002060"/>
                </a:solidFill>
                <a:latin typeface="Arial"/>
                <a:ea typeface="Arial"/>
                <a:cs typeface="Arial"/>
              </a:rPr>
              <a:t> 4. Возможность получить качественную и оперативную консультацию (поддержку) у более компетентного сотрудника (заместителя директора, отвечающего за ПК или системного администратора) при спорных моментах.</a:t>
            </a:r>
          </a:p>
          <a:p>
            <a:pPr algn="just"/>
            <a:r>
              <a:rPr lang="ru-RU" dirty="0">
                <a:solidFill>
                  <a:srgbClr val="002060"/>
                </a:solidFill>
                <a:latin typeface="Arial"/>
                <a:ea typeface="Arial"/>
                <a:cs typeface="Arial"/>
              </a:rPr>
              <a:t> 5. Материальное поощрение за профессиональную, качественную работу.</a:t>
            </a:r>
            <a:endParaRPr sz="2400" dirty="0">
              <a:solidFill>
                <a:srgbClr val="002060"/>
              </a:solidFill>
              <a:latin typeface="Arial"/>
              <a:ea typeface="Arial"/>
              <a:cs typeface="Arial"/>
            </a:endParaRPr>
          </a:p>
          <a:p>
            <a:pPr marL="571500" indent="-571500">
              <a:buFont typeface="Arial"/>
              <a:buChar char="•"/>
            </a:pPr>
            <a:r>
              <a:rPr sz="2400" dirty="0" err="1">
                <a:solidFill>
                  <a:schemeClr val="accent2"/>
                </a:solidFill>
                <a:latin typeface="Arial"/>
                <a:ea typeface="Arial"/>
                <a:cs typeface="Arial"/>
              </a:rPr>
              <a:t>Неудовлетворенность</a:t>
            </a:r>
            <a:r>
              <a:rPr sz="2400" dirty="0">
                <a:solidFill>
                  <a:schemeClr val="accent2"/>
                </a:solidFill>
                <a:latin typeface="Arial"/>
                <a:ea typeface="Arial"/>
                <a:cs typeface="Arial"/>
              </a:rPr>
              <a:t> в </a:t>
            </a:r>
            <a:r>
              <a:rPr sz="2400" dirty="0" err="1">
                <a:solidFill>
                  <a:schemeClr val="accent2"/>
                </a:solidFill>
                <a:latin typeface="Arial"/>
                <a:ea typeface="Arial"/>
                <a:cs typeface="Arial"/>
              </a:rPr>
              <a:t>текущем</a:t>
            </a:r>
            <a:r>
              <a:rPr sz="2400" dirty="0">
                <a:solidFill>
                  <a:schemeClr val="accent2"/>
                </a:solidFill>
                <a:latin typeface="Arial"/>
                <a:ea typeface="Arial"/>
                <a:cs typeface="Arial"/>
              </a:rPr>
              <a:t> </a:t>
            </a:r>
            <a:r>
              <a:rPr sz="2400" dirty="0" err="1">
                <a:solidFill>
                  <a:schemeClr val="accent2"/>
                </a:solidFill>
                <a:latin typeface="Arial"/>
                <a:ea typeface="Arial"/>
                <a:cs typeface="Arial"/>
              </a:rPr>
              <a:t>варианте</a:t>
            </a:r>
            <a:endParaRPr sz="2400" dirty="0">
              <a:solidFill>
                <a:schemeClr val="accent2"/>
              </a:solidFill>
              <a:latin typeface="Arial"/>
              <a:ea typeface="Arial"/>
              <a:cs typeface="Arial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Arial"/>
                <a:ea typeface="Arial"/>
                <a:cs typeface="Arial"/>
              </a:rPr>
              <a:t>Нежелание работать летом, когда весь педагогический коллектив в отпуске.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Arial"/>
                <a:ea typeface="Arial"/>
                <a:cs typeface="Arial"/>
              </a:rPr>
              <a:t>Большая нагрузка (много бумажной работы, звонков, взаимодействие с абитуриентами и их законными представителями),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Arial"/>
                <a:ea typeface="Arial"/>
                <a:cs typeface="Arial"/>
              </a:rPr>
              <a:t>Заполнение сразу нескольких баз данных,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Arial"/>
                <a:ea typeface="Arial"/>
                <a:cs typeface="Arial"/>
              </a:rPr>
              <a:t>Приходится разрешать много конфликтных ситуаций,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Arial"/>
                <a:ea typeface="Arial"/>
                <a:cs typeface="Arial"/>
              </a:rPr>
              <a:t>Страх перед ответственностью (ошибки в базе данных могут привести к неправильному положению в рейтинге, к неточностям в официальных документах и т.д. и т.п.)</a:t>
            </a:r>
            <a:endParaRPr dirty="0">
              <a:solidFill>
                <a:srgbClr val="002060"/>
              </a:solidFill>
              <a:latin typeface="Arial"/>
              <a:ea typeface="Arial"/>
              <a:cs typeface="Arial"/>
            </a:endParaRPr>
          </a:p>
          <a:p>
            <a:pPr marL="571500" indent="-571500">
              <a:buFont typeface="Arial"/>
              <a:buChar char="•"/>
            </a:pPr>
            <a:r>
              <a:rPr sz="2400" dirty="0" err="1">
                <a:solidFill>
                  <a:schemeClr val="accent2"/>
                </a:solidFill>
                <a:latin typeface="Arial"/>
                <a:ea typeface="Arial"/>
                <a:cs typeface="Arial"/>
              </a:rPr>
              <a:t>Как</a:t>
            </a:r>
            <a:r>
              <a:rPr sz="2400" dirty="0">
                <a:solidFill>
                  <a:schemeClr val="accent2"/>
                </a:solidFill>
                <a:latin typeface="Arial"/>
                <a:ea typeface="Arial"/>
                <a:cs typeface="Arial"/>
              </a:rPr>
              <a:t> </a:t>
            </a:r>
            <a:r>
              <a:rPr sz="2400" dirty="0" err="1">
                <a:solidFill>
                  <a:schemeClr val="accent2"/>
                </a:solidFill>
                <a:latin typeface="Arial"/>
                <a:ea typeface="Arial"/>
                <a:cs typeface="Arial"/>
              </a:rPr>
              <a:t>решает</a:t>
            </a:r>
            <a:endParaRPr sz="2400" dirty="0">
              <a:solidFill>
                <a:schemeClr val="accent2"/>
              </a:solidFill>
              <a:latin typeface="Arial"/>
              <a:ea typeface="Arial"/>
              <a:cs typeface="Arial"/>
            </a:endParaRPr>
          </a:p>
          <a:p>
            <a:pPr marL="571500" indent="-571500" algn="just"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Arial"/>
                <a:ea typeface="Arial"/>
                <a:cs typeface="Arial"/>
              </a:rPr>
              <a:t>Находит интересные моменты в своей работе – например, возможность помочь абитуриентам определиться с будущей профессией или успешно организовать приемную кампанию.</a:t>
            </a:r>
          </a:p>
          <a:p>
            <a:pPr marL="571500" indent="-571500" algn="just"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Arial"/>
                <a:ea typeface="Arial"/>
                <a:cs typeface="Arial"/>
              </a:rPr>
              <a:t>Разбивает большие задачи на мелкие подзадачи и ставит перед собой конкретные цели на день. </a:t>
            </a:r>
          </a:p>
          <a:p>
            <a:pPr marL="571500" indent="-571500" algn="just"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Arial"/>
                <a:ea typeface="Arial"/>
                <a:cs typeface="Arial"/>
              </a:rPr>
              <a:t>Просит программиста настроить синхронизацию между базами данных.</a:t>
            </a:r>
          </a:p>
          <a:p>
            <a:pPr marL="571500" indent="-571500" algn="just"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Arial"/>
                <a:ea typeface="Arial"/>
                <a:cs typeface="Arial"/>
              </a:rPr>
              <a:t>Использует позитивный настрой в общении</a:t>
            </a:r>
          </a:p>
          <a:p>
            <a:pPr marL="571500" indent="-571500" algn="just">
              <a:buFont typeface="+mj-lt"/>
              <a:buAutoNum type="arabicPeriod"/>
            </a:pPr>
            <a:r>
              <a:rPr lang="ru-RU" dirty="0">
                <a:solidFill>
                  <a:srgbClr val="002060"/>
                </a:solidFill>
                <a:latin typeface="Arial"/>
                <a:ea typeface="Arial"/>
                <a:cs typeface="Arial"/>
              </a:rPr>
              <a:t>Обсуждает сложные ситуации с коллегами по телефону/мессенджерам</a:t>
            </a:r>
          </a:p>
          <a:p>
            <a:pPr marL="571500" indent="-571500" algn="just">
              <a:buFont typeface="Arial"/>
              <a:buChar char="•"/>
            </a:pPr>
            <a:r>
              <a:rPr sz="2400" dirty="0" err="1">
                <a:solidFill>
                  <a:schemeClr val="accent2"/>
                </a:solidFill>
                <a:latin typeface="Arial"/>
                <a:ea typeface="Arial"/>
                <a:cs typeface="Arial"/>
              </a:rPr>
              <a:t>Каналы</a:t>
            </a:r>
            <a:r>
              <a:rPr sz="2400" dirty="0">
                <a:solidFill>
                  <a:schemeClr val="accent2"/>
                </a:solidFill>
                <a:latin typeface="Arial"/>
                <a:ea typeface="Arial"/>
                <a:cs typeface="Arial"/>
              </a:rPr>
              <a:t> </a:t>
            </a:r>
            <a:r>
              <a:rPr sz="2400" dirty="0" err="1">
                <a:solidFill>
                  <a:schemeClr val="accent2"/>
                </a:solidFill>
                <a:latin typeface="Arial"/>
                <a:ea typeface="Arial"/>
                <a:cs typeface="Arial"/>
              </a:rPr>
              <a:t>взаимодействия</a:t>
            </a:r>
            <a:r>
              <a:rPr sz="2400" dirty="0">
                <a:solidFill>
                  <a:schemeClr val="accent2"/>
                </a:solidFill>
                <a:latin typeface="Arial"/>
                <a:ea typeface="Arial"/>
                <a:cs typeface="Arial"/>
              </a:rPr>
              <a:t> с </a:t>
            </a:r>
            <a:r>
              <a:rPr sz="2400" dirty="0" err="1">
                <a:solidFill>
                  <a:schemeClr val="accent2"/>
                </a:solidFill>
                <a:latin typeface="Arial"/>
                <a:ea typeface="Arial"/>
                <a:cs typeface="Arial"/>
              </a:rPr>
              <a:t>внешней</a:t>
            </a:r>
            <a:r>
              <a:rPr sz="2400" dirty="0">
                <a:solidFill>
                  <a:schemeClr val="accent2"/>
                </a:solidFill>
                <a:latin typeface="Arial"/>
                <a:ea typeface="Arial"/>
                <a:cs typeface="Arial"/>
              </a:rPr>
              <a:t> </a:t>
            </a:r>
            <a:r>
              <a:rPr sz="2400" dirty="0" err="1">
                <a:solidFill>
                  <a:schemeClr val="accent2"/>
                </a:solidFill>
                <a:latin typeface="Arial"/>
                <a:ea typeface="Arial"/>
                <a:cs typeface="Arial"/>
              </a:rPr>
              <a:t>средой</a:t>
            </a:r>
            <a:r>
              <a:rPr sz="2400" dirty="0">
                <a:solidFill>
                  <a:schemeClr val="accent2"/>
                </a:solidFill>
                <a:latin typeface="Arial"/>
                <a:ea typeface="Arial"/>
                <a:cs typeface="Arial"/>
              </a:rPr>
              <a:t>, </a:t>
            </a:r>
            <a:r>
              <a:rPr sz="2400" dirty="0" err="1">
                <a:solidFill>
                  <a:schemeClr val="accent2"/>
                </a:solidFill>
                <a:latin typeface="Arial"/>
                <a:ea typeface="Arial"/>
                <a:cs typeface="Arial"/>
              </a:rPr>
              <a:t>получения</a:t>
            </a:r>
            <a:r>
              <a:rPr sz="2400" dirty="0">
                <a:solidFill>
                  <a:schemeClr val="accent2"/>
                </a:solidFill>
                <a:latin typeface="Arial"/>
                <a:ea typeface="Arial"/>
                <a:cs typeface="Arial"/>
              </a:rPr>
              <a:t> </a:t>
            </a:r>
            <a:r>
              <a:rPr sz="2400" dirty="0" err="1">
                <a:solidFill>
                  <a:schemeClr val="accent2"/>
                </a:solidFill>
                <a:latin typeface="Arial"/>
                <a:ea typeface="Arial"/>
                <a:cs typeface="Arial"/>
              </a:rPr>
              <a:t>информации</a:t>
            </a:r>
            <a:endParaRPr lang="ru-RU" sz="2400" dirty="0">
              <a:solidFill>
                <a:schemeClr val="accent2"/>
              </a:solidFill>
              <a:latin typeface="Arial"/>
              <a:ea typeface="Arial"/>
              <a:cs typeface="Arial"/>
            </a:endParaRPr>
          </a:p>
          <a:p>
            <a:pPr marL="457200" indent="-457200" algn="just">
              <a:buAutoNum type="arabicPeriod"/>
            </a:pPr>
            <a:r>
              <a:rPr lang="ru-RU" dirty="0">
                <a:solidFill>
                  <a:srgbClr val="002060"/>
                </a:solidFill>
                <a:latin typeface="Arial"/>
                <a:ea typeface="Arial"/>
                <a:cs typeface="Arial"/>
              </a:rPr>
              <a:t>Инструктивное совещание (перед началом приемной кампании).</a:t>
            </a:r>
          </a:p>
          <a:p>
            <a:pPr marL="457200" indent="-457200" algn="just">
              <a:buAutoNum type="arabicPeriod"/>
            </a:pPr>
            <a:r>
              <a:rPr lang="ru-RU" dirty="0">
                <a:solidFill>
                  <a:srgbClr val="002060"/>
                </a:solidFill>
                <a:latin typeface="Arial"/>
                <a:ea typeface="Arial"/>
                <a:cs typeface="Arial"/>
              </a:rPr>
              <a:t>Материалы (папка с информацией) по приемной комиссии</a:t>
            </a:r>
          </a:p>
          <a:p>
            <a:pPr marL="457200" indent="-457200" algn="just">
              <a:buAutoNum type="arabicPeriod"/>
            </a:pPr>
            <a:r>
              <a:rPr lang="ru-RU" dirty="0">
                <a:solidFill>
                  <a:srgbClr val="002060"/>
                </a:solidFill>
                <a:latin typeface="Arial"/>
                <a:ea typeface="Arial"/>
                <a:cs typeface="Arial"/>
              </a:rPr>
              <a:t>Сайт.</a:t>
            </a:r>
          </a:p>
          <a:p>
            <a:pPr marL="457200" indent="-457200" algn="just">
              <a:buAutoNum type="arabicPeriod"/>
            </a:pPr>
            <a:r>
              <a:rPr lang="ru-RU" dirty="0">
                <a:solidFill>
                  <a:srgbClr val="002060"/>
                </a:solidFill>
                <a:latin typeface="Arial"/>
                <a:ea typeface="Arial"/>
                <a:cs typeface="Arial"/>
              </a:rPr>
              <a:t>Буклеты. </a:t>
            </a:r>
          </a:p>
          <a:p>
            <a:pPr marL="457200" indent="-457200" algn="just">
              <a:buAutoNum type="arabicPeriod"/>
            </a:pPr>
            <a:r>
              <a:rPr lang="ru-RU" dirty="0">
                <a:solidFill>
                  <a:srgbClr val="002060"/>
                </a:solidFill>
                <a:latin typeface="Arial"/>
                <a:ea typeface="Arial"/>
                <a:cs typeface="Arial"/>
              </a:rPr>
              <a:t>Рабочий чат со всеми сотрудниками приемной комиссии и ответственным заместителем директора</a:t>
            </a:r>
            <a:endParaRPr dirty="0">
              <a:solidFill>
                <a:srgbClr val="002060"/>
              </a:solidFill>
              <a:latin typeface="Arial"/>
              <a:ea typeface="Arial"/>
              <a:cs typeface="Arial"/>
            </a:endParaRPr>
          </a:p>
        </p:txBody>
      </p:sp>
      <p:grpSp>
        <p:nvGrpSpPr>
          <p:cNvPr id="304" name="Shape 304"/>
          <p:cNvGrpSpPr/>
          <p:nvPr/>
        </p:nvGrpSpPr>
        <p:grpSpPr>
          <a:xfrm>
            <a:off x="0" y="10244346"/>
            <a:ext cx="24028128" cy="3366764"/>
            <a:chOff x="-516221" y="348638"/>
            <a:chExt cx="23562231" cy="3366764"/>
          </a:xfrm>
        </p:grpSpPr>
        <p:sp>
          <p:nvSpPr>
            <p:cNvPr id="305" name="Shape 305"/>
            <p:cNvSpPr/>
            <p:nvPr/>
          </p:nvSpPr>
          <p:spPr>
            <a:xfrm>
              <a:off x="-308836" y="348638"/>
              <a:ext cx="17428965" cy="631068"/>
            </a:xfrm>
            <a:prstGeom prst="rect">
              <a:avLst/>
            </a:prstGeom>
            <a:solidFill>
              <a:srgbClr val="002B58"/>
            </a:solidFill>
            <a:ln w="25400">
              <a:solidFill>
                <a:srgbClr val="002B58"/>
              </a:solidFill>
              <a:prstDash val="solid"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sz="3600" b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Конфликт интересов</a:t>
              </a:r>
              <a:endParaRPr sz="18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6" name="Shape 306"/>
            <p:cNvSpPr txBox="1"/>
            <p:nvPr/>
          </p:nvSpPr>
          <p:spPr>
            <a:xfrm>
              <a:off x="-516221" y="1006968"/>
              <a:ext cx="23562231" cy="270843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/>
              <a:lvl1pPr marL="0" lvl="0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479642" indent="-479642" algn="just">
                <a:buFont typeface="Arial"/>
                <a:buChar char="•"/>
              </a:pPr>
              <a:r>
                <a:rPr lang="ru-RU" sz="2800" dirty="0">
                  <a:solidFill>
                    <a:schemeClr val="accent2">
                      <a:lumMod val="75000"/>
                    </a:schemeClr>
                  </a:solidFill>
                  <a:latin typeface="Arial"/>
                  <a:ea typeface="Arial"/>
                  <a:cs typeface="Arial"/>
                </a:rPr>
                <a:t>Директор ПОО (+3) </a:t>
              </a:r>
              <a:r>
                <a:rPr lang="ru-RU" sz="2000" b="1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Несоответствие должностных обязанностей.</a:t>
              </a:r>
              <a:r>
                <a:rPr lang="ru-RU" sz="2000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 Работа в приемной комиссии часто выходит за рамки прямых должностных обязанностей преподавателя, что создает дополнительное напряжение. </a:t>
              </a:r>
              <a:r>
                <a:rPr lang="ru-RU" sz="2000" b="1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Психологический дискомфорт. </a:t>
              </a:r>
              <a:r>
                <a:rPr lang="ru-RU" sz="2000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Сотрудник вынужден работать в летний период, когда большинство людей находятся в отпуске, что создает дополнительное психологическое напряжение и чувство несправедливости. </a:t>
              </a:r>
              <a:r>
                <a:rPr lang="ru-RU" sz="2000" b="1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Организационные противоречия</a:t>
              </a:r>
              <a:r>
                <a:rPr lang="ru-RU" sz="2000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. Директор может настаивать на работе в приемную комиссию из-за необходимости обеспечить бесперебойную работу приемной комиссии, в то время как сотрудник отстаивает свое право на полноценный отдых в удобное для себя время.</a:t>
              </a:r>
            </a:p>
            <a:p>
              <a:pPr marL="479642" indent="-479642" algn="just">
                <a:buFont typeface="Arial"/>
                <a:buChar char="•"/>
              </a:pPr>
              <a:r>
                <a:rPr lang="ru-RU" sz="2800" dirty="0">
                  <a:solidFill>
                    <a:schemeClr val="accent2">
                      <a:lumMod val="75000"/>
                    </a:schemeClr>
                  </a:solidFill>
                  <a:latin typeface="Arial"/>
                  <a:ea typeface="Arial"/>
                  <a:cs typeface="Arial"/>
                </a:rPr>
                <a:t>Абитуриент / родитель абитуриента (+2) </a:t>
              </a:r>
              <a:r>
                <a:rPr lang="ru-RU" b="1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Несоответствие ожиданий абитуриента и реальности работы приёмной комиссии летом</a:t>
              </a:r>
              <a:r>
                <a:rPr lang="ru-RU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: Абитуриент может ожидать персонального внимания и быстрого ответа на свои вопросы, что сложно обеспечить в летний период из-за увеличенной нагрузки. </a:t>
              </a:r>
              <a:r>
                <a:rPr lang="ru-RU" b="1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Различие в восприятии рабочего времени</a:t>
              </a:r>
              <a:r>
                <a:rPr lang="ru-RU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: Сотрудник вынужден работать по установленному графику, тогда как абитуриент может считать, что имеет право на немедленное обслуживание и круглосуточную доступность. </a:t>
              </a:r>
              <a:r>
                <a:rPr lang="ru-RU" b="1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Недовольство абитуриента по поводу качества консультаций</a:t>
              </a:r>
              <a:r>
                <a:rPr lang="ru-RU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: Летом сотрудники могут быть менее сосредоточены на консультациях из-за большого объёма работы, что может вызывать недовольство абитуриентов.</a:t>
              </a:r>
            </a:p>
          </p:txBody>
        </p:sp>
      </p:grp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E886876-017F-34A6-A9D2-2C54C1AB32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664" y="1089458"/>
            <a:ext cx="6639409" cy="9147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DC49334-F9EC-B557-4F66-CDA9399EA8A4}"/>
              </a:ext>
            </a:extLst>
          </p:cNvPr>
          <p:cNvSpPr txBox="1"/>
          <p:nvPr/>
        </p:nvSpPr>
        <p:spPr>
          <a:xfrm>
            <a:off x="18132384" y="7289507"/>
            <a:ext cx="5895744" cy="35394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chemeClr val="accent2"/>
                </a:solidFill>
              </a:rPr>
              <a:t>Цитата персоны: </a:t>
            </a:r>
            <a:r>
              <a:rPr lang="ru-RU" sz="2000" dirty="0">
                <a:solidFill>
                  <a:srgbClr val="FF0000"/>
                </a:solidFill>
              </a:rPr>
              <a:t>«Ну что, абитуриенты, собрались тут… И чего вы все припёрлись именно сегодня? Специально, что ли, чтобы мне весь отпуск испортить?</a:t>
            </a:r>
          </a:p>
          <a:p>
            <a:pPr algn="just"/>
            <a:r>
              <a:rPr lang="ru-RU" sz="2000" dirty="0">
                <a:solidFill>
                  <a:srgbClr val="FF0000"/>
                </a:solidFill>
              </a:rPr>
              <a:t>Знаете, у нормальных людей сейчас июнь, солнце, пляж, море… А я тут с вами, со всеми этими документами, нервами и претензиями. И главное – каждый норовит что-то особенное придумать: то документы не те принёс, то заявление не так заполнил, то вообще без ничего явился. Вы всё равно учится не будете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" name="Picture 309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311" name="Picture 311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312" name="Shape 312"/>
          <p:cNvSpPr txBox="1"/>
          <p:nvPr/>
        </p:nvSpPr>
        <p:spPr>
          <a:xfrm>
            <a:off x="890890" y="1228600"/>
            <a:ext cx="20426060" cy="906551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4400" b="1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ПОКАЗАТЕЛИ ПРОЕКТА</a:t>
            </a:r>
          </a:p>
        </p:txBody>
      </p:sp>
      <p:sp>
        <p:nvSpPr>
          <p:cNvPr id="313" name="Shape 313"/>
          <p:cNvSpPr/>
          <p:nvPr/>
        </p:nvSpPr>
        <p:spPr>
          <a:xfrm flipV="1">
            <a:off x="603144" y="2057738"/>
            <a:ext cx="23190304" cy="2130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14" name="Shape 314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15" name="Shape 315"/>
          <p:cNvSpPr txBox="1"/>
          <p:nvPr/>
        </p:nvSpPr>
        <p:spPr>
          <a:xfrm>
            <a:off x="22879428" y="13036674"/>
            <a:ext cx="764325" cy="5027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667" b="0" i="0" u="none" strike="noStrike" cap="none" spc="0" baseline="0">
                <a:solidFill>
                  <a:srgbClr val="000000"/>
                </a:solidFill>
                <a:latin typeface="Golos Text VF"/>
                <a:ea typeface="Golos Text VF"/>
                <a:cs typeface="Golos Text VF"/>
              </a:rPr>
              <a:t>8</a:t>
            </a:r>
          </a:p>
        </p:txBody>
      </p:sp>
      <p:grpSp>
        <p:nvGrpSpPr>
          <p:cNvPr id="316" name="Shape 316"/>
          <p:cNvGrpSpPr/>
          <p:nvPr/>
        </p:nvGrpSpPr>
        <p:grpSpPr>
          <a:xfrm>
            <a:off x="494988" y="7198785"/>
            <a:ext cx="23148764" cy="6293784"/>
            <a:chOff x="0" y="0"/>
            <a:chExt cx="23148764" cy="6293784"/>
          </a:xfrm>
        </p:grpSpPr>
        <p:sp>
          <p:nvSpPr>
            <p:cNvPr id="317" name="Shape 317"/>
            <p:cNvSpPr/>
            <p:nvPr/>
          </p:nvSpPr>
          <p:spPr>
            <a:xfrm>
              <a:off x="0" y="0"/>
              <a:ext cx="22682202" cy="631068"/>
            </a:xfrm>
            <a:prstGeom prst="rect">
              <a:avLst/>
            </a:prstGeom>
            <a:solidFill>
              <a:srgbClr val="002B58"/>
            </a:solidFill>
            <a:ln w="25400">
              <a:solidFill>
                <a:srgbClr val="002B58"/>
              </a:solidFill>
              <a:prstDash val="solid"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sz="3600" b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Реестр процессов</a:t>
              </a:r>
              <a:endParaRPr sz="18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8" name="Shape 318"/>
            <p:cNvSpPr txBox="1"/>
            <p:nvPr/>
          </p:nvSpPr>
          <p:spPr>
            <a:xfrm>
              <a:off x="0" y="753806"/>
              <a:ext cx="23148764" cy="553997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/>
              <a:lvl1pPr marL="0" lvl="0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2400" b="1" dirty="0">
                  <a:solidFill>
                    <a:schemeClr val="accent2"/>
                  </a:solidFill>
                  <a:latin typeface="Arial"/>
                  <a:ea typeface="Arial"/>
                  <a:cs typeface="Arial"/>
                </a:rPr>
                <a:t>1</a:t>
              </a:r>
              <a:r>
                <a:rPr lang="ru-RU" sz="2200" b="1" dirty="0">
                  <a:solidFill>
                    <a:schemeClr val="accent2"/>
                  </a:solidFill>
                  <a:latin typeface="Arial"/>
                  <a:ea typeface="Arial"/>
                  <a:cs typeface="Arial"/>
                </a:rPr>
                <a:t>. Подготовительный этап:</a:t>
              </a:r>
            </a:p>
            <a:p>
              <a:pPr marL="571500" indent="-571500">
                <a:buFont typeface="Wingdings" panose="05000000000000000000" pitchFamily="2" charset="2"/>
                <a:buChar char="ü"/>
              </a:pPr>
              <a:r>
                <a:rPr lang="ru-RU" sz="2200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Подбор состава членов ПК</a:t>
              </a:r>
            </a:p>
            <a:p>
              <a:pPr marL="571500" indent="-571500">
                <a:buFont typeface="Wingdings" panose="05000000000000000000" pitchFamily="2" charset="2"/>
                <a:buChar char="ü"/>
              </a:pPr>
              <a:r>
                <a:rPr lang="ru-RU" sz="2200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Старт в ПОО приемной кампании</a:t>
              </a:r>
            </a:p>
            <a:p>
              <a:pPr marL="571500" indent="-571500">
                <a:buFont typeface="Wingdings" panose="05000000000000000000" pitchFamily="2" charset="2"/>
                <a:buChar char="ü"/>
              </a:pPr>
              <a:r>
                <a:rPr lang="ru-RU" sz="2200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Инструктаж ответственного секретаря, членов ПК</a:t>
              </a:r>
            </a:p>
            <a:p>
              <a:r>
                <a:rPr lang="ru-RU" sz="2200" b="1" dirty="0">
                  <a:solidFill>
                    <a:schemeClr val="accent2"/>
                  </a:solidFill>
                  <a:latin typeface="Arial"/>
                  <a:ea typeface="Arial"/>
                  <a:cs typeface="Arial"/>
                </a:rPr>
                <a:t>2. Основной этап "Работа членов ПК" </a:t>
              </a:r>
            </a:p>
            <a:p>
              <a:pPr marL="571500" indent="-571500">
                <a:buFont typeface="Wingdings" panose="05000000000000000000" pitchFamily="2" charset="2"/>
                <a:buChar char="ü"/>
              </a:pPr>
              <a:r>
                <a:rPr lang="ru-RU" sz="2200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Консультация заявителя членами ПК</a:t>
              </a:r>
            </a:p>
            <a:p>
              <a:pPr marL="571500" indent="-571500">
                <a:buFont typeface="Wingdings" panose="05000000000000000000" pitchFamily="2" charset="2"/>
                <a:buChar char="ü"/>
              </a:pPr>
              <a:r>
                <a:rPr lang="ru-RU" sz="2200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Прием документов заявителя (в том числе в электронном виде)</a:t>
              </a:r>
            </a:p>
            <a:p>
              <a:pPr marL="571500" indent="-571500">
                <a:buFont typeface="Wingdings" panose="05000000000000000000" pitchFamily="2" charset="2"/>
                <a:buChar char="ü"/>
              </a:pPr>
              <a:r>
                <a:rPr lang="ru-RU" sz="2200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Проведение вступительных испытаний (если предусмотрены)</a:t>
              </a:r>
            </a:p>
            <a:p>
              <a:pPr marL="571500" indent="-571500">
                <a:buFont typeface="Wingdings" panose="05000000000000000000" pitchFamily="2" charset="2"/>
                <a:buChar char="ü"/>
              </a:pPr>
              <a:r>
                <a:rPr lang="ru-RU" sz="2200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Работа апелляционной комиссии (если есть заявления на апелляцию)</a:t>
              </a:r>
            </a:p>
            <a:p>
              <a:pPr marL="571500" indent="-571500">
                <a:buFont typeface="Wingdings" panose="05000000000000000000" pitchFamily="2" charset="2"/>
                <a:buChar char="ü"/>
              </a:pPr>
              <a:r>
                <a:rPr lang="ru-RU" sz="2200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Работа с рейтингом абитуриентов, подавших заявления</a:t>
              </a:r>
            </a:p>
            <a:p>
              <a:pPr marL="571500" indent="-571500">
                <a:buFont typeface="Wingdings" panose="05000000000000000000" pitchFamily="2" charset="2"/>
                <a:buChar char="ü"/>
              </a:pPr>
              <a:r>
                <a:rPr lang="ru-RU" sz="2200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Зачисление</a:t>
              </a:r>
            </a:p>
            <a:p>
              <a:r>
                <a:rPr lang="ru-RU" sz="2200" b="1" dirty="0">
                  <a:solidFill>
                    <a:schemeClr val="accent2"/>
                  </a:solidFill>
                  <a:latin typeface="Arial"/>
                  <a:ea typeface="Arial"/>
                  <a:cs typeface="Arial"/>
                </a:rPr>
                <a:t>3. Заключительный этап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ru-RU" sz="2200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Работа по добору поступивших на направлениям подготовки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ru-RU" sz="2200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Консультирование зачисленных на 1 курс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ru-RU" sz="2200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Работа с внешними обращениями с потенциальными абитуриентами, не прошедшими в первую волну ПК (пересдача ОГЭ)</a:t>
              </a:r>
            </a:p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ru-RU" sz="2200" dirty="0">
                  <a:solidFill>
                    <a:srgbClr val="002060"/>
                  </a:solidFill>
                  <a:latin typeface="Arial"/>
                  <a:ea typeface="Arial"/>
                  <a:cs typeface="Arial"/>
                </a:rPr>
                <a:t>Зачисление</a:t>
              </a:r>
              <a:endParaRPr sz="2200" dirty="0">
                <a:solidFill>
                  <a:srgbClr val="002060"/>
                </a:solidFill>
                <a:latin typeface="Arial"/>
                <a:ea typeface="Arial"/>
                <a:cs typeface="Arial"/>
              </a:endParaRPr>
            </a:p>
          </p:txBody>
        </p:sp>
      </p:grpSp>
      <p:grpSp>
        <p:nvGrpSpPr>
          <p:cNvPr id="319" name="Shape 319"/>
          <p:cNvGrpSpPr/>
          <p:nvPr/>
        </p:nvGrpSpPr>
        <p:grpSpPr>
          <a:xfrm>
            <a:off x="14918164" y="2453607"/>
            <a:ext cx="8367182" cy="4074702"/>
            <a:chOff x="0" y="0"/>
            <a:chExt cx="8367182" cy="4074702"/>
          </a:xfrm>
        </p:grpSpPr>
        <p:sp>
          <p:nvSpPr>
            <p:cNvPr id="320" name="Shape 320"/>
            <p:cNvSpPr/>
            <p:nvPr/>
          </p:nvSpPr>
          <p:spPr>
            <a:xfrm>
              <a:off x="0" y="0"/>
              <a:ext cx="8367182" cy="646332"/>
            </a:xfrm>
            <a:prstGeom prst="rect">
              <a:avLst/>
            </a:prstGeom>
            <a:solidFill>
              <a:srgbClr val="002B58"/>
            </a:solidFill>
            <a:ln w="25400">
              <a:solidFill>
                <a:srgbClr val="002B58"/>
              </a:solidFill>
              <a:prstDash val="solid"/>
            </a:ln>
          </p:spPr>
          <p:txBody>
            <a:bodyPr lIns="91440" tIns="45720" rIns="91440" bIns="45720" anchor="ctr"/>
            <a:lstStyle/>
            <a:p>
              <a:pPr marL="0" indent="0" algn="ctr"/>
              <a:r>
                <a:rPr sz="3600" b="1">
                  <a:solidFill>
                    <a:srgbClr val="FFFFFF"/>
                  </a:solidFill>
                  <a:latin typeface="Arial"/>
                  <a:ea typeface="Arial"/>
                  <a:cs typeface="Arial"/>
                </a:rPr>
                <a:t>Ожидаемые эффекты</a:t>
              </a:r>
              <a:endParaRPr sz="18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1" name="Shape 321"/>
            <p:cNvSpPr txBox="1"/>
            <p:nvPr/>
          </p:nvSpPr>
          <p:spPr>
            <a:xfrm>
              <a:off x="0" y="1212380"/>
              <a:ext cx="8367182" cy="286232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/>
              <a:lvl1pPr marL="0" lvl="0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>
                <a:defRPr sz="1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/>
              <a:r>
                <a:rPr lang="ru-RU" sz="3600" dirty="0">
                  <a:solidFill>
                    <a:srgbClr val="000000"/>
                  </a:solidFill>
                  <a:latin typeface="Arial"/>
                  <a:ea typeface="Arial"/>
                  <a:cs typeface="Arial"/>
                </a:rPr>
                <a:t>Повышение доли граждан, обратившихся в приемную комиссию, удовлетворенных профессиональной этикой сотрудников приемной комиссии</a:t>
              </a:r>
              <a:endParaRPr sz="3600" dirty="0">
                <a:solidFill>
                  <a:srgbClr val="000000"/>
                </a:solidFill>
                <a:latin typeface="Arial"/>
                <a:ea typeface="Arial"/>
                <a:cs typeface="Arial"/>
              </a:endParaRPr>
            </a:p>
          </p:txBody>
        </p:sp>
      </p:grpSp>
      <p:sp>
        <p:nvSpPr>
          <p:cNvPr id="323" name="Shape 323"/>
          <p:cNvSpPr/>
          <p:nvPr/>
        </p:nvSpPr>
        <p:spPr>
          <a:xfrm>
            <a:off x="717717" y="2453607"/>
            <a:ext cx="14066662" cy="646332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r>
              <a:rPr sz="36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Целевые</a:t>
            </a:r>
            <a:r>
              <a:rPr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36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показатели</a:t>
            </a:r>
            <a:r>
              <a:rPr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36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проекта</a:t>
            </a:r>
            <a:r>
              <a:rPr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и </a:t>
            </a:r>
            <a:r>
              <a:rPr sz="36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их</a:t>
            </a:r>
            <a:r>
              <a:rPr sz="3600" b="1" dirty="0">
                <a:solidFill>
                  <a:srgbClr val="FFFFFF"/>
                </a:solidFill>
                <a:latin typeface="Arial"/>
                <a:ea typeface="Arial"/>
                <a:cs typeface="Arial"/>
              </a:rPr>
              <a:t> </a:t>
            </a:r>
            <a:r>
              <a:rPr sz="3600" b="1" dirty="0" err="1">
                <a:solidFill>
                  <a:srgbClr val="FFFFFF"/>
                </a:solidFill>
                <a:latin typeface="Arial"/>
                <a:ea typeface="Arial"/>
                <a:cs typeface="Arial"/>
              </a:rPr>
              <a:t>значение</a:t>
            </a:r>
            <a:endParaRPr sz="18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7" name="Рисунок 16" descr="https://chirpo.ru/img/logo.png">
            <a:extLst>
              <a:ext uri="{FF2B5EF4-FFF2-40B4-BE49-F238E27FC236}">
                <a16:creationId xmlns:a16="http://schemas.microsoft.com/office/drawing/2014/main" id="{B18FEF84-0F8C-42B4-9D5C-FD770567D728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336592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6D9919BB-BD4E-463E-ADE2-D250275EA11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263965"/>
            <a:ext cx="1989337" cy="87231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74A5E7A8-0708-460F-96E0-722EDC4DAF9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110182"/>
            <a:ext cx="4618738" cy="1341514"/>
          </a:xfrm>
          <a:prstGeom prst="rect">
            <a:avLst/>
          </a:prstGeom>
        </p:spPr>
      </p:pic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26CA3E3D-69B3-03B2-3DFD-44402D3C00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144809"/>
              </p:ext>
            </p:extLst>
          </p:nvPr>
        </p:nvGraphicFramePr>
        <p:xfrm>
          <a:off x="603144" y="3222677"/>
          <a:ext cx="14066662" cy="3853370"/>
        </p:xfrm>
        <a:graphic>
          <a:graphicData uri="http://schemas.openxmlformats.org/drawingml/2006/table">
            <a:tbl>
              <a:tblPr/>
              <a:tblGrid>
                <a:gridCol w="7864200">
                  <a:extLst>
                    <a:ext uri="{9D8B030D-6E8A-4147-A177-3AD203B41FA5}">
                      <a16:colId xmlns:a16="http://schemas.microsoft.com/office/drawing/2014/main" val="4087972944"/>
                    </a:ext>
                  </a:extLst>
                </a:gridCol>
                <a:gridCol w="2651760">
                  <a:extLst>
                    <a:ext uri="{9D8B030D-6E8A-4147-A177-3AD203B41FA5}">
                      <a16:colId xmlns:a16="http://schemas.microsoft.com/office/drawing/2014/main" val="1819914719"/>
                    </a:ext>
                  </a:extLst>
                </a:gridCol>
                <a:gridCol w="3550702">
                  <a:extLst>
                    <a:ext uri="{9D8B030D-6E8A-4147-A177-3AD203B41FA5}">
                      <a16:colId xmlns:a16="http://schemas.microsoft.com/office/drawing/2014/main" val="788595850"/>
                    </a:ext>
                  </a:extLst>
                </a:gridCol>
              </a:tblGrid>
              <a:tr h="326295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Целевые показатели проекта и их значение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4357419"/>
                  </a:ext>
                </a:extLst>
              </a:tr>
              <a:tr h="5794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Ключевой показатель эффективности проекта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Текущий</a:t>
                      </a:r>
                      <a:b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показатель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Целевой</a:t>
                      </a:r>
                      <a:b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показатель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0124497"/>
                  </a:ext>
                </a:extLst>
              </a:tr>
              <a:tr h="515040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 Количество жалоб на работу ПК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сокращение в 1,5 раза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7709234"/>
                  </a:ext>
                </a:extLst>
              </a:tr>
              <a:tr h="683115">
                <a:tc>
                  <a:txBody>
                    <a:bodyPr/>
                    <a:lstStyle/>
                    <a:p>
                      <a:pPr algn="just" fontAlgn="t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2.Доля родителей/законных представителей, удовлетворенных общением с членами ПК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2793988"/>
                  </a:ext>
                </a:extLst>
              </a:tr>
              <a:tr h="910820">
                <a:tc>
                  <a:txBody>
                    <a:bodyPr/>
                    <a:lstStyle/>
                    <a:p>
                      <a:pPr algn="just" fontAlgn="t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3. Доля членов ПК, удовлетворенных условиями работы в период приема документов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1115076"/>
                  </a:ext>
                </a:extLst>
              </a:tr>
              <a:tr h="683115">
                <a:tc>
                  <a:txBody>
                    <a:bodyPr/>
                    <a:lstStyle/>
                    <a:p>
                      <a:pPr algn="just" fontAlgn="t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 Стандарт процесса взаимодействия членов ПК абитуриентами /родителями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отсутствие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наличие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180198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" name="Picture 327"/>
          <p:cNvPicPr/>
          <p:nvPr/>
        </p:nvPicPr>
        <p:blipFill>
          <a:blip r:embed="rId2"/>
          <a:stretch/>
        </p:blipFill>
        <p:spPr>
          <a:xfrm>
            <a:off x="18081592" y="76460"/>
            <a:ext cx="2808808" cy="557420"/>
          </a:xfrm>
          <a:prstGeom prst="rect">
            <a:avLst/>
          </a:prstGeom>
          <a:ln>
            <a:noFill/>
          </a:ln>
        </p:spPr>
      </p:pic>
      <p:pic>
        <p:nvPicPr>
          <p:cNvPr id="329" name="Picture 329"/>
          <p:cNvPicPr/>
          <p:nvPr/>
        </p:nvPicPr>
        <p:blipFill>
          <a:blip r:embed="rId3"/>
          <a:stretch/>
        </p:blipFill>
        <p:spPr>
          <a:xfrm>
            <a:off x="20908944" y="48664"/>
            <a:ext cx="2091590" cy="666357"/>
          </a:xfrm>
          <a:prstGeom prst="rect">
            <a:avLst/>
          </a:prstGeom>
        </p:spPr>
      </p:pic>
      <p:sp>
        <p:nvSpPr>
          <p:cNvPr id="330" name="Shape 330"/>
          <p:cNvSpPr txBox="1"/>
          <p:nvPr/>
        </p:nvSpPr>
        <p:spPr>
          <a:xfrm>
            <a:off x="75471" y="82845"/>
            <a:ext cx="20426060" cy="666357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2800" b="1" dirty="0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ТЕКУЩАЯ КАРТА СЛОЕВ</a:t>
            </a:r>
          </a:p>
        </p:txBody>
      </p:sp>
      <p:sp>
        <p:nvSpPr>
          <p:cNvPr id="331" name="Shape 331"/>
          <p:cNvSpPr/>
          <p:nvPr/>
        </p:nvSpPr>
        <p:spPr>
          <a:xfrm flipV="1">
            <a:off x="-11627" y="370514"/>
            <a:ext cx="9522525" cy="377272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32" name="Shape 332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33" name="Shape 333"/>
          <p:cNvSpPr txBox="1"/>
          <p:nvPr/>
        </p:nvSpPr>
        <p:spPr>
          <a:xfrm>
            <a:off x="22879428" y="13036674"/>
            <a:ext cx="764325" cy="5027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667" b="0" i="0" u="none" strike="noStrike" cap="none" spc="0" baseline="0">
                <a:solidFill>
                  <a:srgbClr val="000000"/>
                </a:solidFill>
                <a:latin typeface="Golos Text VF"/>
                <a:ea typeface="Golos Text VF"/>
                <a:cs typeface="Golos Text VF"/>
              </a:rPr>
              <a:t>9</a:t>
            </a:r>
          </a:p>
        </p:txBody>
      </p:sp>
      <p:sp>
        <p:nvSpPr>
          <p:cNvPr id="334" name="Shape 334"/>
          <p:cNvSpPr/>
          <p:nvPr/>
        </p:nvSpPr>
        <p:spPr>
          <a:xfrm>
            <a:off x="962884" y="11945403"/>
            <a:ext cx="6807200" cy="1091271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txBody>
          <a:bodyPr lIns="91440" tIns="45720" rIns="91440" bIns="45720" anchor="ctr"/>
          <a:lstStyle/>
          <a:p>
            <a:pPr marL="0" indent="0" algn="ctr"/>
            <a:endParaRPr sz="360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18" name="Рисунок 17" descr="https://chirpo.ru/img/logo.png">
            <a:extLst>
              <a:ext uri="{FF2B5EF4-FFF2-40B4-BE49-F238E27FC236}">
                <a16:creationId xmlns:a16="http://schemas.microsoft.com/office/drawing/2014/main" id="{4527DEFA-FCD7-4BD0-87E9-3B3E198A0C9E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222686"/>
            <a:ext cx="845787" cy="4111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0D113ECD-C0C9-4438-8FDF-BCA5D0C083F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3517" y="75067"/>
            <a:ext cx="1989337" cy="672719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DC1258C-2085-4998-80AF-84F78F8644A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2854" y="-259331"/>
            <a:ext cx="4618738" cy="1341514"/>
          </a:xfrm>
          <a:prstGeom prst="rect">
            <a:avLst/>
          </a:prstGeom>
        </p:spPr>
      </p:pic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4CD1073D-498B-9496-E24C-541B4EF3EA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924430"/>
              </p:ext>
            </p:extLst>
          </p:nvPr>
        </p:nvGraphicFramePr>
        <p:xfrm>
          <a:off x="-1" y="826046"/>
          <a:ext cx="24265261" cy="12695679"/>
        </p:xfrm>
        <a:graphic>
          <a:graphicData uri="http://schemas.openxmlformats.org/drawingml/2006/table">
            <a:tbl>
              <a:tblPr/>
              <a:tblGrid>
                <a:gridCol w="1619495">
                  <a:extLst>
                    <a:ext uri="{9D8B030D-6E8A-4147-A177-3AD203B41FA5}">
                      <a16:colId xmlns:a16="http://schemas.microsoft.com/office/drawing/2014/main" val="1630677372"/>
                    </a:ext>
                  </a:extLst>
                </a:gridCol>
                <a:gridCol w="3166204">
                  <a:extLst>
                    <a:ext uri="{9D8B030D-6E8A-4147-A177-3AD203B41FA5}">
                      <a16:colId xmlns:a16="http://schemas.microsoft.com/office/drawing/2014/main" val="3207617092"/>
                    </a:ext>
                  </a:extLst>
                </a:gridCol>
                <a:gridCol w="636880">
                  <a:extLst>
                    <a:ext uri="{9D8B030D-6E8A-4147-A177-3AD203B41FA5}">
                      <a16:colId xmlns:a16="http://schemas.microsoft.com/office/drawing/2014/main" val="3658894505"/>
                    </a:ext>
                  </a:extLst>
                </a:gridCol>
                <a:gridCol w="2349440">
                  <a:extLst>
                    <a:ext uri="{9D8B030D-6E8A-4147-A177-3AD203B41FA5}">
                      <a16:colId xmlns:a16="http://schemas.microsoft.com/office/drawing/2014/main" val="575757865"/>
                    </a:ext>
                  </a:extLst>
                </a:gridCol>
                <a:gridCol w="2118894">
                  <a:extLst>
                    <a:ext uri="{9D8B030D-6E8A-4147-A177-3AD203B41FA5}">
                      <a16:colId xmlns:a16="http://schemas.microsoft.com/office/drawing/2014/main" val="1024603308"/>
                    </a:ext>
                  </a:extLst>
                </a:gridCol>
                <a:gridCol w="2155220">
                  <a:extLst>
                    <a:ext uri="{9D8B030D-6E8A-4147-A177-3AD203B41FA5}">
                      <a16:colId xmlns:a16="http://schemas.microsoft.com/office/drawing/2014/main" val="363755754"/>
                    </a:ext>
                  </a:extLst>
                </a:gridCol>
                <a:gridCol w="1576208">
                  <a:extLst>
                    <a:ext uri="{9D8B030D-6E8A-4147-A177-3AD203B41FA5}">
                      <a16:colId xmlns:a16="http://schemas.microsoft.com/office/drawing/2014/main" val="3937778328"/>
                    </a:ext>
                  </a:extLst>
                </a:gridCol>
                <a:gridCol w="1996508">
                  <a:extLst>
                    <a:ext uri="{9D8B030D-6E8A-4147-A177-3AD203B41FA5}">
                      <a16:colId xmlns:a16="http://schemas.microsoft.com/office/drawing/2014/main" val="797355454"/>
                    </a:ext>
                  </a:extLst>
                </a:gridCol>
                <a:gridCol w="248565">
                  <a:extLst>
                    <a:ext uri="{9D8B030D-6E8A-4147-A177-3AD203B41FA5}">
                      <a16:colId xmlns:a16="http://schemas.microsoft.com/office/drawing/2014/main" val="3085156680"/>
                    </a:ext>
                  </a:extLst>
                </a:gridCol>
                <a:gridCol w="2128999">
                  <a:extLst>
                    <a:ext uri="{9D8B030D-6E8A-4147-A177-3AD203B41FA5}">
                      <a16:colId xmlns:a16="http://schemas.microsoft.com/office/drawing/2014/main" val="1488184116"/>
                    </a:ext>
                  </a:extLst>
                </a:gridCol>
                <a:gridCol w="1874247">
                  <a:extLst>
                    <a:ext uri="{9D8B030D-6E8A-4147-A177-3AD203B41FA5}">
                      <a16:colId xmlns:a16="http://schemas.microsoft.com/office/drawing/2014/main" val="235925025"/>
                    </a:ext>
                  </a:extLst>
                </a:gridCol>
                <a:gridCol w="1737712">
                  <a:extLst>
                    <a:ext uri="{9D8B030D-6E8A-4147-A177-3AD203B41FA5}">
                      <a16:colId xmlns:a16="http://schemas.microsoft.com/office/drawing/2014/main" val="306149746"/>
                    </a:ext>
                  </a:extLst>
                </a:gridCol>
                <a:gridCol w="209321">
                  <a:extLst>
                    <a:ext uri="{9D8B030D-6E8A-4147-A177-3AD203B41FA5}">
                      <a16:colId xmlns:a16="http://schemas.microsoft.com/office/drawing/2014/main" val="308111807"/>
                    </a:ext>
                  </a:extLst>
                </a:gridCol>
                <a:gridCol w="1787187">
                  <a:extLst>
                    <a:ext uri="{9D8B030D-6E8A-4147-A177-3AD203B41FA5}">
                      <a16:colId xmlns:a16="http://schemas.microsoft.com/office/drawing/2014/main" val="309110555"/>
                    </a:ext>
                  </a:extLst>
                </a:gridCol>
                <a:gridCol w="660381">
                  <a:extLst>
                    <a:ext uri="{9D8B030D-6E8A-4147-A177-3AD203B41FA5}">
                      <a16:colId xmlns:a16="http://schemas.microsoft.com/office/drawing/2014/main" val="763315309"/>
                    </a:ext>
                  </a:extLst>
                </a:gridCol>
              </a:tblGrid>
              <a:tr h="164409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Шаг процесса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19">
                  <a:txBody>
                    <a:bodyPr/>
                    <a:lstStyle/>
                    <a:p>
                      <a:pPr algn="ctr" fontAlgn="ctr"/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момента начала приемной кампании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ru-RU" sz="1300" b="1" dirty="0">
                          <a:effectLst/>
                          <a:latin typeface="Arial" panose="020B0604020202020204" pitchFamily="34" charset="0"/>
                        </a:rPr>
                        <a:t>Процесс в границах Жизненной ситуации</a:t>
                      </a:r>
                      <a:r>
                        <a:rPr lang="ru-RU" sz="1300" dirty="0"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300" i="1" dirty="0">
                          <a:effectLst/>
                          <a:latin typeface="Arial" panose="020B0604020202020204" pitchFamily="34" charset="0"/>
                        </a:rPr>
                        <a:t>(добавить необходимое количество шагов, рекомендуется не более 10)</a:t>
                      </a:r>
                      <a:endParaRPr lang="ru-RU" sz="1300" dirty="0">
                        <a:effectLst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300" dirty="0">
                        <a:effectLst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DD"/>
                    </a:solidFill>
                  </a:tcPr>
                </a:tc>
                <a:tc rowSpan="19">
                  <a:txBody>
                    <a:bodyPr/>
                    <a:lstStyle/>
                    <a:p>
                      <a:pPr algn="ctr" fontAlgn="ctr"/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завершение приемной кампании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5065436"/>
                  </a:ext>
                </a:extLst>
              </a:tr>
              <a:tr h="32151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Шаг 1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Шаг 2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Шаг 3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Шаг 4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Шаг 5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Шаг 6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6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Шаг 7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Шаг 8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Шаг 9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endParaRPr lang="ru-RU" sz="16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9967914"/>
                  </a:ext>
                </a:extLst>
              </a:tr>
              <a:tr h="43642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шага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(минимальное и максимальное)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40-60 минут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20-30 минут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45-80 минут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240-480 минут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480-960 минут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base"/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1020-2040 минут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240-480 минут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40-60 минут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base"/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60-80 минут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1180761"/>
                  </a:ext>
                </a:extLst>
              </a:tr>
              <a:tr h="43111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8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Целевой показатель проекта - 1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ase"/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родителей /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зп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удовлетворенных общением с членами ПК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base"/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членов ПК, удовлетворенных условиями работы в период приема документов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Стандарт процесса взаимодействия членов ПК абитуриентами /родителями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base"/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жалоб на работу ПК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13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5972300"/>
                  </a:ext>
                </a:extLst>
              </a:tr>
              <a:tr h="954879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группа Заинтересованных лиц - 1 (человек)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Действия Заинтересованных лиц в группе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Консультация заявителя членами ПК</a:t>
                      </a:r>
                    </a:p>
                  </a:txBody>
                  <a:tcPr marL="0" marR="0" marT="0" marB="0"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Прием документов заявителя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вступительных испытаний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апелляционной комиссии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рейтингом абитуриентов, подавших заявления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по добору поступивших на направления подготовки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по добору поступивших на направления подготовки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Консультирование зачисленных на 1 курс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внешними обращениями с </a:t>
                      </a:r>
                      <a:r>
                        <a:rPr lang="ru-RU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потенц</a:t>
                      </a: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абитуриентами, не прошедшими в первую волну ПК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Зачисление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Зачисление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92818982"/>
                  </a:ext>
                </a:extLst>
              </a:tr>
              <a:tr h="8728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Потребности</a:t>
                      </a:r>
                      <a:r>
                        <a:rPr lang="ru-RU" sz="14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(решаемые задачи)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комфортные условия для работы, возможность получить консультацию у более компетентного сотрудника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объема бумажной документации, снижение очередей, сокращение времени на подачу заявлений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подготовленные </a:t>
                      </a:r>
                      <a:r>
                        <a:rPr lang="ru-RU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ФОСы</a:t>
                      </a: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рабочие места, канцелярия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заявления на апелляцию, протокол решения комиссии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3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 количества поданных заявлений на направления подготовки в сотвествии с КЦП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объявления о дополнительном наборе, размещение информации в СМИ и сайте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объявления о дополнительном наборе, размещение информации в СМИ и сайте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погдготовка инструкций, буклетов, создание комфортных условий для абитуриентов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дополнительной информации, ответов на обращения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приказа на зачисление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приказа на зачисление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5921407"/>
                  </a:ext>
                </a:extLst>
              </a:tr>
              <a:tr h="7957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Эмоции, ощущения каждого из Заинтересованных лиц в группе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возможности улыбаются, стараются быть вежливыми, приветливыми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принимают документы на автомате, настроение "0", усталось, нервозность, напряженная обстановка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раздражение, злость на необходимость работать летом, отсутствие заинтересованности в наборе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раздаржительность, волнение, нервозность и неудовлетворенность от результатов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сосредоточенность, ответственность, волнение, напряженность при изучении рейтинга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усталость, желание быстрее все оформить, нервозность, напряженная обстановка, желание всё бросить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усталость, желание быстрее все оформить, нервозность, напряженная обстановка, желание всё бросить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вялость, усталость, нежелание общаться и отвечать на вопросы, некоммуникабельность и нежелание работать летом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волнение, нервозность и недовольство, ПОЧЕМУ опять Я и еще и летом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сосредоточенность, волнение, напряжение при проверки данных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сосредоточенность, волнение, напряжение при проверки данных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1275712"/>
                  </a:ext>
                </a:extLst>
              </a:tr>
              <a:tr h="6365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Выявленные проблемы, стоящие за эмоциями - эмоциональный маркер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невладение полным объемом информации, лишние движения (спрашивает других о помощи)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длительное время ожидания, очереди, нет помещения для ожидания (ждем на улице)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эмоциональные потери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эмоциональные потери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3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потеря времени для проведения сравнительного анализа (нет автоматизации)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потеря времени при подготовке буклетов, размещении информации на сайте (сотрудники в отпуске)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потеря времени при подготовке буклетов, размещении информации на сайте (сотрудники в отпуске)</a:t>
                      </a:r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эмоциональные потери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потеря времени для подготовки ответов, сбор информации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эмоциональные потери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эмоциональные потери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7379278"/>
                  </a:ext>
                </a:extLst>
              </a:tr>
              <a:tr h="365353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группа Заинтересованных лиц - 2 (организация)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Действия Заинтересованных лиц в группе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Подбор состава ПК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Старт в ПОО приемной кампании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Инструктаж ответственного секретаря, членов ПК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Мониторинг работы ПК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обращениями, жалобами на работу ПК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9463121"/>
                  </a:ext>
                </a:extLst>
              </a:tr>
              <a:tr h="7247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Потребности 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(решаемые задачи)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сформировать высококвалифицированную комиссию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выполнить набор студентов на новый учебный год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выполнение на высоком уровне должностных обязанностей участников ПК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выполнение КЦП и владение ситуацией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снизить количество жалоб, обращений и повысить престиж ПОО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ase"/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4050517"/>
                  </a:ext>
                </a:extLst>
              </a:tr>
              <a:tr h="4774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Эмоции, ощущения каждого из Заинтересованных лиц в группе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напряжение, ответственность, сосредоточенность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главное чтобы все получилось!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официальность общения, сосредоточенность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ответственность, внимательность, сосредоточенность, 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нервозность, возбудимость, раздражительность, быстрее подготовить ответы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ase"/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00564"/>
                  </a:ext>
                </a:extLst>
              </a:tr>
              <a:tr h="4774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Выявленные проблемы, стоящие за эмоциями - эмоциональный маркер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потеря времени при изучении состава кадров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эмоциональные потери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потеря времени при инструктировании и ответах на вопросы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потеря времени при сборе информации о выполнении КЦП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эмоциональные потери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ase"/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0934976"/>
                  </a:ext>
                </a:extLst>
              </a:tr>
              <a:tr h="365353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группа Заинтересованных лиц - 3 (система)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Действия Заинтересованных лиц в группе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Планирование КЦП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общего отчета от ПОО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жалобами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ase"/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1345990"/>
                  </a:ext>
                </a:extLst>
              </a:tr>
              <a:tr h="8728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Потребности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(решаемые задачи)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восполнить кадровый дефицит региона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выполнение КЦП по региону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снизить количество жалоб, обращений и повысить престиж региона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3487698"/>
                  </a:ext>
                </a:extLst>
              </a:tr>
              <a:tr h="6468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Эмоции, ощущения представителя Заинтересованных лиц в группе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официальность, сосредоточенность, ответственность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сосредоточенность, нервозность потому что не все предоставили отчет 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нервозность, возбудимость, раздрожительность, быстрее подготовить ответы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5305381"/>
                  </a:ext>
                </a:extLst>
              </a:tr>
              <a:tr h="6365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Выявленные проблемы, стоящие за эмоциями - эмоциональный маркер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потеря времени на изучения ситуации в ПОО (наличие лицензии, аккредитации, МТБ) и регионе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потеря времени на проведение анализа ситуации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эмоциональные потери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ase"/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ase"/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7542540"/>
                  </a:ext>
                </a:extLst>
              </a:tr>
              <a:tr h="600868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Выявленные системные барьеры (системный ёж)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DA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3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недостаточно информации у членов ПК чтобы оперативно отвечать на вопросы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DAD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3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несоблюдение сроков подачи информации о работе ПК (% выполнения КЦП)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DAD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незаинтересованность, членов ПК в выполнении КЦП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DAD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ase"/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DADA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DADA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 fontAlgn="base"/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DAD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ase"/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DAD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ase"/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DADA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DADA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DAD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DAD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3457521"/>
                  </a:ext>
                </a:extLst>
              </a:tr>
              <a:tr h="130652">
                <a:tc rowSpan="2" gridSpan="2">
                  <a:txBody>
                    <a:bodyPr/>
                    <a:lstStyle/>
                    <a:p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Артефакт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(встречающиеся в процессе документы)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t"/>
                      <a:endParaRPr lang="ru-RU" sz="440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DADA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t"/>
                      <a:endParaRPr lang="ru-RU" sz="440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DADA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t"/>
                      <a:endParaRPr lang="ru-RU" sz="440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DADA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base"/>
                      <a:endParaRPr lang="ru-RU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DADA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pPr algn="ctr" fontAlgn="base"/>
                      <a:endParaRPr lang="ru-RU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DADA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 fontAlgn="base"/>
                      <a:endParaRPr lang="ru-RU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DAD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base"/>
                      <a:endParaRPr lang="ru-RU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DADA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pPr algn="ctr" fontAlgn="base"/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DADA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 fontAlgn="base"/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DAD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7134500"/>
                  </a:ext>
                </a:extLst>
              </a:tr>
              <a:tr h="380271">
                <a:tc gridSpan="2" vMerge="1">
                  <a:txBody>
                    <a:bodyPr/>
                    <a:lstStyle/>
                    <a:p>
                      <a:pPr algn="ctr" fontAlgn="t"/>
                      <a:r>
                        <a:rPr lang="ru-RU" sz="1000" b="1" dirty="0">
                          <a:effectLst/>
                          <a:latin typeface="Arial" panose="020B0604020202020204" pitchFamily="34" charset="0"/>
                        </a:rPr>
                        <a:t>Артефакт </a:t>
                      </a:r>
                      <a:r>
                        <a:rPr lang="ru-RU" sz="1000" dirty="0">
                          <a:effectLst/>
                          <a:latin typeface="Arial" panose="020B0604020202020204" pitchFamily="34" charset="0"/>
                        </a:rPr>
                        <a:t>(встречающиеся в процессе документы)</a:t>
                      </a:r>
                      <a:endParaRPr lang="ru-RU" sz="1000" dirty="0">
                        <a:effectLst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endParaRPr lang="ru-RU" sz="13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8925976"/>
                  </a:ext>
                </a:extLst>
              </a:tr>
              <a:tr h="421311">
                <a:tc gridSpan="15">
                  <a:txBody>
                    <a:bodyPr/>
                    <a:lstStyle/>
                    <a:p>
                      <a:pPr algn="l" fontAlgn="t"/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Ключевой вывод: 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удовлетворенность абитуриентов от работы ПК, выполнение КЦП напрямую зависит от коммуникации и профессиональной этики кадрового состава ПК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9216156"/>
                  </a:ext>
                </a:extLst>
              </a:tr>
            </a:tbl>
          </a:graphicData>
        </a:graphic>
      </p:graphicFrame>
      <p:pic>
        <p:nvPicPr>
          <p:cNvPr id="343" name="Picture 343"/>
          <p:cNvPicPr/>
          <p:nvPr/>
        </p:nvPicPr>
        <p:blipFill>
          <a:blip r:embed="rId7"/>
          <a:stretch/>
        </p:blipFill>
        <p:spPr>
          <a:xfrm>
            <a:off x="4334111" y="10150907"/>
            <a:ext cx="729504" cy="649591"/>
          </a:xfrm>
          <a:prstGeom prst="rect">
            <a:avLst/>
          </a:prstGeom>
        </p:spPr>
      </p:pic>
      <p:pic>
        <p:nvPicPr>
          <p:cNvPr id="341" name="Picture 341"/>
          <p:cNvPicPr/>
          <p:nvPr/>
        </p:nvPicPr>
        <p:blipFill>
          <a:blip r:embed="rId8"/>
          <a:stretch/>
        </p:blipFill>
        <p:spPr>
          <a:xfrm>
            <a:off x="4334111" y="5110774"/>
            <a:ext cx="729504" cy="649590"/>
          </a:xfrm>
          <a:prstGeom prst="rect">
            <a:avLst/>
          </a:prstGeom>
        </p:spPr>
      </p:pic>
      <p:pic>
        <p:nvPicPr>
          <p:cNvPr id="337" name="Picture 337"/>
          <p:cNvPicPr/>
          <p:nvPr/>
        </p:nvPicPr>
        <p:blipFill>
          <a:blip r:embed="rId9"/>
          <a:stretch/>
        </p:blipFill>
        <p:spPr>
          <a:xfrm>
            <a:off x="4334111" y="7955636"/>
            <a:ext cx="729504" cy="64959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0" name="Picture 350"/>
          <p:cNvPicPr/>
          <p:nvPr/>
        </p:nvPicPr>
        <p:blipFill>
          <a:blip r:embed="rId2"/>
          <a:stretch/>
        </p:blipFill>
        <p:spPr>
          <a:xfrm>
            <a:off x="18698548" y="298886"/>
            <a:ext cx="2808808" cy="671326"/>
          </a:xfrm>
          <a:prstGeom prst="rect">
            <a:avLst/>
          </a:prstGeom>
          <a:ln>
            <a:noFill/>
          </a:ln>
        </p:spPr>
      </p:pic>
      <p:pic>
        <p:nvPicPr>
          <p:cNvPr id="352" name="Picture 352"/>
          <p:cNvPicPr/>
          <p:nvPr/>
        </p:nvPicPr>
        <p:blipFill>
          <a:blip r:embed="rId3"/>
          <a:stretch/>
        </p:blipFill>
        <p:spPr>
          <a:xfrm>
            <a:off x="21833632" y="222686"/>
            <a:ext cx="2091590" cy="982906"/>
          </a:xfrm>
          <a:prstGeom prst="rect">
            <a:avLst/>
          </a:prstGeom>
        </p:spPr>
      </p:pic>
      <p:sp>
        <p:nvSpPr>
          <p:cNvPr id="353" name="Shape 353"/>
          <p:cNvSpPr txBox="1"/>
          <p:nvPr/>
        </p:nvSpPr>
        <p:spPr>
          <a:xfrm>
            <a:off x="890890" y="1228600"/>
            <a:ext cx="20426060" cy="906551"/>
          </a:xfrm>
          <a:prstGeom prst="rect">
            <a:avLst/>
          </a:prstGeom>
          <a:noFill/>
          <a:ln>
            <a:noFill/>
          </a:ln>
        </p:spPr>
        <p:txBody>
          <a:bodyPr wrap="square" lIns="243800" tIns="121867" rIns="243800" bIns="121867">
            <a:spAutoFit/>
          </a:bodyPr>
          <a:lstStyle>
            <a:defPPr/>
            <a:lvl1pPr marL="0" lvl="0" indent="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742950" lvl="1" indent="-28575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143000" lvl="2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600200" lvl="3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057400" lvl="4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514600" lvl="5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2971800" lvl="6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429000" lvl="7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3886200" lvl="8" indent="-228600" algn="l">
              <a:buClr>
                <a:srgbClr val="000000"/>
              </a:buClr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lvl="0">
              <a:lnSpc>
                <a:spcPct val="107000"/>
              </a:lnSpc>
              <a:buSzPts val="1800"/>
            </a:pPr>
            <a:r>
              <a:rPr sz="4400" b="1">
                <a:solidFill>
                  <a:srgbClr val="002B58"/>
                </a:solidFill>
                <a:latin typeface="Verdana"/>
                <a:ea typeface="Verdana"/>
                <a:cs typeface="Verdana"/>
              </a:rPr>
              <a:t>ПИРАМИДА ПРОБЛЕМ</a:t>
            </a:r>
          </a:p>
        </p:txBody>
      </p:sp>
      <p:sp>
        <p:nvSpPr>
          <p:cNvPr id="354" name="Shape 354"/>
          <p:cNvSpPr/>
          <p:nvPr/>
        </p:nvSpPr>
        <p:spPr>
          <a:xfrm flipV="1">
            <a:off x="603144" y="2057738"/>
            <a:ext cx="23190304" cy="213063"/>
          </a:xfrm>
          <a:custGeom>
            <a:avLst/>
            <a:gdLst>
              <a:gd name="OXMLTextRectL" fmla="val 0"/>
              <a:gd name="OXMLTextRectT" fmla="val 0"/>
              <a:gd name="OXMLTextRectR" fmla="val w"/>
              <a:gd name="OXMLTextRectB" fmla="val h"/>
              <a:gd name="COTextRectL" fmla="*/ OXMLTextRectL 1 w"/>
              <a:gd name="COTextRectT" fmla="*/ OXMLTextRectT 1 h"/>
              <a:gd name="COTextRectR" fmla="*/ OXMLTextRectR 1 w"/>
              <a:gd name="COTextRectB" fmla="*/ OXMLTextRectB 1 h"/>
              <a:gd name="ODFLeft" fmla="val l"/>
              <a:gd name="ODFTop" fmla="val t"/>
              <a:gd name="ODFRight" fmla="val r"/>
              <a:gd name="ODFBottom" fmla="val b"/>
              <a:gd name="ODFWidth" fmla="val w"/>
              <a:gd name="ODFHeight" fmla="val h"/>
            </a:gdLst>
            <a:ahLst/>
            <a:cxnLst/>
            <a:rect l="OXMLTextRectL" t="OXMLTextRectT" r="OXMLTextRectR" b="OXMLTextRectB"/>
            <a:pathLst>
              <a:path>
                <a:moveTo>
                  <a:pt x="0" y="0"/>
                </a:moveTo>
                <a:lnTo>
                  <a:pt x="11171237" y="0"/>
                </a:lnTo>
              </a:path>
            </a:pathLst>
          </a:custGeom>
          <a:ln w="31750">
            <a:solidFill>
              <a:srgbClr val="002B58"/>
            </a:solidFill>
            <a:prstDash val="solid"/>
          </a:ln>
        </p:spPr>
        <p:txBody>
          <a:bodyPr wrap="square" lIns="0" tIns="0" rIns="0" bIns="0"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400" b="0" i="0" u="none" strike="noStrike" cap="none" spc="0" baseline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55" name="Shape 355"/>
          <p:cNvSpPr/>
          <p:nvPr/>
        </p:nvSpPr>
        <p:spPr>
          <a:xfrm>
            <a:off x="23521836" y="13091568"/>
            <a:ext cx="121916" cy="624431"/>
          </a:xfrm>
          <a:prstGeom prst="rect">
            <a:avLst/>
          </a:prstGeom>
          <a:solidFill>
            <a:srgbClr val="002B58"/>
          </a:solidFill>
          <a:ln w="254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sz="4800" b="0" i="0" u="none" strike="noStrike" cap="none" spc="0" baseline="0">
              <a:solidFill>
                <a:srgbClr val="FFFFFF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56" name="Shape 356"/>
          <p:cNvSpPr txBox="1"/>
          <p:nvPr/>
        </p:nvSpPr>
        <p:spPr>
          <a:xfrm>
            <a:off x="22879428" y="13036674"/>
            <a:ext cx="764325" cy="5027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2667" b="0" i="0" u="none" strike="noStrike" cap="none" spc="0" baseline="0">
                <a:solidFill>
                  <a:srgbClr val="000000"/>
                </a:solidFill>
                <a:latin typeface="Golos Text VF"/>
                <a:ea typeface="Golos Text VF"/>
                <a:cs typeface="Golos Text VF"/>
              </a:rPr>
              <a:t>10</a:t>
            </a:r>
          </a:p>
        </p:txBody>
      </p:sp>
      <p:sp>
        <p:nvSpPr>
          <p:cNvPr id="357" name="Shape 357"/>
          <p:cNvSpPr/>
          <p:nvPr/>
        </p:nvSpPr>
        <p:spPr>
          <a:xfrm>
            <a:off x="150057" y="2318716"/>
            <a:ext cx="8322906" cy="11138620"/>
          </a:xfrm>
          <a:prstGeom prst="rtTriangle">
            <a:avLst/>
          </a:prstGeom>
          <a:noFill/>
          <a:ln w="63500">
            <a:solidFill>
              <a:srgbClr val="002B58"/>
            </a:solidFill>
            <a:prstDash val="solid"/>
          </a:ln>
        </p:spPr>
        <p:txBody>
          <a:bodyPr lIns="91440" tIns="45720" rIns="91440" bIns="45720" anchor="ctr"/>
          <a:lstStyle/>
          <a:p>
            <a:pPr marL="0" indent="0" algn="ctr"/>
            <a:endParaRPr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58" name="Shape 358"/>
          <p:cNvSpPr/>
          <p:nvPr/>
        </p:nvSpPr>
        <p:spPr>
          <a:xfrm flipV="1">
            <a:off x="150057" y="10149840"/>
            <a:ext cx="5821534" cy="18288"/>
          </a:xfrm>
          <a:prstGeom prst="line">
            <a:avLst/>
          </a:prstGeom>
          <a:ln w="63500">
            <a:solidFill>
              <a:srgbClr val="002B58"/>
            </a:solidFill>
            <a:prstDash val="solid"/>
          </a:ln>
        </p:spPr>
        <p:style>
          <a:lnRef idx="0">
            <a:scrgbClr r="0" g="0" b="0"/>
          </a:lnRef>
          <a:fillRef idx="0">
            <a:schemeClr val="accent1"/>
          </a:fillRef>
          <a:effectRef idx="0">
            <a:scrgbClr r="0" g="0" b="0"/>
          </a:effectRef>
          <a:fontRef idx="none"/>
        </p:style>
      </p:sp>
      <p:sp>
        <p:nvSpPr>
          <p:cNvPr id="363" name="Shape 363"/>
          <p:cNvSpPr txBox="1"/>
          <p:nvPr/>
        </p:nvSpPr>
        <p:spPr>
          <a:xfrm>
            <a:off x="343217" y="6926391"/>
            <a:ext cx="3625280" cy="286232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>
            <a:defPPr/>
            <a:lvl1pPr marL="0" lvl="0" indent="0" algn="l">
              <a:buClr>
                <a:schemeClr val="accent1"/>
              </a:buClr>
              <a:buSzPts val="2240"/>
              <a:buFont typeface="Wingdings 2"/>
              <a:buChar char=""/>
              <a:defRPr sz="32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1pPr>
            <a:lvl2pPr marL="742950" lvl="1" indent="-285750" algn="l">
              <a:buClr>
                <a:schemeClr val="accent1"/>
              </a:buClr>
              <a:buSzPts val="1960"/>
              <a:buFont typeface="Wingdings 2"/>
              <a:buChar char=""/>
              <a:defRPr sz="28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2pPr>
            <a:lvl3pPr marL="1143000" lvl="2" indent="-228600" algn="l">
              <a:buClr>
                <a:schemeClr val="accent1"/>
              </a:buClr>
              <a:buSzPts val="1679"/>
              <a:buFont typeface="Wingdings 2"/>
              <a:buChar char=""/>
              <a:defRPr sz="24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3pPr>
            <a:lvl4pPr marL="1600200" lvl="3" indent="-228600" algn="l">
              <a:buClr>
                <a:schemeClr val="accent1"/>
              </a:buClr>
              <a:buSzPts val="1400"/>
              <a:buFont typeface="Wingdings 2"/>
              <a:buChar char="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4pPr>
            <a:lvl5pPr marL="2057400" lvl="4" indent="-228600" algn="l">
              <a:buClr>
                <a:schemeClr val="accent1"/>
              </a:buClr>
              <a:buSzPts val="1200"/>
              <a:buFont typeface="Wingdings 2"/>
              <a:buChar char="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5pPr>
            <a:lvl6pPr marL="2514600" lvl="5" indent="-228600" algn="l">
              <a:buClr>
                <a:schemeClr val="accent1"/>
              </a:buClr>
              <a:buSzPts val="1200"/>
              <a:buFont typeface="Wingdings 2"/>
              <a:buChar char="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6pPr>
            <a:lvl7pPr marL="2971800" lvl="6" indent="-228600" algn="l">
              <a:buClr>
                <a:schemeClr val="accent1"/>
              </a:buClr>
              <a:buSzPts val="1200"/>
              <a:buFont typeface="Wingdings 2"/>
              <a:buChar char="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7pPr>
            <a:lvl8pPr marL="3429000" lvl="7" indent="-228600" algn="l">
              <a:buClr>
                <a:schemeClr val="accent1"/>
              </a:buClr>
              <a:buSzPts val="1200"/>
              <a:buFont typeface="Wingdings 2"/>
              <a:buChar char="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8pPr>
            <a:lvl9pPr marL="3886200" lvl="8" indent="-228600" algn="l">
              <a:buClr>
                <a:schemeClr val="accent1"/>
              </a:buClr>
              <a:buSzPts val="1200"/>
              <a:buFont typeface="Wingdings 2"/>
              <a:buChar char="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9pPr>
          </a:lstStyle>
          <a:p>
            <a:pPr>
              <a:buNone/>
            </a:pPr>
            <a:r>
              <a:rPr sz="3600" dirty="0" err="1">
                <a:solidFill>
                  <a:srgbClr val="002B58"/>
                </a:solidFill>
                <a:latin typeface="+mj-lt"/>
                <a:ea typeface="+mj-ea"/>
                <a:cs typeface="+mj-cs"/>
              </a:rPr>
              <a:t>Уровень</a:t>
            </a:r>
            <a:r>
              <a:rPr sz="3600" dirty="0">
                <a:solidFill>
                  <a:srgbClr val="002B58"/>
                </a:solidFill>
                <a:latin typeface="+mj-lt"/>
                <a:ea typeface="+mj-ea"/>
                <a:cs typeface="+mj-cs"/>
              </a:rPr>
              <a:t> </a:t>
            </a:r>
            <a:r>
              <a:rPr sz="3600" dirty="0" err="1">
                <a:solidFill>
                  <a:srgbClr val="002B58"/>
                </a:solidFill>
                <a:latin typeface="+mj-lt"/>
                <a:ea typeface="+mj-ea"/>
                <a:cs typeface="+mj-cs"/>
              </a:rPr>
              <a:t>органа</a:t>
            </a:r>
            <a:r>
              <a:rPr sz="3600" dirty="0">
                <a:solidFill>
                  <a:srgbClr val="002B58"/>
                </a:solidFill>
                <a:latin typeface="+mj-lt"/>
                <a:ea typeface="+mj-ea"/>
                <a:cs typeface="+mj-cs"/>
              </a:rPr>
              <a:t> </a:t>
            </a:r>
            <a:r>
              <a:rPr sz="3600" dirty="0" err="1">
                <a:solidFill>
                  <a:srgbClr val="002B58"/>
                </a:solidFill>
                <a:latin typeface="+mj-lt"/>
                <a:ea typeface="+mj-ea"/>
                <a:cs typeface="+mj-cs"/>
              </a:rPr>
              <a:t>власти</a:t>
            </a:r>
            <a:r>
              <a:rPr lang="ru-RU" sz="3600" dirty="0">
                <a:solidFill>
                  <a:srgbClr val="002B58"/>
                </a:solidFill>
                <a:latin typeface="+mj-lt"/>
                <a:ea typeface="+mj-ea"/>
                <a:cs typeface="+mj-cs"/>
              </a:rPr>
              <a:t> </a:t>
            </a:r>
            <a:r>
              <a:rPr sz="3600" dirty="0">
                <a:solidFill>
                  <a:srgbClr val="002B58"/>
                </a:solidFill>
                <a:latin typeface="+mj-lt"/>
                <a:ea typeface="+mj-ea"/>
                <a:cs typeface="+mj-cs"/>
              </a:rPr>
              <a:t>/</a:t>
            </a:r>
            <a:r>
              <a:rPr lang="ru-RU" sz="3600" dirty="0">
                <a:solidFill>
                  <a:srgbClr val="002B58"/>
                </a:solidFill>
                <a:latin typeface="+mj-lt"/>
                <a:ea typeface="+mj-ea"/>
                <a:cs typeface="+mj-cs"/>
              </a:rPr>
              <a:t> </a:t>
            </a:r>
            <a:r>
              <a:rPr sz="3600" dirty="0" err="1">
                <a:solidFill>
                  <a:srgbClr val="002B58"/>
                </a:solidFill>
                <a:latin typeface="+mj-lt"/>
                <a:ea typeface="+mj-ea"/>
                <a:cs typeface="+mj-cs"/>
              </a:rPr>
              <a:t>организации</a:t>
            </a:r>
            <a:r>
              <a:rPr sz="3600" dirty="0">
                <a:solidFill>
                  <a:srgbClr val="002B58"/>
                </a:solidFill>
                <a:latin typeface="+mj-lt"/>
                <a:ea typeface="+mj-ea"/>
                <a:cs typeface="+mj-cs"/>
              </a:rPr>
              <a:t> - </a:t>
            </a:r>
            <a:r>
              <a:rPr sz="3600" dirty="0" err="1">
                <a:solidFill>
                  <a:srgbClr val="002B58"/>
                </a:solidFill>
                <a:latin typeface="+mj-lt"/>
                <a:ea typeface="+mj-ea"/>
                <a:cs typeface="+mj-cs"/>
              </a:rPr>
              <a:t>структурного</a:t>
            </a:r>
            <a:r>
              <a:rPr sz="3600" dirty="0">
                <a:solidFill>
                  <a:srgbClr val="002B58"/>
                </a:solidFill>
                <a:latin typeface="+mj-lt"/>
                <a:ea typeface="+mj-ea"/>
                <a:cs typeface="+mj-cs"/>
              </a:rPr>
              <a:t> </a:t>
            </a:r>
            <a:r>
              <a:rPr sz="3600" dirty="0" err="1">
                <a:solidFill>
                  <a:srgbClr val="002B58"/>
                </a:solidFill>
                <a:latin typeface="+mj-lt"/>
                <a:ea typeface="+mj-ea"/>
                <a:cs typeface="+mj-cs"/>
              </a:rPr>
              <a:t>подразделения</a:t>
            </a:r>
            <a:endParaRPr sz="3600" dirty="0">
              <a:solidFill>
                <a:srgbClr val="002B58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64" name="Shape 364"/>
          <p:cNvSpPr txBox="1"/>
          <p:nvPr/>
        </p:nvSpPr>
        <p:spPr>
          <a:xfrm>
            <a:off x="461859" y="11011230"/>
            <a:ext cx="5628375" cy="120032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>
            <a:defPPr/>
            <a:lvl1pPr marL="0" lvl="0" indent="0" algn="l">
              <a:buClr>
                <a:schemeClr val="accent1"/>
              </a:buClr>
              <a:buSzPts val="2240"/>
              <a:buFont typeface="Wingdings 2"/>
              <a:buChar char=""/>
              <a:defRPr sz="32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1pPr>
            <a:lvl2pPr marL="742950" lvl="1" indent="-285750" algn="l">
              <a:buClr>
                <a:schemeClr val="accent1"/>
              </a:buClr>
              <a:buSzPts val="1960"/>
              <a:buFont typeface="Wingdings 2"/>
              <a:buChar char=""/>
              <a:defRPr sz="28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2pPr>
            <a:lvl3pPr marL="1143000" lvl="2" indent="-228600" algn="l">
              <a:buClr>
                <a:schemeClr val="accent1"/>
              </a:buClr>
              <a:buSzPts val="1679"/>
              <a:buFont typeface="Wingdings 2"/>
              <a:buChar char=""/>
              <a:defRPr sz="24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3pPr>
            <a:lvl4pPr marL="1600200" lvl="3" indent="-228600" algn="l">
              <a:buClr>
                <a:schemeClr val="accent1"/>
              </a:buClr>
              <a:buSzPts val="1400"/>
              <a:buFont typeface="Wingdings 2"/>
              <a:buChar char="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4pPr>
            <a:lvl5pPr marL="2057400" lvl="4" indent="-228600" algn="l">
              <a:buClr>
                <a:schemeClr val="accent1"/>
              </a:buClr>
              <a:buSzPts val="1200"/>
              <a:buFont typeface="Wingdings 2"/>
              <a:buChar char="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5pPr>
            <a:lvl6pPr marL="2514600" lvl="5" indent="-228600" algn="l">
              <a:buClr>
                <a:schemeClr val="accent1"/>
              </a:buClr>
              <a:buSzPts val="1200"/>
              <a:buFont typeface="Wingdings 2"/>
              <a:buChar char="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6pPr>
            <a:lvl7pPr marL="2971800" lvl="6" indent="-228600" algn="l">
              <a:buClr>
                <a:schemeClr val="accent1"/>
              </a:buClr>
              <a:buSzPts val="1200"/>
              <a:buFont typeface="Wingdings 2"/>
              <a:buChar char="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7pPr>
            <a:lvl8pPr marL="3429000" lvl="7" indent="-228600" algn="l">
              <a:buClr>
                <a:schemeClr val="accent1"/>
              </a:buClr>
              <a:buSzPts val="1200"/>
              <a:buFont typeface="Wingdings 2"/>
              <a:buChar char="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8pPr>
            <a:lvl9pPr marL="3886200" lvl="8" indent="-228600" algn="l">
              <a:buClr>
                <a:schemeClr val="accent1"/>
              </a:buClr>
              <a:buSzPts val="1200"/>
              <a:buFont typeface="Wingdings 2"/>
              <a:buChar char=""/>
              <a:defRPr sz="2000">
                <a:solidFill>
                  <a:schemeClr val="tx2"/>
                </a:solidFill>
                <a:latin typeface="Franklin Gothic Book"/>
                <a:ea typeface="Franklin Gothic Book"/>
                <a:cs typeface="Franklin Gothic Book"/>
              </a:defRPr>
            </a:lvl9pPr>
          </a:lstStyle>
          <a:p>
            <a:pPr>
              <a:buNone/>
            </a:pPr>
            <a:r>
              <a:rPr sz="3600" dirty="0" err="1">
                <a:solidFill>
                  <a:srgbClr val="002B58"/>
                </a:solidFill>
                <a:latin typeface="+mj-lt"/>
                <a:ea typeface="+mj-ea"/>
                <a:cs typeface="+mj-cs"/>
              </a:rPr>
              <a:t>Уровень</a:t>
            </a:r>
            <a:r>
              <a:rPr sz="3600" dirty="0">
                <a:solidFill>
                  <a:srgbClr val="002B58"/>
                </a:solidFill>
                <a:latin typeface="+mj-lt"/>
                <a:ea typeface="+mj-ea"/>
                <a:cs typeface="+mj-cs"/>
              </a:rPr>
              <a:t> </a:t>
            </a:r>
            <a:r>
              <a:rPr sz="3600" dirty="0" err="1">
                <a:solidFill>
                  <a:srgbClr val="002B58"/>
                </a:solidFill>
                <a:latin typeface="+mj-lt"/>
                <a:ea typeface="+mj-ea"/>
                <a:cs typeface="+mj-cs"/>
              </a:rPr>
              <a:t>отдельного</a:t>
            </a:r>
            <a:r>
              <a:rPr sz="3600" dirty="0">
                <a:solidFill>
                  <a:srgbClr val="002B58"/>
                </a:solidFill>
                <a:latin typeface="+mj-lt"/>
                <a:ea typeface="+mj-ea"/>
                <a:cs typeface="+mj-cs"/>
              </a:rPr>
              <a:t> </a:t>
            </a:r>
            <a:r>
              <a:rPr sz="3600" dirty="0" err="1">
                <a:solidFill>
                  <a:srgbClr val="002B58"/>
                </a:solidFill>
                <a:latin typeface="+mj-lt"/>
                <a:ea typeface="+mj-ea"/>
                <a:cs typeface="+mj-cs"/>
              </a:rPr>
              <a:t>процесса</a:t>
            </a:r>
            <a:endParaRPr sz="3600" dirty="0">
              <a:solidFill>
                <a:srgbClr val="002B58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371" name="Shape 371"/>
          <p:cNvSpPr/>
          <p:nvPr/>
        </p:nvSpPr>
        <p:spPr>
          <a:xfrm flipV="1">
            <a:off x="6233236" y="10089756"/>
            <a:ext cx="17560212" cy="27368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  <a:prstDash val="dash"/>
          </a:ln>
        </p:spPr>
        <p:style>
          <a:lnRef idx="0">
            <a:scrgbClr r="0" g="0" b="0"/>
          </a:lnRef>
          <a:fillRef idx="0">
            <a:schemeClr val="accent1"/>
          </a:fillRef>
          <a:effectRef idx="0">
            <a:scrgbClr r="0" g="0" b="0"/>
          </a:effectRef>
          <a:fontRef idx="none"/>
        </p:style>
      </p:sp>
      <p:sp>
        <p:nvSpPr>
          <p:cNvPr id="375" name="Shape 375"/>
          <p:cNvSpPr/>
          <p:nvPr/>
        </p:nvSpPr>
        <p:spPr>
          <a:xfrm>
            <a:off x="5643590" y="6662653"/>
            <a:ext cx="15186442" cy="156966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marL="0" indent="0" algn="just"/>
            <a:r>
              <a:rPr lang="ru-RU" sz="3200" dirty="0">
                <a:solidFill>
                  <a:srgbClr val="002B58"/>
                </a:solidFill>
                <a:latin typeface="+mn-lt"/>
                <a:ea typeface="+mn-ea"/>
                <a:cs typeface="+mn-cs"/>
              </a:rPr>
              <a:t>1. Недостаточный уровень компетентности в вопросах этики сотрудника ПК</a:t>
            </a:r>
          </a:p>
          <a:p>
            <a:pPr algn="just"/>
            <a:r>
              <a:rPr lang="ru-RU" sz="3200" dirty="0">
                <a:solidFill>
                  <a:srgbClr val="002B58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ru-RU" sz="3200" dirty="0">
                <a:solidFill>
                  <a:srgbClr val="002B58"/>
                </a:solidFill>
              </a:rPr>
              <a:t>Не владение сотрудниками ПК</a:t>
            </a:r>
            <a:r>
              <a:rPr lang="ru-RU" sz="3200" dirty="0">
                <a:solidFill>
                  <a:srgbClr val="002B58"/>
                </a:solidFill>
                <a:latin typeface="+mn-lt"/>
                <a:ea typeface="+mn-ea"/>
                <a:cs typeface="+mn-cs"/>
              </a:rPr>
              <a:t> техниками бесконфликтного общения </a:t>
            </a:r>
          </a:p>
          <a:p>
            <a:pPr algn="just"/>
            <a:r>
              <a:rPr lang="ru-RU" sz="3200" dirty="0">
                <a:solidFill>
                  <a:srgbClr val="002B58"/>
                </a:solidFill>
                <a:latin typeface="+mn-lt"/>
                <a:ea typeface="+mn-ea"/>
                <a:cs typeface="+mn-cs"/>
              </a:rPr>
              <a:t>3. Отсутствие условий для длительного ожидания</a:t>
            </a:r>
            <a:endParaRPr sz="3200" dirty="0">
              <a:solidFill>
                <a:srgbClr val="002B58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8" name="Рисунок 27" descr="https://chirpo.ru/img/logo.png">
            <a:extLst>
              <a:ext uri="{FF2B5EF4-FFF2-40B4-BE49-F238E27FC236}">
                <a16:creationId xmlns:a16="http://schemas.microsoft.com/office/drawing/2014/main" id="{74A44422-3D4E-464C-B745-B3110FB0AA09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477" y="336592"/>
            <a:ext cx="1090606" cy="7501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8A412A25-35B1-4039-8C8C-CBE140AE4AF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089" y="263965"/>
            <a:ext cx="1989337" cy="872311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FDED1F1B-2564-42A9-8D9C-993721601E6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702" y="110182"/>
            <a:ext cx="4618738" cy="13415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B360585-F2B4-6CA7-FACA-AA9B99BA9CAD}"/>
              </a:ext>
            </a:extLst>
          </p:cNvPr>
          <p:cNvSpPr txBox="1"/>
          <p:nvPr/>
        </p:nvSpPr>
        <p:spPr>
          <a:xfrm>
            <a:off x="8083356" y="10668958"/>
            <a:ext cx="14502324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</a:rPr>
              <a:t>4. Нерационально организованная работа ПК</a:t>
            </a:r>
          </a:p>
          <a:p>
            <a:r>
              <a:rPr lang="ru-RU" sz="3200" dirty="0">
                <a:solidFill>
                  <a:srgbClr val="002060"/>
                </a:solidFill>
              </a:rPr>
              <a:t>5. Неудовлетворенность сотрудника ПК результатами своей работы в течение дня</a:t>
            </a:r>
          </a:p>
          <a:p>
            <a:r>
              <a:rPr lang="ru-RU" sz="3200" dirty="0">
                <a:solidFill>
                  <a:srgbClr val="002060"/>
                </a:solidFill>
              </a:rPr>
              <a:t>6.Неудовлетворенность клиента работой ПК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Диаграммы">
  <a:themeElements>
    <a:clrScheme name="тема для слайдов с диаграммами">
      <a:dk1>
        <a:srgbClr val="414042"/>
      </a:dk1>
      <a:lt1>
        <a:srgbClr val="FFFFFF"/>
      </a:lt1>
      <a:dk2>
        <a:srgbClr val="FFFFFF"/>
      </a:dk2>
      <a:lt2>
        <a:srgbClr val="FFFFFF"/>
      </a:lt2>
      <a:accent1>
        <a:srgbClr val="293D6D"/>
      </a:accent1>
      <a:accent2>
        <a:srgbClr val="456EA9"/>
      </a:accent2>
      <a:accent3>
        <a:srgbClr val="68B0E0"/>
      </a:accent3>
      <a:accent4>
        <a:srgbClr val="ACC44D"/>
      </a:accent4>
      <a:accent5>
        <a:srgbClr val="4C9D8D"/>
      </a:accent5>
      <a:accent6>
        <a:srgbClr val="7F7F7F"/>
      </a:accent6>
      <a:hlink>
        <a:srgbClr val="414042"/>
      </a:hlink>
      <a:folHlink>
        <a:srgbClr val="41404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>
            <a:outerShdw>
              <a:srgbClr val="000000">
                <a:alpha val="38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Диаграммы">
  <a:themeElements>
    <a:clrScheme name="тема для слайдов с диаграммами">
      <a:dk1>
        <a:srgbClr val="414042"/>
      </a:dk1>
      <a:lt1>
        <a:srgbClr val="FFFFFF"/>
      </a:lt1>
      <a:dk2>
        <a:srgbClr val="FFFFFF"/>
      </a:dk2>
      <a:lt2>
        <a:srgbClr val="FFFFFF"/>
      </a:lt2>
      <a:accent1>
        <a:srgbClr val="293D6D"/>
      </a:accent1>
      <a:accent2>
        <a:srgbClr val="456EA9"/>
      </a:accent2>
      <a:accent3>
        <a:srgbClr val="68B0E0"/>
      </a:accent3>
      <a:accent4>
        <a:srgbClr val="ACC44D"/>
      </a:accent4>
      <a:accent5>
        <a:srgbClr val="4C9D8D"/>
      </a:accent5>
      <a:accent6>
        <a:srgbClr val="7F7F7F"/>
      </a:accent6>
      <a:hlink>
        <a:srgbClr val="414042"/>
      </a:hlink>
      <a:folHlink>
        <a:srgbClr val="41404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>
            <a:outerShdw>
              <a:srgbClr val="000000">
                <a:alpha val="38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b-default">
  <a:themeElements>
    <a:clrScheme name="b-default 7">
      <a:dk1>
        <a:srgbClr val="414142"/>
      </a:dk1>
      <a:lt1>
        <a:srgbClr val="FFFFFF"/>
      </a:lt1>
      <a:dk2>
        <a:srgbClr val="003274"/>
      </a:dk2>
      <a:lt2>
        <a:srgbClr val="808080"/>
      </a:lt2>
      <a:accent1>
        <a:srgbClr val="F37D07"/>
      </a:accent1>
      <a:accent2>
        <a:srgbClr val="4596D1"/>
      </a:accent2>
      <a:accent3>
        <a:srgbClr val="FFFFFF"/>
      </a:accent3>
      <a:accent4>
        <a:srgbClr val="363637"/>
      </a:accent4>
      <a:accent5>
        <a:srgbClr val="F8BFAA"/>
      </a:accent5>
      <a:accent6>
        <a:srgbClr val="3E87BD"/>
      </a:accent6>
      <a:hlink>
        <a:srgbClr val="003274"/>
      </a:hlink>
      <a:folHlink>
        <a:srgbClr val="025EA1"/>
      </a:folHlink>
    </a:clrScheme>
    <a:fontScheme name="b-defaul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</a:gradFill>
      </a:fillStyleLst>
      <a:lnStyleLst>
        <a:ln w="9525">
          <a:solidFill>
            <a:schemeClr val="phClr">
              <a:shade val="95000"/>
              <a:satMod val="105000"/>
            </a:schemeClr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>
              <a:srgbClr val="000000">
                <a:alpha val="38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</a:gradFill>
      </a:fillStyleLst>
      <a:lnStyleLst>
        <a:ln w="9525">
          <a:solidFill>
            <a:schemeClr val="phClr">
              <a:shade val="95000"/>
              <a:satMod val="105000"/>
            </a:schemeClr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>
              <a:srgbClr val="000000">
                <a:alpha val="38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Office Theme">
  <a:themeElements>
    <a:clrScheme name="">
      <a:dk1>
        <a:srgbClr val="2F2A95"/>
      </a:dk1>
      <a:lt1>
        <a:srgbClr val="FFFFFF"/>
      </a:lt1>
      <a:dk2>
        <a:srgbClr val="2C55D7"/>
      </a:dk2>
      <a:lt2>
        <a:srgbClr val="EBF0FA"/>
      </a:lt2>
      <a:accent1>
        <a:srgbClr val="00FA00"/>
      </a:accent1>
      <a:accent2>
        <a:srgbClr val="2C55D7"/>
      </a:accent2>
      <a:accent3>
        <a:srgbClr val="2F2A95"/>
      </a:accent3>
      <a:accent4>
        <a:srgbClr val="EBF0FA"/>
      </a:accent4>
      <a:accent5>
        <a:srgbClr val="5B9BD5"/>
      </a:accent5>
      <a:accent6>
        <a:srgbClr val="5ED34E"/>
      </a:accent6>
      <a:hlink>
        <a:srgbClr val="2F2A95"/>
      </a:hlink>
      <a:folHlink>
        <a:srgbClr val="00FA00"/>
      </a:folHlink>
    </a:clrScheme>
    <a:fontScheme name="My_country">
      <a:majorFont>
        <a:latin typeface="Golos Text"/>
        <a:ea typeface=""/>
        <a:cs typeface=""/>
      </a:majorFont>
      <a:minorFont>
        <a:latin typeface="Golos Text"/>
        <a:ea typeface=""/>
        <a:cs typeface="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>
            <a:outerShdw>
              <a:srgbClr val="000000">
                <a:alpha val="38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Yu Gothic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Yu Gothic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Yu Gothic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Yu Gothic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Yu Gothic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Yu Gothic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Yu Gothic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Yu Gothic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Normal.dotm</Template>
  <TotalTime>1040</TotalTime>
  <Words>4482</Words>
  <Application>Microsoft Office PowerPoint</Application>
  <DocSecurity>0</DocSecurity>
  <PresentationFormat>Произвольный</PresentationFormat>
  <Paragraphs>627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23</vt:i4>
      </vt:variant>
    </vt:vector>
  </HeadingPairs>
  <TitlesOfParts>
    <vt:vector size="38" baseType="lpstr">
      <vt:lpstr>Arial</vt:lpstr>
      <vt:lpstr>Calibri</vt:lpstr>
      <vt:lpstr>Franklin Gothic Book</vt:lpstr>
      <vt:lpstr>Golos Text</vt:lpstr>
      <vt:lpstr>Golos Text VF</vt:lpstr>
      <vt:lpstr>Tahoma</vt:lpstr>
      <vt:lpstr>Times New Roman</vt:lpstr>
      <vt:lpstr>Verdana</vt:lpstr>
      <vt:lpstr>Wingdings</vt:lpstr>
      <vt:lpstr>Wingdings 2</vt:lpstr>
      <vt:lpstr>1_Диаграммы</vt:lpstr>
      <vt:lpstr>Диаграммы</vt:lpstr>
      <vt:lpstr>b-default</vt:lpstr>
      <vt:lpstr>Тема Office</vt:lpstr>
      <vt:lpstr>1_Office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Буторина Ольга Сергеевна</dc:creator>
  <cp:lastModifiedBy>26 кабинет</cp:lastModifiedBy>
  <cp:revision>223</cp:revision>
  <dcterms:created xsi:type="dcterms:W3CDTF">2023-12-22T06:38:56Z</dcterms:created>
  <dcterms:modified xsi:type="dcterms:W3CDTF">2025-06-05T13:44:57Z</dcterms:modified>
</cp:coreProperties>
</file>