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0" r:id="rId3"/>
    <p:sldMasterId id="2147483651" r:id="rId4"/>
    <p:sldMasterId id="2147483652" r:id="rId5"/>
  </p:sldMasterIdLst>
  <p:notesMasterIdLst>
    <p:notesMasterId r:id="rId33"/>
  </p:notesMasterIdLst>
  <p:sldIdLst>
    <p:sldId id="256" r:id="rId6"/>
    <p:sldId id="258" r:id="rId7"/>
    <p:sldId id="280" r:id="rId8"/>
    <p:sldId id="260" r:id="rId9"/>
    <p:sldId id="261" r:id="rId10"/>
    <p:sldId id="281" r:id="rId11"/>
    <p:sldId id="262" r:id="rId12"/>
    <p:sldId id="263" r:id="rId13"/>
    <p:sldId id="282" r:id="rId14"/>
    <p:sldId id="265" r:id="rId15"/>
    <p:sldId id="267" r:id="rId16"/>
    <p:sldId id="286" r:id="rId17"/>
    <p:sldId id="287" r:id="rId18"/>
    <p:sldId id="288" r:id="rId19"/>
    <p:sldId id="289" r:id="rId20"/>
    <p:sldId id="285" r:id="rId21"/>
    <p:sldId id="268" r:id="rId22"/>
    <p:sldId id="284" r:id="rId23"/>
    <p:sldId id="272" r:id="rId24"/>
    <p:sldId id="293" r:id="rId25"/>
    <p:sldId id="274" r:id="rId26"/>
    <p:sldId id="275" r:id="rId27"/>
    <p:sldId id="290" r:id="rId28"/>
    <p:sldId id="292" r:id="rId29"/>
    <p:sldId id="294" r:id="rId30"/>
    <p:sldId id="291" r:id="rId31"/>
    <p:sldId id="278" r:id="rId32"/>
  </p:sldIdLst>
  <p:sldSz cx="24387175" cy="13716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EE2FD"/>
    <a:srgbClr val="FDBBFB"/>
    <a:srgbClr val="213965"/>
    <a:srgbClr val="002B5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660B408-B3CF-4A94-85FC-2B1E0A45F4A2}" styleName="Темный стиль 2 — акцент 1/акцент 2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</a:tblBg>
    <a:wholeTbl>
      <a:tcTxStyle>
        <a:fontRef idx="minor"/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/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</a:tblBg>
    <a:wholeTbl>
      <a:tcTxStyle>
        <a:fontRef idx="minor"/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/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  <a:prstDash val="solid"/>
            </a:ln>
          </a:left>
          <a:right>
            <a:ln w="12700">
              <a:solidFill>
                <a:schemeClr val="lt1"/>
              </a:solidFill>
              <a:prstDash val="solid"/>
            </a:ln>
          </a:right>
          <a:top>
            <a:ln w="12700">
              <a:solidFill>
                <a:schemeClr val="lt1"/>
              </a:solidFill>
              <a:prstDash val="solid"/>
            </a:ln>
          </a:top>
          <a:bottom>
            <a:ln w="12700">
              <a:solidFill>
                <a:schemeClr val="lt1"/>
              </a:solidFill>
              <a:prstDash val="solid"/>
            </a:ln>
          </a:bottom>
          <a:insideH>
            <a:ln w="12700">
              <a:solidFill>
                <a:schemeClr val="lt1"/>
              </a:solidFill>
              <a:prstDash val="solid"/>
            </a:ln>
          </a:insideH>
          <a:insideV>
            <a:ln w="12700">
              <a:solidFill>
                <a:schemeClr val="lt1"/>
              </a:solidFill>
              <a:prstDash val="solid"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  <a:prstDash val="solid"/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  <a:prstDash val="solid"/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636" y="114"/>
      </p:cViewPr>
      <p:guideLst>
        <p:guide orient="horz" pos="4320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D40E38-557E-4C3C-93F2-9D9AF5D411D8}" type="doc">
      <dgm:prSet loTypeId="urn:microsoft.com/office/officeart/2005/8/layout/chevron2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1A11C5-79D0-48C6-8205-5BADEF885C70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1</a:t>
          </a:r>
        </a:p>
      </dgm:t>
    </dgm:pt>
    <dgm:pt modelId="{FB8341FF-BFAC-44A0-97AE-5BE58CF9C7E6}" type="parTrans" cxnId="{9E6AA993-A29E-4010-9394-F54441375D94}">
      <dgm:prSet/>
      <dgm:spPr/>
      <dgm:t>
        <a:bodyPr/>
        <a:lstStyle/>
        <a:p>
          <a:endParaRPr lang="ru-RU"/>
        </a:p>
      </dgm:t>
    </dgm:pt>
    <dgm:pt modelId="{270859F1-955D-4E5D-81ED-1AA7DF375D4E}" type="sibTrans" cxnId="{9E6AA993-A29E-4010-9394-F54441375D94}">
      <dgm:prSet/>
      <dgm:spPr/>
      <dgm:t>
        <a:bodyPr/>
        <a:lstStyle/>
        <a:p>
          <a:endParaRPr lang="ru-RU"/>
        </a:p>
      </dgm:t>
    </dgm:pt>
    <dgm:pt modelId="{34D6DFDE-2CDB-49E0-8AB8-BEDE0EC3250F}">
      <dgm:prSet phldrT="[Текст]" custT="1"/>
      <dgm:spPr/>
      <dgm:t>
        <a:bodyPr/>
        <a:lstStyle/>
        <a:p>
          <a:r>
            <a:rPr lang="ru-RU" sz="2800" dirty="0">
              <a:ea typeface="Arial"/>
              <a:cs typeface="Arial"/>
            </a:rPr>
            <a:t>Удовлетворенность и своевременное оказание социальной поддержки обучающимся ПОО из числа семей участников СВО;</a:t>
          </a:r>
          <a:endParaRPr lang="ru-RU" sz="2800" dirty="0"/>
        </a:p>
      </dgm:t>
    </dgm:pt>
    <dgm:pt modelId="{B8372FF5-C210-403F-AAE3-37C84B97D389}" type="parTrans" cxnId="{7D2FDAA4-A599-4083-A5DA-305EA158C871}">
      <dgm:prSet/>
      <dgm:spPr/>
      <dgm:t>
        <a:bodyPr/>
        <a:lstStyle/>
        <a:p>
          <a:endParaRPr lang="ru-RU"/>
        </a:p>
      </dgm:t>
    </dgm:pt>
    <dgm:pt modelId="{395F32A6-2B3E-40E5-B967-D7C07620ED91}" type="sibTrans" cxnId="{7D2FDAA4-A599-4083-A5DA-305EA158C871}">
      <dgm:prSet/>
      <dgm:spPr/>
      <dgm:t>
        <a:bodyPr/>
        <a:lstStyle/>
        <a:p>
          <a:endParaRPr lang="ru-RU"/>
        </a:p>
      </dgm:t>
    </dgm:pt>
    <dgm:pt modelId="{FC9E2FFB-F730-4FBA-AFE7-5480C27D6D08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2</a:t>
          </a:r>
        </a:p>
      </dgm:t>
    </dgm:pt>
    <dgm:pt modelId="{F082042A-2AC2-4C22-BFF9-4F22602D8B74}" type="parTrans" cxnId="{40FECD62-9617-4B8F-97B0-5434BC68CE91}">
      <dgm:prSet/>
      <dgm:spPr/>
      <dgm:t>
        <a:bodyPr/>
        <a:lstStyle/>
        <a:p>
          <a:endParaRPr lang="ru-RU"/>
        </a:p>
      </dgm:t>
    </dgm:pt>
    <dgm:pt modelId="{9DF48E69-BA9B-4AF3-8F3A-89911BE056AB}" type="sibTrans" cxnId="{40FECD62-9617-4B8F-97B0-5434BC68CE91}">
      <dgm:prSet/>
      <dgm:spPr/>
      <dgm:t>
        <a:bodyPr/>
        <a:lstStyle/>
        <a:p>
          <a:endParaRPr lang="ru-RU"/>
        </a:p>
      </dgm:t>
    </dgm:pt>
    <dgm:pt modelId="{8A3C64BF-E00E-491E-8FFD-7AF905DE1E62}">
      <dgm:prSet phldrT="[Текст]" custT="1"/>
      <dgm:spPr/>
      <dgm:t>
        <a:bodyPr/>
        <a:lstStyle/>
        <a:p>
          <a:r>
            <a:rPr lang="ru-RU" sz="2800" dirty="0" smtClean="0">
              <a:latin typeface="Arial"/>
              <a:ea typeface="Arial"/>
              <a:cs typeface="Arial"/>
            </a:rPr>
            <a:t>Сокращение временных затрат;</a:t>
          </a:r>
          <a:endParaRPr lang="ru-RU" sz="2800" dirty="0"/>
        </a:p>
      </dgm:t>
    </dgm:pt>
    <dgm:pt modelId="{D16A1FAB-F7BC-413B-8924-7CF572C6F8AA}" type="parTrans" cxnId="{0C420B70-C5C8-4789-93E6-E19D099CEF08}">
      <dgm:prSet/>
      <dgm:spPr/>
      <dgm:t>
        <a:bodyPr/>
        <a:lstStyle/>
        <a:p>
          <a:endParaRPr lang="ru-RU"/>
        </a:p>
      </dgm:t>
    </dgm:pt>
    <dgm:pt modelId="{C2911A78-DE96-4FCF-9E85-889E55BD53EC}" type="sibTrans" cxnId="{0C420B70-C5C8-4789-93E6-E19D099CEF08}">
      <dgm:prSet/>
      <dgm:spPr/>
      <dgm:t>
        <a:bodyPr/>
        <a:lstStyle/>
        <a:p>
          <a:endParaRPr lang="ru-RU"/>
        </a:p>
      </dgm:t>
    </dgm:pt>
    <dgm:pt modelId="{74D39668-1B41-4BD8-BD1C-D8ADF1E7EB65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/>
            <a:t>3</a:t>
          </a:r>
        </a:p>
      </dgm:t>
    </dgm:pt>
    <dgm:pt modelId="{066864B6-0FB7-4A15-97B2-E628CBBA6525}" type="parTrans" cxnId="{85D273A5-CE2B-466B-8585-8154A9FAE069}">
      <dgm:prSet/>
      <dgm:spPr/>
      <dgm:t>
        <a:bodyPr/>
        <a:lstStyle/>
        <a:p>
          <a:endParaRPr lang="ru-RU"/>
        </a:p>
      </dgm:t>
    </dgm:pt>
    <dgm:pt modelId="{A008FA90-F1AA-4157-A4C1-C1D9009C6AD9}" type="sibTrans" cxnId="{85D273A5-CE2B-466B-8585-8154A9FAE069}">
      <dgm:prSet/>
      <dgm:spPr/>
      <dgm:t>
        <a:bodyPr/>
        <a:lstStyle/>
        <a:p>
          <a:endParaRPr lang="ru-RU"/>
        </a:p>
      </dgm:t>
    </dgm:pt>
    <dgm:pt modelId="{427F626E-51A2-4C9C-804C-F45DC32AE85B}">
      <dgm:prSet phldrT="[Текст]" custT="1"/>
      <dgm:spPr/>
      <dgm:t>
        <a:bodyPr/>
        <a:lstStyle/>
        <a:p>
          <a:r>
            <a:rPr lang="ru-RU" sz="2800" dirty="0"/>
            <a:t>Наличие стандарта по оказанию социальной поддержки обучающимся ПОО из числа семей участников СВО.</a:t>
          </a:r>
        </a:p>
      </dgm:t>
    </dgm:pt>
    <dgm:pt modelId="{14BDA6AB-E785-4015-BC45-BF832DE9E991}" type="parTrans" cxnId="{2B4640C2-3FA4-49AB-A88B-B9ABD2024BBB}">
      <dgm:prSet/>
      <dgm:spPr/>
      <dgm:t>
        <a:bodyPr/>
        <a:lstStyle/>
        <a:p>
          <a:endParaRPr lang="ru-RU"/>
        </a:p>
      </dgm:t>
    </dgm:pt>
    <dgm:pt modelId="{9A1B8646-2D6F-4308-A877-9CC0246680E9}" type="sibTrans" cxnId="{2B4640C2-3FA4-49AB-A88B-B9ABD2024BBB}">
      <dgm:prSet/>
      <dgm:spPr/>
      <dgm:t>
        <a:bodyPr/>
        <a:lstStyle/>
        <a:p>
          <a:endParaRPr lang="ru-RU"/>
        </a:p>
      </dgm:t>
    </dgm:pt>
    <dgm:pt modelId="{5FE02726-C89E-4C7F-88CB-19D7F64F2723}">
      <dgm:prSet phldrT="[Текст]" custT="1"/>
      <dgm:spPr/>
      <dgm:t>
        <a:bodyPr/>
        <a:lstStyle/>
        <a:p>
          <a:r>
            <a:rPr lang="ru-RU" sz="2800" dirty="0" smtClean="0">
              <a:latin typeface="Arial"/>
              <a:ea typeface="Arial"/>
              <a:cs typeface="Arial"/>
            </a:rPr>
            <a:t>Отсутствие </a:t>
          </a:r>
          <a:r>
            <a:rPr lang="ru-RU" sz="2800" dirty="0">
              <a:latin typeface="Arial"/>
              <a:ea typeface="Arial"/>
              <a:cs typeface="Arial"/>
            </a:rPr>
            <a:t>жалоб, обращений по данной ЖС;</a:t>
          </a:r>
          <a:endParaRPr lang="ru-RU" sz="2800" dirty="0"/>
        </a:p>
      </dgm:t>
    </dgm:pt>
    <dgm:pt modelId="{3CF1C88B-A51F-4F13-B962-673B0A1ED471}" type="parTrans" cxnId="{AD4D2569-EB01-443E-B4F0-373844B217A7}">
      <dgm:prSet/>
      <dgm:spPr/>
    </dgm:pt>
    <dgm:pt modelId="{89DDF57E-D581-4C87-A6C5-B9C631E6132A}" type="sibTrans" cxnId="{AD4D2569-EB01-443E-B4F0-373844B217A7}">
      <dgm:prSet/>
      <dgm:spPr/>
    </dgm:pt>
    <dgm:pt modelId="{3B13D5CB-52C9-41A1-B556-2C1328C01EC6}" type="pres">
      <dgm:prSet presAssocID="{20D40E38-557E-4C3C-93F2-9D9AF5D411D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304DB0-E963-4767-853A-1A081794D7CE}" type="pres">
      <dgm:prSet presAssocID="{E31A11C5-79D0-48C6-8205-5BADEF885C70}" presName="composite" presStyleCnt="0"/>
      <dgm:spPr/>
    </dgm:pt>
    <dgm:pt modelId="{D80B7681-7635-4514-82CF-ED80DBE365FF}" type="pres">
      <dgm:prSet presAssocID="{E31A11C5-79D0-48C6-8205-5BADEF885C70}" presName="parentText" presStyleLbl="alignNode1" presStyleIdx="0" presStyleCnt="3" custLinFactNeighborY="-1744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CE714-1A4A-4EB7-AF13-CDC756BAE783}" type="pres">
      <dgm:prSet presAssocID="{E31A11C5-79D0-48C6-8205-5BADEF885C70}" presName="descendantText" presStyleLbl="alignAcc1" presStyleIdx="0" presStyleCnt="3" custScaleY="1428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C9E9E8-6B2E-4D4B-9C8B-D58BEBC8AF92}" type="pres">
      <dgm:prSet presAssocID="{270859F1-955D-4E5D-81ED-1AA7DF375D4E}" presName="sp" presStyleCnt="0"/>
      <dgm:spPr/>
    </dgm:pt>
    <dgm:pt modelId="{E0F9BBB6-E352-4163-8E59-087A1AB00C28}" type="pres">
      <dgm:prSet presAssocID="{FC9E2FFB-F730-4FBA-AFE7-5480C27D6D08}" presName="composite" presStyleCnt="0"/>
      <dgm:spPr/>
    </dgm:pt>
    <dgm:pt modelId="{1B022C90-9554-4095-AFD8-D6D7BBA92DB4}" type="pres">
      <dgm:prSet presAssocID="{FC9E2FFB-F730-4FBA-AFE7-5480C27D6D08}" presName="parentText" presStyleLbl="alignNode1" presStyleIdx="1" presStyleCnt="3" custLinFactNeighborX="0" custLinFactNeighborY="-75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AEB49-953A-42C0-9FEE-260A4D0E7C3A}" type="pres">
      <dgm:prSet presAssocID="{FC9E2FFB-F730-4FBA-AFE7-5480C27D6D08}" presName="descendantText" presStyleLbl="alignAcc1" presStyleIdx="1" presStyleCnt="3" custScaleX="97728" custScaleY="128099" custLinFactNeighborX="0" custLinFactNeighborY="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2DA46D-3003-4AE4-A47F-6D7D3854E542}" type="pres">
      <dgm:prSet presAssocID="{9DF48E69-BA9B-4AF3-8F3A-89911BE056AB}" presName="sp" presStyleCnt="0"/>
      <dgm:spPr/>
    </dgm:pt>
    <dgm:pt modelId="{DE8353CC-D813-4764-9AFE-38255FC397F5}" type="pres">
      <dgm:prSet presAssocID="{74D39668-1B41-4BD8-BD1C-D8ADF1E7EB65}" presName="composite" presStyleCnt="0"/>
      <dgm:spPr/>
    </dgm:pt>
    <dgm:pt modelId="{EFB499AE-CC5A-4EF4-8D6E-E7B631ACD91B}" type="pres">
      <dgm:prSet presAssocID="{74D39668-1B41-4BD8-BD1C-D8ADF1E7EB65}" presName="parentText" presStyleLbl="alignNode1" presStyleIdx="2" presStyleCnt="3" custLinFactNeighborX="0" custLinFactNeighborY="2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EEDFA5-4657-4FC9-B6DA-321F521E42F8}" type="pres">
      <dgm:prSet presAssocID="{74D39668-1B41-4BD8-BD1C-D8ADF1E7EB65}" presName="descendantText" presStyleLbl="alignAcc1" presStyleIdx="2" presStyleCnt="3" custLinFactNeighborX="0" custLinFactNeighborY="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420B70-C5C8-4789-93E6-E19D099CEF08}" srcId="{FC9E2FFB-F730-4FBA-AFE7-5480C27D6D08}" destId="{8A3C64BF-E00E-491E-8FFD-7AF905DE1E62}" srcOrd="0" destOrd="0" parTransId="{D16A1FAB-F7BC-413B-8924-7CF572C6F8AA}" sibTransId="{C2911A78-DE96-4FCF-9E85-889E55BD53EC}"/>
    <dgm:cxn modelId="{9E6AA993-A29E-4010-9394-F54441375D94}" srcId="{20D40E38-557E-4C3C-93F2-9D9AF5D411D8}" destId="{E31A11C5-79D0-48C6-8205-5BADEF885C70}" srcOrd="0" destOrd="0" parTransId="{FB8341FF-BFAC-44A0-97AE-5BE58CF9C7E6}" sibTransId="{270859F1-955D-4E5D-81ED-1AA7DF375D4E}"/>
    <dgm:cxn modelId="{2B4640C2-3FA4-49AB-A88B-B9ABD2024BBB}" srcId="{74D39668-1B41-4BD8-BD1C-D8ADF1E7EB65}" destId="{427F626E-51A2-4C9C-804C-F45DC32AE85B}" srcOrd="0" destOrd="0" parTransId="{14BDA6AB-E785-4015-BC45-BF832DE9E991}" sibTransId="{9A1B8646-2D6F-4308-A877-9CC0246680E9}"/>
    <dgm:cxn modelId="{472A8299-C393-44C4-8998-3DF0C72309E5}" type="presOf" srcId="{34D6DFDE-2CDB-49E0-8AB8-BEDE0EC3250F}" destId="{590CE714-1A4A-4EB7-AF13-CDC756BAE783}" srcOrd="0" destOrd="0" presId="urn:microsoft.com/office/officeart/2005/8/layout/chevron2"/>
    <dgm:cxn modelId="{70B5B571-E7B7-40A4-AE9B-CC6C0826491D}" type="presOf" srcId="{8A3C64BF-E00E-491E-8FFD-7AF905DE1E62}" destId="{41EAEB49-953A-42C0-9FEE-260A4D0E7C3A}" srcOrd="0" destOrd="0" presId="urn:microsoft.com/office/officeart/2005/8/layout/chevron2"/>
    <dgm:cxn modelId="{85D273A5-CE2B-466B-8585-8154A9FAE069}" srcId="{20D40E38-557E-4C3C-93F2-9D9AF5D411D8}" destId="{74D39668-1B41-4BD8-BD1C-D8ADF1E7EB65}" srcOrd="2" destOrd="0" parTransId="{066864B6-0FB7-4A15-97B2-E628CBBA6525}" sibTransId="{A008FA90-F1AA-4157-A4C1-C1D9009C6AD9}"/>
    <dgm:cxn modelId="{8F1DC0E1-6F4D-4F29-B85A-B6FA5B5D0BAD}" type="presOf" srcId="{E31A11C5-79D0-48C6-8205-5BADEF885C70}" destId="{D80B7681-7635-4514-82CF-ED80DBE365FF}" srcOrd="0" destOrd="0" presId="urn:microsoft.com/office/officeart/2005/8/layout/chevron2"/>
    <dgm:cxn modelId="{332C2F81-4A3E-4249-AB4A-99DDC1F0541D}" type="presOf" srcId="{FC9E2FFB-F730-4FBA-AFE7-5480C27D6D08}" destId="{1B022C90-9554-4095-AFD8-D6D7BBA92DB4}" srcOrd="0" destOrd="0" presId="urn:microsoft.com/office/officeart/2005/8/layout/chevron2"/>
    <dgm:cxn modelId="{40FECD62-9617-4B8F-97B0-5434BC68CE91}" srcId="{20D40E38-557E-4C3C-93F2-9D9AF5D411D8}" destId="{FC9E2FFB-F730-4FBA-AFE7-5480C27D6D08}" srcOrd="1" destOrd="0" parTransId="{F082042A-2AC2-4C22-BFF9-4F22602D8B74}" sibTransId="{9DF48E69-BA9B-4AF3-8F3A-89911BE056AB}"/>
    <dgm:cxn modelId="{02A79996-A967-4277-BE73-00605248E389}" type="presOf" srcId="{5FE02726-C89E-4C7F-88CB-19D7F64F2723}" destId="{41EAEB49-953A-42C0-9FEE-260A4D0E7C3A}" srcOrd="0" destOrd="1" presId="urn:microsoft.com/office/officeart/2005/8/layout/chevron2"/>
    <dgm:cxn modelId="{3E2B08C2-5F7F-4122-AE1A-91A9AF874EF9}" type="presOf" srcId="{427F626E-51A2-4C9C-804C-F45DC32AE85B}" destId="{ECEEDFA5-4657-4FC9-B6DA-321F521E42F8}" srcOrd="0" destOrd="0" presId="urn:microsoft.com/office/officeart/2005/8/layout/chevron2"/>
    <dgm:cxn modelId="{AD4D2569-EB01-443E-B4F0-373844B217A7}" srcId="{FC9E2FFB-F730-4FBA-AFE7-5480C27D6D08}" destId="{5FE02726-C89E-4C7F-88CB-19D7F64F2723}" srcOrd="1" destOrd="0" parTransId="{3CF1C88B-A51F-4F13-B962-673B0A1ED471}" sibTransId="{89DDF57E-D581-4C87-A6C5-B9C631E6132A}"/>
    <dgm:cxn modelId="{DC2C3D3F-AE40-41C9-B531-4083365E43D9}" type="presOf" srcId="{74D39668-1B41-4BD8-BD1C-D8ADF1E7EB65}" destId="{EFB499AE-CC5A-4EF4-8D6E-E7B631ACD91B}" srcOrd="0" destOrd="0" presId="urn:microsoft.com/office/officeart/2005/8/layout/chevron2"/>
    <dgm:cxn modelId="{7D2FDAA4-A599-4083-A5DA-305EA158C871}" srcId="{E31A11C5-79D0-48C6-8205-5BADEF885C70}" destId="{34D6DFDE-2CDB-49E0-8AB8-BEDE0EC3250F}" srcOrd="0" destOrd="0" parTransId="{B8372FF5-C210-403F-AAE3-37C84B97D389}" sibTransId="{395F32A6-2B3E-40E5-B967-D7C07620ED91}"/>
    <dgm:cxn modelId="{6CA923FF-8268-4748-A581-3497470CF3EE}" type="presOf" srcId="{20D40E38-557E-4C3C-93F2-9D9AF5D411D8}" destId="{3B13D5CB-52C9-41A1-B556-2C1328C01EC6}" srcOrd="0" destOrd="0" presId="urn:microsoft.com/office/officeart/2005/8/layout/chevron2"/>
    <dgm:cxn modelId="{B492E778-C705-4096-B9BC-202043788B52}" type="presParOf" srcId="{3B13D5CB-52C9-41A1-B556-2C1328C01EC6}" destId="{C0304DB0-E963-4767-853A-1A081794D7CE}" srcOrd="0" destOrd="0" presId="urn:microsoft.com/office/officeart/2005/8/layout/chevron2"/>
    <dgm:cxn modelId="{8B97195A-F176-494A-9763-02BEB39CBEE4}" type="presParOf" srcId="{C0304DB0-E963-4767-853A-1A081794D7CE}" destId="{D80B7681-7635-4514-82CF-ED80DBE365FF}" srcOrd="0" destOrd="0" presId="urn:microsoft.com/office/officeart/2005/8/layout/chevron2"/>
    <dgm:cxn modelId="{2165FF09-BE48-46D0-A65E-66FC8133C1E2}" type="presParOf" srcId="{C0304DB0-E963-4767-853A-1A081794D7CE}" destId="{590CE714-1A4A-4EB7-AF13-CDC756BAE783}" srcOrd="1" destOrd="0" presId="urn:microsoft.com/office/officeart/2005/8/layout/chevron2"/>
    <dgm:cxn modelId="{F196E688-09CF-432A-A7C1-AE4005A4D25B}" type="presParOf" srcId="{3B13D5CB-52C9-41A1-B556-2C1328C01EC6}" destId="{24C9E9E8-6B2E-4D4B-9C8B-D58BEBC8AF92}" srcOrd="1" destOrd="0" presId="urn:microsoft.com/office/officeart/2005/8/layout/chevron2"/>
    <dgm:cxn modelId="{98224F9F-F4D7-4EDF-B375-FE9E81D51FB5}" type="presParOf" srcId="{3B13D5CB-52C9-41A1-B556-2C1328C01EC6}" destId="{E0F9BBB6-E352-4163-8E59-087A1AB00C28}" srcOrd="2" destOrd="0" presId="urn:microsoft.com/office/officeart/2005/8/layout/chevron2"/>
    <dgm:cxn modelId="{EF1689F6-D806-407A-8191-F73D4FE525B6}" type="presParOf" srcId="{E0F9BBB6-E352-4163-8E59-087A1AB00C28}" destId="{1B022C90-9554-4095-AFD8-D6D7BBA92DB4}" srcOrd="0" destOrd="0" presId="urn:microsoft.com/office/officeart/2005/8/layout/chevron2"/>
    <dgm:cxn modelId="{815B7983-0E82-43F6-89C4-D838D4B6A8F3}" type="presParOf" srcId="{E0F9BBB6-E352-4163-8E59-087A1AB00C28}" destId="{41EAEB49-953A-42C0-9FEE-260A4D0E7C3A}" srcOrd="1" destOrd="0" presId="urn:microsoft.com/office/officeart/2005/8/layout/chevron2"/>
    <dgm:cxn modelId="{80FFBF21-8825-4684-8C51-657B97C2DDB8}" type="presParOf" srcId="{3B13D5CB-52C9-41A1-B556-2C1328C01EC6}" destId="{3D2DA46D-3003-4AE4-A47F-6D7D3854E542}" srcOrd="3" destOrd="0" presId="urn:microsoft.com/office/officeart/2005/8/layout/chevron2"/>
    <dgm:cxn modelId="{5CC43807-436F-4ECC-BFD6-F1C76F7E8BF2}" type="presParOf" srcId="{3B13D5CB-52C9-41A1-B556-2C1328C01EC6}" destId="{DE8353CC-D813-4764-9AFE-38255FC397F5}" srcOrd="4" destOrd="0" presId="urn:microsoft.com/office/officeart/2005/8/layout/chevron2"/>
    <dgm:cxn modelId="{DB964ED5-14EF-4F82-9ABC-36E50D7C5F68}" type="presParOf" srcId="{DE8353CC-D813-4764-9AFE-38255FC397F5}" destId="{EFB499AE-CC5A-4EF4-8D6E-E7B631ACD91B}" srcOrd="0" destOrd="0" presId="urn:microsoft.com/office/officeart/2005/8/layout/chevron2"/>
    <dgm:cxn modelId="{09D995DC-C574-40F8-9B4C-35AD18808322}" type="presParOf" srcId="{DE8353CC-D813-4764-9AFE-38255FC397F5}" destId="{ECEEDFA5-4657-4FC9-B6DA-321F521E42F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FF5FFE-41AA-4C60-A351-A2FFDBE2C587}" type="doc">
      <dgm:prSet loTypeId="urn:microsoft.com/office/officeart/2005/8/layout/process1" loCatId="process" qsTypeId="urn:microsoft.com/office/officeart/2005/8/quickstyle/3d2" qsCatId="3D" csTypeId="urn:microsoft.com/office/officeart/2005/8/colors/accent1_2" csCatId="accent1" phldr="1"/>
      <dgm:spPr/>
    </dgm:pt>
    <dgm:pt modelId="{A05111CB-8EC9-4ED8-A0A7-E5CC7AF7ED1D}">
      <dgm:prSet phldrT="[Текст]"/>
      <dgm:spPr>
        <a:solidFill>
          <a:srgbClr val="002060"/>
        </a:solidFill>
        <a:ln>
          <a:solidFill>
            <a:srgbClr val="002060"/>
          </a:solidFill>
        </a:ln>
      </dgm:spPr>
      <dgm:t>
        <a:bodyPr/>
        <a:lstStyle/>
        <a:p>
          <a:r>
            <a:rPr lang="ru-RU" dirty="0" smtClean="0"/>
            <a:t>1. Работа межведомственной комиссии</a:t>
          </a:r>
          <a:endParaRPr lang="ru-RU" dirty="0"/>
        </a:p>
      </dgm:t>
    </dgm:pt>
    <dgm:pt modelId="{BB7BD298-0932-4B58-8E14-CD36E6CE1416}" type="parTrans" cxnId="{B6C4DD87-0D55-4F89-A3DF-5005A8D90124}">
      <dgm:prSet/>
      <dgm:spPr/>
      <dgm:t>
        <a:bodyPr/>
        <a:lstStyle/>
        <a:p>
          <a:endParaRPr lang="ru-RU"/>
        </a:p>
      </dgm:t>
    </dgm:pt>
    <dgm:pt modelId="{32C48C1C-DB99-4376-9F6C-47D3159FBAFE}" type="sibTrans" cxnId="{B6C4DD87-0D55-4F89-A3DF-5005A8D90124}">
      <dgm:prSet/>
      <dgm:spPr>
        <a:solidFill>
          <a:srgbClr val="002060"/>
        </a:solid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CB5D2210-D757-42A1-9EF9-8A797F934FA0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2. Оборудование и цифровизация рабочего места социального педагога</a:t>
          </a:r>
          <a:endParaRPr lang="ru-RU" dirty="0"/>
        </a:p>
      </dgm:t>
    </dgm:pt>
    <dgm:pt modelId="{FB42E8C4-9FEB-4A0B-9CD1-C38FB2D77E79}" type="parTrans" cxnId="{87A6ACA5-1F4C-4ECB-B2AB-2837601A9463}">
      <dgm:prSet/>
      <dgm:spPr/>
      <dgm:t>
        <a:bodyPr/>
        <a:lstStyle/>
        <a:p>
          <a:endParaRPr lang="ru-RU"/>
        </a:p>
      </dgm:t>
    </dgm:pt>
    <dgm:pt modelId="{43F6A74E-E50D-4F59-AA1A-CDCB4DC82E94}" type="sibTrans" cxnId="{87A6ACA5-1F4C-4ECB-B2AB-2837601A9463}">
      <dgm:prSet/>
      <dgm:spPr>
        <a:solidFill>
          <a:srgbClr val="002060"/>
        </a:solidFill>
      </dgm:spPr>
      <dgm:t>
        <a:bodyPr/>
        <a:lstStyle/>
        <a:p>
          <a:endParaRPr lang="ru-RU"/>
        </a:p>
      </dgm:t>
    </dgm:pt>
    <dgm:pt modelId="{F7B0BD53-F0F9-45DD-87CB-D1CC6148BF74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3.Повышение квалификации социального педагога  </a:t>
          </a:r>
          <a:endParaRPr lang="ru-RU" dirty="0"/>
        </a:p>
      </dgm:t>
    </dgm:pt>
    <dgm:pt modelId="{3D6F011E-459B-4FCF-B88C-0DAE0940861E}" type="parTrans" cxnId="{99BF8961-6C8C-4C2E-84E7-0FDEF3A59244}">
      <dgm:prSet/>
      <dgm:spPr/>
      <dgm:t>
        <a:bodyPr/>
        <a:lstStyle/>
        <a:p>
          <a:endParaRPr lang="ru-RU"/>
        </a:p>
      </dgm:t>
    </dgm:pt>
    <dgm:pt modelId="{EC353AB2-2053-4355-AEA0-4746A488C852}" type="sibTrans" cxnId="{99BF8961-6C8C-4C2E-84E7-0FDEF3A59244}">
      <dgm:prSet/>
      <dgm:spPr/>
      <dgm:t>
        <a:bodyPr/>
        <a:lstStyle/>
        <a:p>
          <a:endParaRPr lang="ru-RU"/>
        </a:p>
      </dgm:t>
    </dgm:pt>
    <dgm:pt modelId="{B0810FEE-4CDB-439D-A893-19E96CE96E9E}" type="pres">
      <dgm:prSet presAssocID="{54FF5FFE-41AA-4C60-A351-A2FFDBE2C587}" presName="Name0" presStyleCnt="0">
        <dgm:presLayoutVars>
          <dgm:dir/>
          <dgm:resizeHandles val="exact"/>
        </dgm:presLayoutVars>
      </dgm:prSet>
      <dgm:spPr/>
    </dgm:pt>
    <dgm:pt modelId="{31295AE6-84C4-45AC-8536-03F0362D79BE}" type="pres">
      <dgm:prSet presAssocID="{A05111CB-8EC9-4ED8-A0A7-E5CC7AF7ED1D}" presName="node" presStyleLbl="node1" presStyleIdx="0" presStyleCnt="3" custScaleY="120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9AB64-7A37-4F84-AFC7-4E04FEB8A376}" type="pres">
      <dgm:prSet presAssocID="{32C48C1C-DB99-4376-9F6C-47D3159FBAFE}" presName="sibTrans" presStyleLbl="sibTrans2D1" presStyleIdx="0" presStyleCnt="2"/>
      <dgm:spPr/>
      <dgm:t>
        <a:bodyPr/>
        <a:lstStyle/>
        <a:p>
          <a:endParaRPr lang="ru-RU"/>
        </a:p>
      </dgm:t>
    </dgm:pt>
    <dgm:pt modelId="{2B0B3C38-D59F-49C7-800C-4217BC6242A6}" type="pres">
      <dgm:prSet presAssocID="{32C48C1C-DB99-4376-9F6C-47D3159FBAFE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369D3458-1B38-4918-9A29-9380BBBEACBA}" type="pres">
      <dgm:prSet presAssocID="{CB5D2210-D757-42A1-9EF9-8A797F934FA0}" presName="node" presStyleLbl="node1" presStyleIdx="1" presStyleCnt="3" custScaleY="117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6924C2-611D-4695-A85F-ED5ECFEF29FC}" type="pres">
      <dgm:prSet presAssocID="{43F6A74E-E50D-4F59-AA1A-CDCB4DC82E94}" presName="sibTrans" presStyleLbl="sibTrans2D1" presStyleIdx="1" presStyleCnt="2"/>
      <dgm:spPr/>
      <dgm:t>
        <a:bodyPr/>
        <a:lstStyle/>
        <a:p>
          <a:endParaRPr lang="ru-RU"/>
        </a:p>
      </dgm:t>
    </dgm:pt>
    <dgm:pt modelId="{DE5FEB1C-8829-40A4-BC52-59EFC1739E16}" type="pres">
      <dgm:prSet presAssocID="{43F6A74E-E50D-4F59-AA1A-CDCB4DC82E94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442FEEF7-E6F0-4C12-B750-AED5057E56EF}" type="pres">
      <dgm:prSet presAssocID="{F7B0BD53-F0F9-45DD-87CB-D1CC6148BF74}" presName="node" presStyleLbl="node1" presStyleIdx="2" presStyleCnt="3" custScaleY="125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D1AB76-850D-4C93-A937-A2ED846B6A7C}" type="presOf" srcId="{32C48C1C-DB99-4376-9F6C-47D3159FBAFE}" destId="{DED9AB64-7A37-4F84-AFC7-4E04FEB8A376}" srcOrd="0" destOrd="0" presId="urn:microsoft.com/office/officeart/2005/8/layout/process1"/>
    <dgm:cxn modelId="{4A9D43BA-B8F8-4337-BC1B-40F888888E01}" type="presOf" srcId="{32C48C1C-DB99-4376-9F6C-47D3159FBAFE}" destId="{2B0B3C38-D59F-49C7-800C-4217BC6242A6}" srcOrd="1" destOrd="0" presId="urn:microsoft.com/office/officeart/2005/8/layout/process1"/>
    <dgm:cxn modelId="{87A6ACA5-1F4C-4ECB-B2AB-2837601A9463}" srcId="{54FF5FFE-41AA-4C60-A351-A2FFDBE2C587}" destId="{CB5D2210-D757-42A1-9EF9-8A797F934FA0}" srcOrd="1" destOrd="0" parTransId="{FB42E8C4-9FEB-4A0B-9CD1-C38FB2D77E79}" sibTransId="{43F6A74E-E50D-4F59-AA1A-CDCB4DC82E94}"/>
    <dgm:cxn modelId="{99BF8961-6C8C-4C2E-84E7-0FDEF3A59244}" srcId="{54FF5FFE-41AA-4C60-A351-A2FFDBE2C587}" destId="{F7B0BD53-F0F9-45DD-87CB-D1CC6148BF74}" srcOrd="2" destOrd="0" parTransId="{3D6F011E-459B-4FCF-B88C-0DAE0940861E}" sibTransId="{EC353AB2-2053-4355-AEA0-4746A488C852}"/>
    <dgm:cxn modelId="{B6C4DD87-0D55-4F89-A3DF-5005A8D90124}" srcId="{54FF5FFE-41AA-4C60-A351-A2FFDBE2C587}" destId="{A05111CB-8EC9-4ED8-A0A7-E5CC7AF7ED1D}" srcOrd="0" destOrd="0" parTransId="{BB7BD298-0932-4B58-8E14-CD36E6CE1416}" sibTransId="{32C48C1C-DB99-4376-9F6C-47D3159FBAFE}"/>
    <dgm:cxn modelId="{7F706F9D-9688-410F-9D6B-3DAE7343FE3E}" type="presOf" srcId="{A05111CB-8EC9-4ED8-A0A7-E5CC7AF7ED1D}" destId="{31295AE6-84C4-45AC-8536-03F0362D79BE}" srcOrd="0" destOrd="0" presId="urn:microsoft.com/office/officeart/2005/8/layout/process1"/>
    <dgm:cxn modelId="{C91160F3-E49D-4CD1-A1C3-B55F51BB0488}" type="presOf" srcId="{54FF5FFE-41AA-4C60-A351-A2FFDBE2C587}" destId="{B0810FEE-4CDB-439D-A893-19E96CE96E9E}" srcOrd="0" destOrd="0" presId="urn:microsoft.com/office/officeart/2005/8/layout/process1"/>
    <dgm:cxn modelId="{E8057643-6570-4C68-A86A-157C2702E6E5}" type="presOf" srcId="{43F6A74E-E50D-4F59-AA1A-CDCB4DC82E94}" destId="{B16924C2-611D-4695-A85F-ED5ECFEF29FC}" srcOrd="0" destOrd="0" presId="urn:microsoft.com/office/officeart/2005/8/layout/process1"/>
    <dgm:cxn modelId="{BDA5F3A0-108A-4589-8E02-2D7BE51E5AA3}" type="presOf" srcId="{43F6A74E-E50D-4F59-AA1A-CDCB4DC82E94}" destId="{DE5FEB1C-8829-40A4-BC52-59EFC1739E16}" srcOrd="1" destOrd="0" presId="urn:microsoft.com/office/officeart/2005/8/layout/process1"/>
    <dgm:cxn modelId="{74538F5D-454E-48D6-9F36-E643D7A701C3}" type="presOf" srcId="{F7B0BD53-F0F9-45DD-87CB-D1CC6148BF74}" destId="{442FEEF7-E6F0-4C12-B750-AED5057E56EF}" srcOrd="0" destOrd="0" presId="urn:microsoft.com/office/officeart/2005/8/layout/process1"/>
    <dgm:cxn modelId="{7E8905D2-278B-4056-A19E-E9629221AF79}" type="presOf" srcId="{CB5D2210-D757-42A1-9EF9-8A797F934FA0}" destId="{369D3458-1B38-4918-9A29-9380BBBEACBA}" srcOrd="0" destOrd="0" presId="urn:microsoft.com/office/officeart/2005/8/layout/process1"/>
    <dgm:cxn modelId="{BCB2125E-B813-4AEE-BBDA-752A177DB00F}" type="presParOf" srcId="{B0810FEE-4CDB-439D-A893-19E96CE96E9E}" destId="{31295AE6-84C4-45AC-8536-03F0362D79BE}" srcOrd="0" destOrd="0" presId="urn:microsoft.com/office/officeart/2005/8/layout/process1"/>
    <dgm:cxn modelId="{F6550B92-3F55-4628-80F7-E18384F047F0}" type="presParOf" srcId="{B0810FEE-4CDB-439D-A893-19E96CE96E9E}" destId="{DED9AB64-7A37-4F84-AFC7-4E04FEB8A376}" srcOrd="1" destOrd="0" presId="urn:microsoft.com/office/officeart/2005/8/layout/process1"/>
    <dgm:cxn modelId="{0F9D88D6-554E-46A4-B587-CD269D0042AC}" type="presParOf" srcId="{DED9AB64-7A37-4F84-AFC7-4E04FEB8A376}" destId="{2B0B3C38-D59F-49C7-800C-4217BC6242A6}" srcOrd="0" destOrd="0" presId="urn:microsoft.com/office/officeart/2005/8/layout/process1"/>
    <dgm:cxn modelId="{49FDF075-168F-4133-8EF4-7AC509C16188}" type="presParOf" srcId="{B0810FEE-4CDB-439D-A893-19E96CE96E9E}" destId="{369D3458-1B38-4918-9A29-9380BBBEACBA}" srcOrd="2" destOrd="0" presId="urn:microsoft.com/office/officeart/2005/8/layout/process1"/>
    <dgm:cxn modelId="{9DB5B1AB-FCD2-4D85-84A7-1D497D395483}" type="presParOf" srcId="{B0810FEE-4CDB-439D-A893-19E96CE96E9E}" destId="{B16924C2-611D-4695-A85F-ED5ECFEF29FC}" srcOrd="3" destOrd="0" presId="urn:microsoft.com/office/officeart/2005/8/layout/process1"/>
    <dgm:cxn modelId="{2B8F44CE-C739-4A48-80C1-6A4E4C278190}" type="presParOf" srcId="{B16924C2-611D-4695-A85F-ED5ECFEF29FC}" destId="{DE5FEB1C-8829-40A4-BC52-59EFC1739E16}" srcOrd="0" destOrd="0" presId="urn:microsoft.com/office/officeart/2005/8/layout/process1"/>
    <dgm:cxn modelId="{3E5CFB33-1B4D-45B9-8363-0358FFF48571}" type="presParOf" srcId="{B0810FEE-4CDB-439D-A893-19E96CE96E9E}" destId="{442FEEF7-E6F0-4C12-B750-AED5057E56E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B7681-7635-4514-82CF-ED80DBE365FF}">
      <dsp:nvSpPr>
        <dsp:cNvPr id="0" name=""/>
        <dsp:cNvSpPr/>
      </dsp:nvSpPr>
      <dsp:spPr>
        <a:xfrm rot="5400000">
          <a:off x="-305794" y="305794"/>
          <a:ext cx="2038630" cy="1427041"/>
        </a:xfrm>
        <a:prstGeom prst="chevron">
          <a:avLst/>
        </a:prstGeom>
        <a:solidFill>
          <a:srgbClr val="002060"/>
        </a:solidFill>
        <a:ln w="9525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1</a:t>
          </a:r>
        </a:p>
      </dsp:txBody>
      <dsp:txXfrm rot="-5400000">
        <a:off x="1" y="713521"/>
        <a:ext cx="1427041" cy="611589"/>
      </dsp:txXfrm>
    </dsp:sp>
    <dsp:sp modelId="{590CE714-1A4A-4EB7-AF13-CDC756BAE783}">
      <dsp:nvSpPr>
        <dsp:cNvPr id="0" name=""/>
        <dsp:cNvSpPr/>
      </dsp:nvSpPr>
      <dsp:spPr>
        <a:xfrm rot="5400000">
          <a:off x="4231421" y="-2776837"/>
          <a:ext cx="1892786" cy="75015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>
              <a:ea typeface="Arial"/>
              <a:cs typeface="Arial"/>
            </a:rPr>
            <a:t>Удовлетворенность и своевременное оказание социальной поддержки обучающимся ПОО из числа семей участников СВО;</a:t>
          </a:r>
          <a:endParaRPr lang="ru-RU" sz="2800" kern="1200" dirty="0"/>
        </a:p>
      </dsp:txBody>
      <dsp:txXfrm rot="-5400000">
        <a:off x="1427041" y="119941"/>
        <a:ext cx="7409148" cy="1707990"/>
      </dsp:txXfrm>
    </dsp:sp>
    <dsp:sp modelId="{1B022C90-9554-4095-AFD8-D6D7BBA92DB4}">
      <dsp:nvSpPr>
        <dsp:cNvPr id="0" name=""/>
        <dsp:cNvSpPr/>
      </dsp:nvSpPr>
      <dsp:spPr>
        <a:xfrm rot="5400000">
          <a:off x="-305794" y="2515368"/>
          <a:ext cx="2038630" cy="1427041"/>
        </a:xfrm>
        <a:prstGeom prst="chevron">
          <a:avLst/>
        </a:prstGeom>
        <a:solidFill>
          <a:srgbClr val="002060"/>
        </a:solidFill>
        <a:ln w="9525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2</a:t>
          </a:r>
        </a:p>
      </dsp:txBody>
      <dsp:txXfrm rot="-5400000">
        <a:off x="1" y="2923095"/>
        <a:ext cx="1427041" cy="611589"/>
      </dsp:txXfrm>
    </dsp:sp>
    <dsp:sp modelId="{41EAEB49-953A-42C0-9FEE-260A4D0E7C3A}">
      <dsp:nvSpPr>
        <dsp:cNvPr id="0" name=""/>
        <dsp:cNvSpPr/>
      </dsp:nvSpPr>
      <dsp:spPr>
        <a:xfrm rot="5400000">
          <a:off x="4329088" y="-631619"/>
          <a:ext cx="1697452" cy="73311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Arial"/>
              <a:ea typeface="Arial"/>
              <a:cs typeface="Arial"/>
            </a:rPr>
            <a:t>Сокращение временных затрат;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Arial"/>
              <a:ea typeface="Arial"/>
              <a:cs typeface="Arial"/>
            </a:rPr>
            <a:t>Отсутствие </a:t>
          </a:r>
          <a:r>
            <a:rPr lang="ru-RU" sz="2800" kern="1200" dirty="0">
              <a:latin typeface="Arial"/>
              <a:ea typeface="Arial"/>
              <a:cs typeface="Arial"/>
            </a:rPr>
            <a:t>жалоб, обращений по данной ЖС;</a:t>
          </a:r>
          <a:endParaRPr lang="ru-RU" sz="2800" kern="1200" dirty="0"/>
        </a:p>
      </dsp:txBody>
      <dsp:txXfrm rot="-5400000">
        <a:off x="1512259" y="2268073"/>
        <a:ext cx="7248248" cy="1531726"/>
      </dsp:txXfrm>
    </dsp:sp>
    <dsp:sp modelId="{EFB499AE-CC5A-4EF4-8D6E-E7B631ACD91B}">
      <dsp:nvSpPr>
        <dsp:cNvPr id="0" name=""/>
        <dsp:cNvSpPr/>
      </dsp:nvSpPr>
      <dsp:spPr>
        <a:xfrm rot="5400000">
          <a:off x="-305794" y="4539157"/>
          <a:ext cx="2038630" cy="1427041"/>
        </a:xfrm>
        <a:prstGeom prst="chevron">
          <a:avLst/>
        </a:prstGeom>
        <a:solidFill>
          <a:srgbClr val="002060"/>
        </a:solidFill>
        <a:ln w="9525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/>
            <a:t>3</a:t>
          </a:r>
        </a:p>
      </dsp:txBody>
      <dsp:txXfrm rot="-5400000">
        <a:off x="1" y="4946884"/>
        <a:ext cx="1427041" cy="611589"/>
      </dsp:txXfrm>
    </dsp:sp>
    <dsp:sp modelId="{ECEEDFA5-4657-4FC9-B6DA-321F521E42F8}">
      <dsp:nvSpPr>
        <dsp:cNvPr id="0" name=""/>
        <dsp:cNvSpPr/>
      </dsp:nvSpPr>
      <dsp:spPr>
        <a:xfrm rot="5400000">
          <a:off x="4515259" y="1140851"/>
          <a:ext cx="1325109" cy="750154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/>
            <a:t>Наличие стандарта по оказанию социальной поддержки обучающимся ПОО из числа семей участников СВО.</a:t>
          </a:r>
        </a:p>
      </dsp:txBody>
      <dsp:txXfrm rot="-5400000">
        <a:off x="1427041" y="4293755"/>
        <a:ext cx="7436860" cy="11957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295AE6-84C4-45AC-8536-03F0362D79BE}">
      <dsp:nvSpPr>
        <dsp:cNvPr id="0" name=""/>
        <dsp:cNvSpPr/>
      </dsp:nvSpPr>
      <dsp:spPr>
        <a:xfrm>
          <a:off x="19814" y="756477"/>
          <a:ext cx="5922267" cy="4268367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solidFill>
            <a:srgbClr val="002060"/>
          </a:solidFill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1. Работа межведомственной комиссии</a:t>
          </a:r>
          <a:endParaRPr lang="ru-RU" sz="4500" kern="1200" dirty="0"/>
        </a:p>
      </dsp:txBody>
      <dsp:txXfrm>
        <a:off x="144830" y="881493"/>
        <a:ext cx="5672235" cy="4018335"/>
      </dsp:txXfrm>
    </dsp:sp>
    <dsp:sp modelId="{DED9AB64-7A37-4F84-AFC7-4E04FEB8A376}">
      <dsp:nvSpPr>
        <dsp:cNvPr id="0" name=""/>
        <dsp:cNvSpPr/>
      </dsp:nvSpPr>
      <dsp:spPr>
        <a:xfrm>
          <a:off x="6534308" y="2156299"/>
          <a:ext cx="1255520" cy="1468722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solidFill>
            <a:srgbClr val="002060"/>
          </a:solidFill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534308" y="2450043"/>
        <a:ext cx="878864" cy="881234"/>
      </dsp:txXfrm>
    </dsp:sp>
    <dsp:sp modelId="{369D3458-1B38-4918-9A29-9380BBBEACBA}">
      <dsp:nvSpPr>
        <dsp:cNvPr id="0" name=""/>
        <dsp:cNvSpPr/>
      </dsp:nvSpPr>
      <dsp:spPr>
        <a:xfrm>
          <a:off x="8310988" y="794569"/>
          <a:ext cx="5922267" cy="4192183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2. Оборудование и цифровизация рабочего места социального педагога</a:t>
          </a:r>
          <a:endParaRPr lang="ru-RU" sz="4500" kern="1200" dirty="0"/>
        </a:p>
      </dsp:txBody>
      <dsp:txXfrm>
        <a:off x="8433773" y="917354"/>
        <a:ext cx="5676697" cy="3946613"/>
      </dsp:txXfrm>
    </dsp:sp>
    <dsp:sp modelId="{B16924C2-611D-4695-A85F-ED5ECFEF29FC}">
      <dsp:nvSpPr>
        <dsp:cNvPr id="0" name=""/>
        <dsp:cNvSpPr/>
      </dsp:nvSpPr>
      <dsp:spPr>
        <a:xfrm>
          <a:off x="14825482" y="2156299"/>
          <a:ext cx="1255520" cy="1468722"/>
        </a:xfrm>
        <a:prstGeom prst="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14825482" y="2450043"/>
        <a:ext cx="878864" cy="881234"/>
      </dsp:txXfrm>
    </dsp:sp>
    <dsp:sp modelId="{442FEEF7-E6F0-4C12-B750-AED5057E56EF}">
      <dsp:nvSpPr>
        <dsp:cNvPr id="0" name=""/>
        <dsp:cNvSpPr/>
      </dsp:nvSpPr>
      <dsp:spPr>
        <a:xfrm>
          <a:off x="16602163" y="661229"/>
          <a:ext cx="5922267" cy="4458863"/>
        </a:xfrm>
        <a:prstGeom prst="roundRect">
          <a:avLst>
            <a:gd name="adj" fmla="val 10000"/>
          </a:avLst>
        </a:prstGeom>
        <a:solidFill>
          <a:srgbClr val="002060"/>
        </a:solidFill>
        <a:ln>
          <a:noFill/>
        </a:ln>
        <a:effectLst>
          <a:outerShdw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/>
            <a:t>3.Повышение квалификации социального педагога  </a:t>
          </a:r>
          <a:endParaRPr lang="ru-RU" sz="4500" kern="1200" dirty="0"/>
        </a:p>
      </dsp:txBody>
      <dsp:txXfrm>
        <a:off x="16732759" y="791825"/>
        <a:ext cx="5661075" cy="4197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267"/>
          </a:xfrm>
          <a:prstGeom prst="rect">
            <a:avLst/>
          </a:prstGeom>
        </p:spPr>
        <p:txBody>
          <a:bodyPr vert="horz" lIns="40133" tIns="20067" rIns="40133" bIns="20067" rtlCol="0"/>
          <a:lstStyle>
            <a:lvl1pPr algn="l">
              <a:defRPr sz="5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59" cy="496267"/>
          </a:xfrm>
          <a:prstGeom prst="rect">
            <a:avLst/>
          </a:prstGeom>
        </p:spPr>
        <p:txBody>
          <a:bodyPr vert="horz" lIns="40133" tIns="20067" rIns="40133" bIns="20067" rtlCol="0"/>
          <a:lstStyle>
            <a:lvl1pPr algn="r">
              <a:defRPr sz="500"/>
            </a:lvl1pPr>
          </a:lstStyle>
          <a:p>
            <a:fld id="{FF9D1F5D-1D58-46A7-B02D-73F61A35AD22}" type="datetimeFigureOut">
              <a:rPr lang="ru-RU" smtClean="0"/>
              <a:t>05.06.2025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0133" tIns="20067" rIns="40133" bIns="2006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86"/>
            <a:ext cx="5438140" cy="4467052"/>
          </a:xfrm>
          <a:prstGeom prst="rect">
            <a:avLst/>
          </a:prstGeom>
        </p:spPr>
        <p:txBody>
          <a:bodyPr vert="horz" lIns="40133" tIns="20067" rIns="40133" bIns="2006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433"/>
            <a:ext cx="2945659" cy="496267"/>
          </a:xfrm>
          <a:prstGeom prst="rect">
            <a:avLst/>
          </a:prstGeom>
        </p:spPr>
        <p:txBody>
          <a:bodyPr vert="horz" lIns="40133" tIns="20067" rIns="40133" bIns="20067" rtlCol="0" anchor="b"/>
          <a:lstStyle>
            <a:lvl1pPr algn="l">
              <a:defRPr sz="5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28433"/>
            <a:ext cx="2945659" cy="496267"/>
          </a:xfrm>
          <a:prstGeom prst="rect">
            <a:avLst/>
          </a:prstGeom>
        </p:spPr>
        <p:txBody>
          <a:bodyPr vert="horz" lIns="40133" tIns="20067" rIns="40133" bIns="20067" rtlCol="0" anchor="b"/>
          <a:lstStyle>
            <a:lvl1pPr algn="r">
              <a:defRPr sz="500"/>
            </a:lvl1pPr>
          </a:lstStyle>
          <a:p>
            <a:fld id="{6196FA95-5009-448C-B29F-7ADE83F5A2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476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6FA95-5009-448C-B29F-7ADE83F5A2F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288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6FA95-5009-448C-B29F-7ADE83F5A2F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612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6FA95-5009-448C-B29F-7ADE83F5A2F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6FA95-5009-448C-B29F-7ADE83F5A2F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321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6FA95-5009-448C-B29F-7ADE83F5A2F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485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2">
    <p:spTree>
      <p:nvGrpSpPr>
        <p:cNvPr id="1" name="Group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20"/>
          </p:nvPr>
        </p:nvSpPr>
        <p:spPr>
          <a:xfrm>
            <a:off x="1439521" y="3933358"/>
            <a:ext cx="10707495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body" idx="21"/>
          </p:nvPr>
        </p:nvSpPr>
        <p:spPr>
          <a:xfrm>
            <a:off x="12824440" y="3933358"/>
            <a:ext cx="10508499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22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52" name="Shape 52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title" idx="23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 idx="1"/>
          </p:nvPr>
        </p:nvSpPr>
        <p:spPr>
          <a:xfrm>
            <a:off x="1219359" y="549276"/>
            <a:ext cx="21948458" cy="228600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/>
          </p:nvPr>
        </p:nvSpPr>
        <p:spPr>
          <a:xfrm>
            <a:off x="1219359" y="3070226"/>
            <a:ext cx="10775238" cy="1279524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4800" b="1"/>
            </a:lvl1pPr>
            <a:lvl2pPr marL="914400" lvl="1" indent="0">
              <a:buNone/>
              <a:defRPr sz="4000" b="1"/>
            </a:lvl2pPr>
            <a:lvl3pPr marL="1828800" lvl="2" indent="0">
              <a:buNone/>
              <a:defRPr sz="3600" b="1"/>
            </a:lvl3pPr>
            <a:lvl4pPr marL="2743200" lvl="3" indent="0">
              <a:buNone/>
              <a:defRPr sz="3200" b="1"/>
            </a:lvl4pPr>
            <a:lvl5pPr marL="3657600" lvl="4" indent="0">
              <a:buNone/>
              <a:defRPr sz="3200" b="1"/>
            </a:lvl5pPr>
            <a:lvl6pPr marL="4572000" lvl="5" indent="0">
              <a:buNone/>
              <a:defRPr sz="3200" b="1"/>
            </a:lvl6pPr>
            <a:lvl7pPr marL="5486400" lvl="6" indent="0">
              <a:buNone/>
              <a:defRPr sz="3200" b="1"/>
            </a:lvl7pPr>
            <a:lvl8pPr marL="6400800" lvl="7" indent="0">
              <a:buNone/>
              <a:defRPr sz="3200" b="1"/>
            </a:lvl8pPr>
            <a:lvl9pPr marL="7315200" lvl="8" indent="0">
              <a:buNone/>
              <a:defRPr sz="32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26"/>
          </p:nvPr>
        </p:nvSpPr>
        <p:spPr>
          <a:xfrm>
            <a:off x="1219359" y="4349750"/>
            <a:ext cx="10775238" cy="7902576"/>
          </a:xfrm>
          <a:prstGeom prst="rect">
            <a:avLst/>
          </a:prstGeom>
        </p:spPr>
        <p:txBody>
          <a:bodyPr/>
          <a:lstStyle>
            <a:defPPr/>
            <a:lvl1pPr lvl="0">
              <a:defRPr sz="4800"/>
            </a:lvl1pPr>
            <a:lvl2pPr lvl="1">
              <a:defRPr sz="4000"/>
            </a:lvl2pPr>
            <a:lvl3pPr lvl="2">
              <a:defRPr sz="3600"/>
            </a:lvl3pPr>
            <a:lvl4pPr lvl="3">
              <a:defRPr sz="3200"/>
            </a:lvl4pPr>
            <a:lvl5pPr lvl="4">
              <a:defRPr sz="3200"/>
            </a:lvl5pPr>
            <a:lvl6pPr lvl="5">
              <a:defRPr sz="3200"/>
            </a:lvl6pPr>
            <a:lvl7pPr lvl="6">
              <a:defRPr sz="3200"/>
            </a:lvl7pPr>
            <a:lvl8pPr lvl="7">
              <a:defRPr sz="3200"/>
            </a:lvl8pPr>
            <a:lvl9pPr lvl="8">
              <a:defRPr sz="32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30"/>
          </p:nvPr>
        </p:nvSpPr>
        <p:spPr>
          <a:xfrm>
            <a:off x="12388348" y="3070226"/>
            <a:ext cx="10779469" cy="1279524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4800" b="1"/>
            </a:lvl1pPr>
            <a:lvl2pPr marL="914400" lvl="1" indent="0">
              <a:buNone/>
              <a:defRPr sz="4000" b="1"/>
            </a:lvl2pPr>
            <a:lvl3pPr marL="1828800" lvl="2" indent="0">
              <a:buNone/>
              <a:defRPr sz="3600" b="1"/>
            </a:lvl3pPr>
            <a:lvl4pPr marL="2743200" lvl="3" indent="0">
              <a:buNone/>
              <a:defRPr sz="3200" b="1"/>
            </a:lvl4pPr>
            <a:lvl5pPr marL="3657600" lvl="4" indent="0">
              <a:buNone/>
              <a:defRPr sz="3200" b="1"/>
            </a:lvl5pPr>
            <a:lvl6pPr marL="4572000" lvl="5" indent="0">
              <a:buNone/>
              <a:defRPr sz="3200" b="1"/>
            </a:lvl6pPr>
            <a:lvl7pPr marL="5486400" lvl="6" indent="0">
              <a:buNone/>
              <a:defRPr sz="3200" b="1"/>
            </a:lvl7pPr>
            <a:lvl8pPr marL="6400800" lvl="7" indent="0">
              <a:buNone/>
              <a:defRPr sz="3200" b="1"/>
            </a:lvl8pPr>
            <a:lvl9pPr marL="7315200" lvl="8" indent="0">
              <a:buNone/>
              <a:defRPr sz="32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31"/>
          </p:nvPr>
        </p:nvSpPr>
        <p:spPr>
          <a:xfrm>
            <a:off x="12388348" y="4349750"/>
            <a:ext cx="10779469" cy="7902576"/>
          </a:xfrm>
          <a:prstGeom prst="rect">
            <a:avLst/>
          </a:prstGeom>
        </p:spPr>
        <p:txBody>
          <a:bodyPr/>
          <a:lstStyle>
            <a:defPPr/>
            <a:lvl1pPr lvl="0">
              <a:defRPr sz="4800"/>
            </a:lvl1pPr>
            <a:lvl2pPr lvl="1">
              <a:defRPr sz="4000"/>
            </a:lvl2pPr>
            <a:lvl3pPr lvl="2">
              <a:defRPr sz="3600"/>
            </a:lvl3pPr>
            <a:lvl4pPr lvl="3">
              <a:defRPr sz="3200"/>
            </a:lvl4pPr>
            <a:lvl5pPr lvl="4">
              <a:defRPr sz="3200"/>
            </a:lvl5pPr>
            <a:lvl6pPr lvl="5">
              <a:defRPr sz="3200"/>
            </a:lvl6pPr>
            <a:lvl7pPr lvl="6">
              <a:defRPr sz="3200"/>
            </a:lvl7pPr>
            <a:lvl8pPr lvl="7">
              <a:defRPr sz="3200"/>
            </a:lvl8pPr>
            <a:lvl9pPr lvl="8">
              <a:defRPr sz="32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 idx="1"/>
          </p:nvPr>
        </p:nvSpPr>
        <p:spPr>
          <a:xfrm>
            <a:off x="1219360" y="546100"/>
            <a:ext cx="8023213" cy="2324100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4000" b="1"/>
            </a:lvl1pPr>
          </a:lstStyle>
          <a:p>
            <a:r>
              <a:t>Образец заголовка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body"/>
          </p:nvPr>
        </p:nvSpPr>
        <p:spPr>
          <a:xfrm>
            <a:off x="9534708" y="546101"/>
            <a:ext cx="13633107" cy="11706226"/>
          </a:xfrm>
          <a:prstGeom prst="rect">
            <a:avLst/>
          </a:prstGeom>
        </p:spPr>
        <p:txBody>
          <a:bodyPr/>
          <a:lstStyle>
            <a:defPPr/>
            <a:lvl1pPr lvl="0">
              <a:defRPr sz="6400"/>
            </a:lvl1pPr>
            <a:lvl2pPr lvl="1">
              <a:defRPr sz="5600"/>
            </a:lvl2pPr>
            <a:lvl3pPr lvl="2">
              <a:defRPr sz="4800"/>
            </a:lvl3pPr>
            <a:lvl4pPr lvl="3">
              <a:defRPr sz="4000"/>
            </a:lvl4pPr>
            <a:lvl5pPr lvl="4">
              <a:defRPr sz="4000"/>
            </a:lvl5pPr>
            <a:lvl6pPr lvl="5">
              <a:defRPr sz="4000"/>
            </a:lvl6pPr>
            <a:lvl7pPr lvl="6">
              <a:defRPr sz="4000"/>
            </a:lvl7pPr>
            <a:lvl8pPr lvl="7">
              <a:defRPr sz="4000"/>
            </a:lvl8pPr>
            <a:lvl9pPr lvl="8">
              <a:defRPr sz="4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26"/>
          </p:nvPr>
        </p:nvSpPr>
        <p:spPr>
          <a:xfrm>
            <a:off x="1219360" y="2870201"/>
            <a:ext cx="8023213" cy="9382126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800"/>
            </a:lvl1pPr>
            <a:lvl2pPr marL="914400" lvl="1" indent="0">
              <a:buNone/>
              <a:defRPr sz="2400"/>
            </a:lvl2pPr>
            <a:lvl3pPr marL="1828800" lvl="2" indent="0">
              <a:buNone/>
              <a:defRPr sz="2000"/>
            </a:lvl3pPr>
            <a:lvl4pPr marL="2743200" lvl="3" indent="0">
              <a:buNone/>
              <a:defRPr sz="1800"/>
            </a:lvl4pPr>
            <a:lvl5pPr marL="3657600" lvl="4" indent="0">
              <a:buNone/>
              <a:defRPr sz="1800"/>
            </a:lvl5pPr>
            <a:lvl6pPr marL="4572000" lvl="5" indent="0">
              <a:buNone/>
              <a:defRPr sz="1800"/>
            </a:lvl6pPr>
            <a:lvl7pPr marL="5486400" lvl="6" indent="0">
              <a:buNone/>
              <a:defRPr sz="1800"/>
            </a:lvl7pPr>
            <a:lvl8pPr marL="6400800" lvl="7" indent="0">
              <a:buNone/>
              <a:defRPr sz="1800"/>
            </a:lvl8pPr>
            <a:lvl9pPr marL="7315200" lvl="8" indent="0">
              <a:buNone/>
              <a:defRPr sz="18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 idx="1"/>
          </p:nvPr>
        </p:nvSpPr>
        <p:spPr>
          <a:xfrm>
            <a:off x="4780057" y="9601200"/>
            <a:ext cx="14632305" cy="1133475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4000" b="1"/>
            </a:lvl1pPr>
          </a:lstStyle>
          <a:p>
            <a:r>
              <a:t>Образец заголовка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/>
          </p:nvPr>
        </p:nvSpPr>
        <p:spPr>
          <a:xfrm>
            <a:off x="4780057" y="1225550"/>
            <a:ext cx="14632305" cy="8229600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6400"/>
            </a:lvl1pPr>
            <a:lvl2pPr marL="914400" lvl="1" indent="0">
              <a:buNone/>
              <a:defRPr sz="5600"/>
            </a:lvl2pPr>
            <a:lvl3pPr marL="1828800" lvl="2" indent="0">
              <a:buNone/>
              <a:defRPr sz="4800"/>
            </a:lvl3pPr>
            <a:lvl4pPr marL="2743200" lvl="3" indent="0">
              <a:buNone/>
              <a:defRPr sz="4000"/>
            </a:lvl4pPr>
            <a:lvl5pPr marL="3657600" lvl="4" indent="0">
              <a:buNone/>
              <a:defRPr sz="4000"/>
            </a:lvl5pPr>
            <a:lvl6pPr marL="4572000" lvl="5" indent="0">
              <a:buNone/>
              <a:defRPr sz="4000"/>
            </a:lvl6pPr>
            <a:lvl7pPr marL="5486400" lvl="6" indent="0">
              <a:buNone/>
              <a:defRPr sz="4000"/>
            </a:lvl7pPr>
            <a:lvl8pPr marL="6400800" lvl="7" indent="0">
              <a:buNone/>
              <a:defRPr sz="4000"/>
            </a:lvl8pPr>
            <a:lvl9pPr marL="7315200" lvl="8" indent="0">
              <a:buNone/>
              <a:defRPr sz="4000"/>
            </a:lvl9pPr>
          </a:lstStyle>
          <a:p>
            <a:pPr lvl="0"/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26"/>
          </p:nvPr>
        </p:nvSpPr>
        <p:spPr>
          <a:xfrm>
            <a:off x="4780057" y="10734676"/>
            <a:ext cx="14632305" cy="1609724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800"/>
            </a:lvl1pPr>
            <a:lvl2pPr marL="914400" lvl="1" indent="0">
              <a:buNone/>
              <a:defRPr sz="2400"/>
            </a:lvl2pPr>
            <a:lvl3pPr marL="1828800" lvl="2" indent="0">
              <a:buNone/>
              <a:defRPr sz="2000"/>
            </a:lvl3pPr>
            <a:lvl4pPr marL="2743200" lvl="3" indent="0">
              <a:buNone/>
              <a:defRPr sz="1800"/>
            </a:lvl4pPr>
            <a:lvl5pPr marL="3657600" lvl="4" indent="0">
              <a:buNone/>
              <a:defRPr sz="1800"/>
            </a:lvl5pPr>
            <a:lvl6pPr marL="4572000" lvl="5" indent="0">
              <a:buNone/>
              <a:defRPr sz="1800"/>
            </a:lvl6pPr>
            <a:lvl7pPr marL="5486400" lvl="6" indent="0">
              <a:buNone/>
              <a:defRPr sz="1800"/>
            </a:lvl7pPr>
            <a:lvl8pPr marL="6400800" lvl="7" indent="0">
              <a:buNone/>
              <a:defRPr sz="1800"/>
            </a:lvl8pPr>
            <a:lvl9pPr marL="7315200" lvl="8" indent="0">
              <a:buNone/>
              <a:defRPr sz="18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53" name="Shape 153"/>
          <p:cNvSpPr txBox="1">
            <a:spLocks noGrp="1"/>
          </p:cNvSpPr>
          <p:nvPr>
            <p:ph type="body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 idx="1"/>
          </p:nvPr>
        </p:nvSpPr>
        <p:spPr>
          <a:xfrm>
            <a:off x="18104092" y="0"/>
            <a:ext cx="5614131" cy="12547600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70" name="Shape 70"/>
          <p:cNvSpPr txBox="1">
            <a:spLocks noGrp="1"/>
          </p:cNvSpPr>
          <p:nvPr>
            <p:ph type="body"/>
          </p:nvPr>
        </p:nvSpPr>
        <p:spPr>
          <a:xfrm>
            <a:off x="1248999" y="0"/>
            <a:ext cx="16448639" cy="12547600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текст">
    <p:spTree>
      <p:nvGrpSpPr>
        <p:cNvPr id="1" name="Group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68" name="Shape 168"/>
          <p:cNvSpPr txBox="1">
            <a:spLocks noGrp="1"/>
          </p:cNvSpPr>
          <p:nvPr>
            <p:ph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 idx="2"/>
          </p:nvPr>
        </p:nvSpPr>
        <p:spPr>
          <a:xfrm>
            <a:off x="1676619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body" idx="3"/>
          </p:nvPr>
        </p:nvSpPr>
        <p:spPr>
          <a:xfrm>
            <a:off x="1676619" y="3651251"/>
            <a:ext cx="21033938" cy="8702677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 idx="2"/>
          </p:nvPr>
        </p:nvSpPr>
        <p:spPr>
          <a:xfrm>
            <a:off x="1679795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3"/>
          </p:nvPr>
        </p:nvSpPr>
        <p:spPr>
          <a:xfrm>
            <a:off x="1679797" y="3362325"/>
            <a:ext cx="10316918" cy="1647824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4800" b="1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4000" b="1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3600" b="1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29"/>
          </p:nvPr>
        </p:nvSpPr>
        <p:spPr>
          <a:xfrm>
            <a:off x="1679797" y="5010151"/>
            <a:ext cx="10316918" cy="7369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32"/>
          </p:nvPr>
        </p:nvSpPr>
        <p:spPr>
          <a:xfrm>
            <a:off x="12346009" y="3362325"/>
            <a:ext cx="10367727" cy="1647824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4800" b="1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4000" b="1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3600" b="1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33"/>
          </p:nvPr>
        </p:nvSpPr>
        <p:spPr>
          <a:xfrm>
            <a:off x="12346009" y="5010151"/>
            <a:ext cx="10367727" cy="7369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 idx="2"/>
          </p:nvPr>
        </p:nvSpPr>
        <p:spPr>
          <a:xfrm>
            <a:off x="1679795" y="914400"/>
            <a:ext cx="7865499" cy="32004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3"/>
          </p:nvPr>
        </p:nvSpPr>
        <p:spPr>
          <a:xfrm>
            <a:off x="10367726" y="1974852"/>
            <a:ext cx="12346007" cy="9747252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1016013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6400"/>
            </a:lvl1pPr>
            <a:lvl2pPr marL="2438430" lvl="1" indent="-96521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5600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4800"/>
            </a:lvl3pPr>
            <a:lvl4pPr marL="4876861" lvl="3" indent="-863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4pPr>
            <a:lvl5pPr marL="6096076" lvl="4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5pPr>
            <a:lvl6pPr marL="7315290" lvl="5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6pPr>
            <a:lvl7pPr marL="8534507" lvl="6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7pPr>
            <a:lvl8pPr marL="9753722" lvl="7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8pPr>
            <a:lvl9pPr marL="10972937" lvl="8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body" idx="29"/>
          </p:nvPr>
        </p:nvSpPr>
        <p:spPr>
          <a:xfrm>
            <a:off x="1679795" y="4114801"/>
            <a:ext cx="7865499" cy="7623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2800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2400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1">
    <p:spTree>
      <p:nvGrpSpPr>
        <p:cNvPr id="1" name="Group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27"/>
          </p:nvPr>
        </p:nvSpPr>
        <p:spPr>
          <a:xfrm>
            <a:off x="1439521" y="3933358"/>
            <a:ext cx="10707495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28"/>
          </p:nvPr>
        </p:nvSpPr>
        <p:spPr>
          <a:xfrm>
            <a:off x="12824439" y="3933358"/>
            <a:ext cx="10508501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22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title" idx="23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20"/>
          </p:nvPr>
        </p:nvSpPr>
        <p:spPr>
          <a:xfrm>
            <a:off x="1439521" y="9279340"/>
            <a:ext cx="10707495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21"/>
          </p:nvPr>
        </p:nvSpPr>
        <p:spPr>
          <a:xfrm>
            <a:off x="12824438" y="9269672"/>
            <a:ext cx="10508499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 idx="2"/>
          </p:nvPr>
        </p:nvSpPr>
        <p:spPr>
          <a:xfrm>
            <a:off x="1679795" y="914400"/>
            <a:ext cx="7865499" cy="32004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29"/>
          </p:nvPr>
        </p:nvSpPr>
        <p:spPr>
          <a:xfrm>
            <a:off x="10367726" y="1974852"/>
            <a:ext cx="12346007" cy="9747252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Shape 120"/>
          <p:cNvSpPr txBox="1">
            <a:spLocks noGrp="1"/>
          </p:cNvSpPr>
          <p:nvPr>
            <p:ph type="body" idx="3"/>
          </p:nvPr>
        </p:nvSpPr>
        <p:spPr>
          <a:xfrm>
            <a:off x="1679795" y="4114801"/>
            <a:ext cx="7865499" cy="7623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2800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2400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 idx="2"/>
          </p:nvPr>
        </p:nvSpPr>
        <p:spPr>
          <a:xfrm>
            <a:off x="1676619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3"/>
          </p:nvPr>
        </p:nvSpPr>
        <p:spPr>
          <a:xfrm rot="5400000">
            <a:off x="7842249" y="-2514380"/>
            <a:ext cx="8702677" cy="21033938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 idx="2"/>
          </p:nvPr>
        </p:nvSpPr>
        <p:spPr>
          <a:xfrm rot="5400000">
            <a:off x="14269476" y="3912848"/>
            <a:ext cx="11623678" cy="525848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body" idx="3"/>
          </p:nvPr>
        </p:nvSpPr>
        <p:spPr>
          <a:xfrm rot="5400000">
            <a:off x="3600088" y="-1193216"/>
            <a:ext cx="11623677" cy="15470614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Три пункта_2">
    <p:bg>
      <p:bgPr>
        <a:gradFill>
          <a:gsLst>
            <a:gs pos="100000">
              <a:schemeClr val="accent1"/>
            </a:gs>
            <a:gs pos="19000">
              <a:schemeClr val="tx1"/>
            </a:gs>
            <a:gs pos="68000">
              <a:schemeClr val="tx2"/>
            </a:gs>
          </a:gsLst>
        </a:gradFill>
        <a:effectLst/>
      </p:bgPr>
    </p:bg>
    <p:spTree>
      <p:nvGrpSpPr>
        <p:cNvPr id="1" name="Group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6"/>
          </p:nvPr>
        </p:nvSpPr>
        <p:spPr>
          <a:xfrm>
            <a:off x="670015" y="639010"/>
            <a:ext cx="10802756" cy="1330926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marR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sz="3952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marL="0" marR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t>Заголовок слайда желательно умещать в одну или две строки</a:t>
            </a:r>
          </a:p>
        </p:txBody>
      </p:sp>
      <p:sp>
        <p:nvSpPr>
          <p:cNvPr id="27" name="Shape 27"/>
          <p:cNvSpPr txBox="1">
            <a:spLocks noGrp="1"/>
          </p:cNvSpPr>
          <p:nvPr>
            <p:ph type="body" idx="7"/>
          </p:nvPr>
        </p:nvSpPr>
        <p:spPr>
          <a:xfrm>
            <a:off x="724511" y="6856604"/>
            <a:ext cx="5709384" cy="1512696"/>
          </a:xfrm>
          <a:prstGeom prst="rect">
            <a:avLst/>
          </a:prstGeom>
        </p:spPr>
        <p:txBody>
          <a:bodyPr lIns="0" anchor="ctr"/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buNone/>
              <a:defRPr sz="2766" b="1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Lorem ipsum dolor sit amet, consectetuer adipiscing elit</a:t>
            </a:r>
          </a:p>
        </p:txBody>
      </p:sp>
      <p:sp>
        <p:nvSpPr>
          <p:cNvPr id="28" name="Shape 28"/>
          <p:cNvSpPr txBox="1">
            <a:spLocks noGrp="1"/>
          </p:cNvSpPr>
          <p:nvPr>
            <p:ph type="body" idx="8"/>
          </p:nvPr>
        </p:nvSpPr>
        <p:spPr>
          <a:xfrm>
            <a:off x="686316" y="5416602"/>
            <a:ext cx="1440187" cy="143999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2173">
                <a:latin typeface="Tahoma"/>
                <a:ea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9"/>
          </p:nvPr>
        </p:nvSpPr>
        <p:spPr>
          <a:xfrm>
            <a:off x="7880221" y="6856604"/>
            <a:ext cx="5709383" cy="1512696"/>
          </a:xfrm>
          <a:prstGeom prst="rect">
            <a:avLst/>
          </a:prstGeom>
        </p:spPr>
        <p:txBody>
          <a:bodyPr lIns="0" anchor="ctr"/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buNone/>
              <a:defRPr sz="2766" b="1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Lorem ipsum dolor sit amet, consectetuer adipiscing elit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body" idx="10"/>
          </p:nvPr>
        </p:nvSpPr>
        <p:spPr>
          <a:xfrm>
            <a:off x="7842026" y="5416602"/>
            <a:ext cx="1440188" cy="143999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2173">
                <a:latin typeface="Tahoma"/>
                <a:ea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1"/>
          </p:nvPr>
        </p:nvSpPr>
        <p:spPr>
          <a:xfrm>
            <a:off x="15100109" y="6856604"/>
            <a:ext cx="5709383" cy="1512696"/>
          </a:xfrm>
          <a:prstGeom prst="rect">
            <a:avLst/>
          </a:prstGeom>
        </p:spPr>
        <p:txBody>
          <a:bodyPr lIns="0" anchor="ctr"/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buNone/>
              <a:defRPr sz="2766" b="1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Lorem ipsum dolor sit amet, consectetuer adipiscing elit</a:t>
            </a:r>
          </a:p>
        </p:txBody>
      </p:sp>
      <p:sp>
        <p:nvSpPr>
          <p:cNvPr id="32" name="Shape 32"/>
          <p:cNvSpPr txBox="1">
            <a:spLocks noGrp="1"/>
          </p:cNvSpPr>
          <p:nvPr>
            <p:ph type="body" idx="12"/>
          </p:nvPr>
        </p:nvSpPr>
        <p:spPr>
          <a:xfrm>
            <a:off x="15061912" y="5416602"/>
            <a:ext cx="1440188" cy="143999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2173">
                <a:latin typeface="Tahoma"/>
                <a:ea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3"/>
          </p:nvPr>
        </p:nvSpPr>
        <p:spPr>
          <a:xfrm>
            <a:off x="718409" y="8208882"/>
            <a:ext cx="5714980" cy="4770519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spcAft>
                <a:spcPts val="2371"/>
              </a:spcAft>
              <a:buNone/>
              <a:defRPr sz="2371" b="0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Мелкий текст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4"/>
          </p:nvPr>
        </p:nvSpPr>
        <p:spPr>
          <a:xfrm>
            <a:off x="7874120" y="8208882"/>
            <a:ext cx="5714979" cy="4770519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spcAft>
                <a:spcPts val="2371"/>
              </a:spcAft>
              <a:buNone/>
              <a:defRPr sz="2371" b="0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Мелкий текст</a:t>
            </a:r>
          </a:p>
        </p:txBody>
      </p:sp>
      <p:sp>
        <p:nvSpPr>
          <p:cNvPr id="35" name="Shape 35"/>
          <p:cNvSpPr txBox="1">
            <a:spLocks noGrp="1"/>
          </p:cNvSpPr>
          <p:nvPr>
            <p:ph type="body" idx="15"/>
          </p:nvPr>
        </p:nvSpPr>
        <p:spPr>
          <a:xfrm>
            <a:off x="15094007" y="8208880"/>
            <a:ext cx="5714980" cy="4866769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spcAft>
                <a:spcPts val="2371"/>
              </a:spcAft>
              <a:buNone/>
              <a:defRPr sz="2371" b="0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Мелкий текст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2">
    <p:spTree>
      <p:nvGrpSpPr>
        <p:cNvPr id="1" name="Group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6"/>
          </p:nvPr>
        </p:nvSpPr>
        <p:spPr>
          <a:xfrm>
            <a:off x="1439521" y="3933358"/>
            <a:ext cx="10707495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17"/>
          </p:nvPr>
        </p:nvSpPr>
        <p:spPr>
          <a:xfrm>
            <a:off x="12824440" y="3933358"/>
            <a:ext cx="10508499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18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40" name="Shape 40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title" idx="19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1">
    <p:spTree>
      <p:nvGrpSpPr>
        <p:cNvPr id="1" name="Group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body" idx="24"/>
          </p:nvPr>
        </p:nvSpPr>
        <p:spPr>
          <a:xfrm>
            <a:off x="1439521" y="3933358"/>
            <a:ext cx="10707495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5"/>
          </p:nvPr>
        </p:nvSpPr>
        <p:spPr>
          <a:xfrm>
            <a:off x="12824439" y="3933358"/>
            <a:ext cx="10508501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8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title" idx="19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body" idx="16"/>
          </p:nvPr>
        </p:nvSpPr>
        <p:spPr>
          <a:xfrm>
            <a:off x="1439521" y="9279340"/>
            <a:ext cx="10707495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7"/>
          </p:nvPr>
        </p:nvSpPr>
        <p:spPr>
          <a:xfrm>
            <a:off x="12824438" y="9269672"/>
            <a:ext cx="10508499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">
    <p:bg>
      <p:bgPr>
        <a:blipFill>
          <a:blip r:embed="rId2"/>
          <a:stretch/>
        </a:blipFill>
        <a:effectLst/>
      </p:bgPr>
    </p:bg>
    <p:spTree>
      <p:nvGrpSpPr>
        <p:cNvPr id="1" name="Group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6"/>
          <p:cNvPicPr/>
          <p:nvPr/>
        </p:nvPicPr>
        <p:blipFill>
          <a:blip r:embed="rId3"/>
          <a:stretch/>
        </p:blipFill>
        <p:spPr>
          <a:xfrm>
            <a:off x="863714" y="587377"/>
            <a:ext cx="4466750" cy="2962274"/>
          </a:xfrm>
          <a:prstGeom prst="rect">
            <a:avLst/>
          </a:prstGeom>
          <a:ln>
            <a:noFill/>
          </a:ln>
        </p:spPr>
      </p:pic>
      <p:sp>
        <p:nvSpPr>
          <p:cNvPr id="97" name="Shape 97"/>
          <p:cNvSpPr txBox="1">
            <a:spLocks noGrp="1"/>
          </p:cNvSpPr>
          <p:nvPr>
            <p:ph type="title" idx="1"/>
          </p:nvPr>
        </p:nvSpPr>
        <p:spPr>
          <a:xfrm>
            <a:off x="1634278" y="4362451"/>
            <a:ext cx="22083942" cy="2063750"/>
          </a:xfrm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>
              <a:lnSpc>
                <a:spcPct val="130000"/>
              </a:lnSpc>
              <a:defRPr sz="3600"/>
            </a:lvl1pPr>
          </a:lstStyle>
          <a:p>
            <a:r>
              <a:t>Образец заголовка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subTitle"/>
          </p:nvPr>
        </p:nvSpPr>
        <p:spPr>
          <a:xfrm>
            <a:off x="1634281" y="6569077"/>
            <a:ext cx="9983500" cy="1298574"/>
          </a:xfrm>
          <a:prstGeom prst="rect">
            <a:avLst/>
          </a:prstGeom>
          <a:ln>
            <a:prstDash val="solid"/>
          </a:ln>
        </p:spPr>
        <p:txBody>
          <a:bodyPr anchor="ctr"/>
          <a:lstStyle>
            <a:defPPr/>
            <a:lvl1pPr marL="0" lvl="0" indent="0"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 idx="1"/>
          </p:nvPr>
        </p:nvSpPr>
        <p:spPr>
          <a:xfrm>
            <a:off x="1926419" y="8813801"/>
            <a:ext cx="20729100" cy="2724150"/>
          </a:xfrm>
          <a:prstGeom prst="rect">
            <a:avLst/>
          </a:prstGeom>
        </p:spPr>
        <p:txBody>
          <a:bodyPr anchor="t"/>
          <a:lstStyle>
            <a:defPPr/>
            <a:lvl1pPr lvl="0" algn="l">
              <a:defRPr sz="8000" b="1" cap="all"/>
            </a:lvl1pPr>
          </a:lstStyle>
          <a:p>
            <a:r>
              <a:t>Образец заголовка</a:t>
            </a:r>
          </a:p>
        </p:txBody>
      </p:sp>
      <p:sp>
        <p:nvSpPr>
          <p:cNvPr id="149" name="Shape 149"/>
          <p:cNvSpPr txBox="1">
            <a:spLocks noGrp="1"/>
          </p:cNvSpPr>
          <p:nvPr>
            <p:ph type="body"/>
          </p:nvPr>
        </p:nvSpPr>
        <p:spPr>
          <a:xfrm>
            <a:off x="1926419" y="5813427"/>
            <a:ext cx="20729100" cy="3000373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4000"/>
            </a:lvl1pPr>
            <a:lvl2pPr marL="914400" lvl="1" indent="0">
              <a:buNone/>
              <a:defRPr sz="3600"/>
            </a:lvl2pPr>
            <a:lvl3pPr marL="1828800" lvl="2" indent="0">
              <a:buNone/>
              <a:defRPr sz="3200"/>
            </a:lvl3pPr>
            <a:lvl4pPr marL="2743200" lvl="3" indent="0">
              <a:buNone/>
              <a:defRPr sz="2800"/>
            </a:lvl4pPr>
            <a:lvl5pPr marL="3657600" lvl="4" indent="0">
              <a:buNone/>
              <a:defRPr sz="2800"/>
            </a:lvl5pPr>
            <a:lvl6pPr marL="4572000" lvl="5" indent="0">
              <a:buNone/>
              <a:defRPr sz="2800"/>
            </a:lvl6pPr>
            <a:lvl7pPr marL="5486400" lvl="6" indent="0">
              <a:buNone/>
              <a:defRPr sz="2800"/>
            </a:lvl7pPr>
            <a:lvl8pPr marL="6400800" lvl="7" indent="0">
              <a:buNone/>
              <a:defRPr sz="2800"/>
            </a:lvl8pPr>
            <a:lvl9pPr marL="7315200" lvl="8" indent="0">
              <a:buNone/>
              <a:defRPr sz="28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63" name="Shape 163"/>
          <p:cNvSpPr txBox="1">
            <a:spLocks noGrp="1"/>
          </p:cNvSpPr>
          <p:nvPr>
            <p:ph type="body"/>
          </p:nvPr>
        </p:nvSpPr>
        <p:spPr>
          <a:xfrm>
            <a:off x="1248999" y="2251076"/>
            <a:ext cx="11029268" cy="10296524"/>
          </a:xfrm>
          <a:prstGeom prst="rect">
            <a:avLst/>
          </a:prstGeom>
        </p:spPr>
        <p:txBody>
          <a:bodyPr/>
          <a:lstStyle>
            <a:defPPr/>
            <a:lvl1pPr lvl="0">
              <a:defRPr sz="5600"/>
            </a:lvl1pPr>
            <a:lvl2pPr lvl="1">
              <a:defRPr sz="4800"/>
            </a:lvl2pPr>
            <a:lvl3pPr lvl="2">
              <a:defRPr sz="4000"/>
            </a:lvl3pPr>
            <a:lvl4pPr lvl="3">
              <a:defRPr sz="3600"/>
            </a:lvl4pPr>
            <a:lvl5pPr lvl="4">
              <a:defRPr sz="3600"/>
            </a:lvl5pPr>
            <a:lvl6pPr lvl="5">
              <a:defRPr sz="3600"/>
            </a:lvl6pPr>
            <a:lvl7pPr lvl="6">
              <a:defRPr sz="3600"/>
            </a:lvl7pPr>
            <a:lvl8pPr lvl="7">
              <a:defRPr sz="3600"/>
            </a:lvl8pPr>
            <a:lvl9pPr lvl="8">
              <a:defRPr sz="3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64" name="Shape 164"/>
          <p:cNvSpPr txBox="1">
            <a:spLocks noGrp="1"/>
          </p:cNvSpPr>
          <p:nvPr>
            <p:ph type="body" idx="26"/>
          </p:nvPr>
        </p:nvSpPr>
        <p:spPr>
          <a:xfrm>
            <a:off x="12684720" y="2251076"/>
            <a:ext cx="11033503" cy="10296524"/>
          </a:xfrm>
          <a:prstGeom prst="rect">
            <a:avLst/>
          </a:prstGeom>
        </p:spPr>
        <p:txBody>
          <a:bodyPr/>
          <a:lstStyle>
            <a:defPPr/>
            <a:lvl1pPr lvl="0">
              <a:defRPr sz="5600"/>
            </a:lvl1pPr>
            <a:lvl2pPr lvl="1">
              <a:defRPr sz="4800"/>
            </a:lvl2pPr>
            <a:lvl3pPr lvl="2">
              <a:defRPr sz="4000"/>
            </a:lvl3pPr>
            <a:lvl4pPr lvl="3">
              <a:defRPr sz="3600"/>
            </a:lvl4pPr>
            <a:lvl5pPr lvl="4">
              <a:defRPr sz="3600"/>
            </a:lvl5pPr>
            <a:lvl6pPr lvl="5">
              <a:defRPr sz="3600"/>
            </a:lvl6pPr>
            <a:lvl7pPr lvl="6">
              <a:defRPr sz="3600"/>
            </a:lvl7pPr>
            <a:lvl8pPr lvl="7">
              <a:defRPr sz="3600"/>
            </a:lvl8pPr>
            <a:lvl9pPr lvl="8">
              <a:defRPr sz="3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/>
          <p:nvPr/>
        </p:nvPicPr>
        <p:blipFill>
          <a:blip r:embed="rId4"/>
          <a:stretch/>
        </p:blipFill>
        <p:spPr>
          <a:xfrm>
            <a:off x="4" y="1"/>
            <a:ext cx="24365516" cy="1371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defPPr/>
      <a:lvl1pPr lvl="0" algn="l">
        <a:lnSpc>
          <a:spcPct val="90000"/>
        </a:lnSpc>
        <a:buNone/>
        <a:defRPr sz="11722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609036" lvl="0" indent="-609036" algn="l">
        <a:lnSpc>
          <a:spcPct val="90000"/>
        </a:lnSpc>
        <a:spcBef>
          <a:spcPts val="2664"/>
        </a:spcBef>
        <a:buFont typeface="Arial"/>
        <a:buChar char="•"/>
        <a:defRPr sz="7460">
          <a:solidFill>
            <a:schemeClr val="tx1"/>
          </a:solidFill>
          <a:latin typeface="+mn-lt"/>
          <a:ea typeface="+mn-ea"/>
          <a:cs typeface="+mn-cs"/>
        </a:defRPr>
      </a:lvl1pPr>
      <a:lvl2pPr marL="1827108" lvl="1" indent="-609036" algn="l">
        <a:lnSpc>
          <a:spcPct val="90000"/>
        </a:lnSpc>
        <a:spcBef>
          <a:spcPts val="1332"/>
        </a:spcBef>
        <a:buFont typeface="Arial"/>
        <a:buChar char="•"/>
        <a:defRPr sz="6394">
          <a:solidFill>
            <a:schemeClr val="tx1"/>
          </a:solidFill>
          <a:latin typeface="+mn-lt"/>
          <a:ea typeface="+mn-ea"/>
          <a:cs typeface="+mn-cs"/>
        </a:defRPr>
      </a:lvl2pPr>
      <a:lvl3pPr marL="3045181" lvl="2" indent="-609035" algn="l">
        <a:lnSpc>
          <a:spcPct val="90000"/>
        </a:lnSpc>
        <a:spcBef>
          <a:spcPts val="1332"/>
        </a:spcBef>
        <a:buFont typeface="Arial"/>
        <a:buChar char="•"/>
        <a:defRPr sz="5328">
          <a:solidFill>
            <a:schemeClr val="tx1"/>
          </a:solidFill>
          <a:latin typeface="+mn-lt"/>
          <a:ea typeface="+mn-ea"/>
          <a:cs typeface="+mn-cs"/>
        </a:defRPr>
      </a:lvl3pPr>
      <a:lvl4pPr marL="4263253" lvl="3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5481325" lvl="4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699397" lvl="5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917470" lvl="6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9135542" lvl="7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10353614" lvl="8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1pPr>
      <a:lvl2pPr marL="1218072" lvl="1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2pPr>
      <a:lvl3pPr marL="2436144" lvl="2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3pPr>
      <a:lvl4pPr marL="3654216" lvl="3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4872289" lvl="4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090361" lvl="5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308433" lvl="6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8526506" lvl="7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9744578" lvl="8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/>
          <p:nvPr/>
        </p:nvPicPr>
        <p:blipFill>
          <a:blip r:embed="rId4"/>
          <a:stretch/>
        </p:blipFill>
        <p:spPr>
          <a:xfrm>
            <a:off x="4" y="1"/>
            <a:ext cx="24365516" cy="1371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defPPr/>
      <a:lvl1pPr lvl="0" algn="l">
        <a:lnSpc>
          <a:spcPct val="90000"/>
        </a:lnSpc>
        <a:buNone/>
        <a:defRPr sz="11722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609036" lvl="0" indent="-609036" algn="l">
        <a:lnSpc>
          <a:spcPct val="90000"/>
        </a:lnSpc>
        <a:spcBef>
          <a:spcPts val="2664"/>
        </a:spcBef>
        <a:buFont typeface="Arial"/>
        <a:buChar char="•"/>
        <a:defRPr sz="7460">
          <a:solidFill>
            <a:schemeClr val="tx1"/>
          </a:solidFill>
          <a:latin typeface="+mn-lt"/>
          <a:ea typeface="+mn-ea"/>
          <a:cs typeface="+mn-cs"/>
        </a:defRPr>
      </a:lvl1pPr>
      <a:lvl2pPr marL="1827108" lvl="1" indent="-609036" algn="l">
        <a:lnSpc>
          <a:spcPct val="90000"/>
        </a:lnSpc>
        <a:spcBef>
          <a:spcPts val="1332"/>
        </a:spcBef>
        <a:buFont typeface="Arial"/>
        <a:buChar char="•"/>
        <a:defRPr sz="6394">
          <a:solidFill>
            <a:schemeClr val="tx1"/>
          </a:solidFill>
          <a:latin typeface="+mn-lt"/>
          <a:ea typeface="+mn-ea"/>
          <a:cs typeface="+mn-cs"/>
        </a:defRPr>
      </a:lvl2pPr>
      <a:lvl3pPr marL="3045181" lvl="2" indent="-609035" algn="l">
        <a:lnSpc>
          <a:spcPct val="90000"/>
        </a:lnSpc>
        <a:spcBef>
          <a:spcPts val="1332"/>
        </a:spcBef>
        <a:buFont typeface="Arial"/>
        <a:buChar char="•"/>
        <a:defRPr sz="5328">
          <a:solidFill>
            <a:schemeClr val="tx1"/>
          </a:solidFill>
          <a:latin typeface="+mn-lt"/>
          <a:ea typeface="+mn-ea"/>
          <a:cs typeface="+mn-cs"/>
        </a:defRPr>
      </a:lvl3pPr>
      <a:lvl4pPr marL="4263253" lvl="3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5481325" lvl="4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699397" lvl="5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917470" lvl="6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9135542" lvl="7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10353614" lvl="8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1pPr>
      <a:lvl2pPr marL="1218072" lvl="1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2pPr>
      <a:lvl3pPr marL="2436144" lvl="2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3pPr>
      <a:lvl4pPr marL="3654216" lvl="3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4872289" lvl="4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090361" lvl="5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308433" lvl="6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8526506" lvl="7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9744578" lvl="8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/>
        </a:blipFill>
        <a:effectLst/>
      </p:bgPr>
    </p:bg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4"/>
          </p:nvPr>
        </p:nvSpPr>
        <p:spPr>
          <a:xfrm>
            <a:off x="22028904" y="12896851"/>
            <a:ext cx="1672383" cy="755649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vert="horz" wrap="square" lIns="0" tIns="0" rIns="0" bIns="0" anchor="ctr" anchorCtr="1"/>
          <a:lstStyle>
            <a:defPPr/>
            <a:lvl1pPr marL="0" lvl="0" indent="0" algn="r">
              <a:defRPr sz="4400" b="1">
                <a:solidFill>
                  <a:schemeClr val="hlink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body"/>
          </p:nvPr>
        </p:nvSpPr>
        <p:spPr>
          <a:xfrm>
            <a:off x="1248997" y="2251076"/>
            <a:ext cx="22469224" cy="102965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/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title" idx="1"/>
          </p:nvPr>
        </p:nvSpPr>
        <p:spPr>
          <a:xfrm>
            <a:off x="1248997" y="1"/>
            <a:ext cx="20356516" cy="192405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/>
          <a:lstStyle/>
          <a:p>
            <a:pPr lvl="0"/>
            <a:r>
              <a:t>Образец заголовка</a:t>
            </a:r>
          </a:p>
        </p:txBody>
      </p:sp>
      <p:pic>
        <p:nvPicPr>
          <p:cNvPr id="12" name="Picture 12"/>
          <p:cNvPicPr/>
          <p:nvPr/>
        </p:nvPicPr>
        <p:blipFill>
          <a:blip r:embed="rId15"/>
          <a:stretch/>
        </p:blipFill>
        <p:spPr>
          <a:xfrm>
            <a:off x="21351480" y="212726"/>
            <a:ext cx="2366740" cy="1571624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defPPr/>
      <a:lvl1pPr lvl="0" algn="l">
        <a:defRPr sz="4000" b="1">
          <a:solidFill>
            <a:schemeClr val="hlink"/>
          </a:solidFill>
          <a:latin typeface="+mj-lt"/>
          <a:ea typeface="+mj-ea"/>
          <a:cs typeface="+mj-cs"/>
        </a:defRPr>
      </a:lvl1pPr>
      <a:lvl2pPr lvl="1" algn="l">
        <a:defRPr sz="4000" b="1">
          <a:solidFill>
            <a:schemeClr val="hlink"/>
          </a:solidFill>
          <a:latin typeface="Arial"/>
          <a:ea typeface="Arial"/>
          <a:cs typeface="Arial"/>
        </a:defRPr>
      </a:lvl2pPr>
      <a:lvl3pPr lvl="2" algn="l">
        <a:defRPr sz="4000" b="1">
          <a:solidFill>
            <a:schemeClr val="hlink"/>
          </a:solidFill>
          <a:latin typeface="Arial"/>
          <a:ea typeface="Arial"/>
          <a:cs typeface="Arial"/>
        </a:defRPr>
      </a:lvl3pPr>
      <a:lvl4pPr lvl="3" algn="l">
        <a:defRPr sz="4000" b="1">
          <a:solidFill>
            <a:schemeClr val="hlink"/>
          </a:solidFill>
          <a:latin typeface="Arial"/>
          <a:ea typeface="Arial"/>
          <a:cs typeface="Arial"/>
        </a:defRPr>
      </a:lvl4pPr>
      <a:lvl5pPr lvl="4" algn="l">
        <a:defRPr sz="4000" b="1">
          <a:solidFill>
            <a:schemeClr val="hlink"/>
          </a:solidFill>
          <a:latin typeface="Arial"/>
          <a:ea typeface="Arial"/>
          <a:cs typeface="Arial"/>
        </a:defRPr>
      </a:lvl5pPr>
      <a:lvl6pPr marL="914400" lvl="5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6pPr>
      <a:lvl7pPr marL="1828800" lvl="6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7pPr>
      <a:lvl8pPr marL="2743200" lvl="7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8pPr>
      <a:lvl9pPr marL="3657600" lvl="8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9pPr>
    </p:titleStyle>
    <p:bodyStyle>
      <a:defPPr/>
      <a:lvl1pPr marL="361950" lvl="0" indent="-361950" algn="l">
        <a:lnSpc>
          <a:spcPct val="110000"/>
        </a:lnSpc>
        <a:buSzPts val="320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20726" lvl="1" indent="-355600" algn="l">
        <a:lnSpc>
          <a:spcPct val="110000"/>
        </a:lnSpc>
        <a:buSzPts val="2800"/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2324100" lvl="2" indent="-536576" algn="l">
        <a:buSzPts val="4400"/>
        <a:buBlip>
          <a:blip r:embed="rId17"/>
        </a:buBlip>
        <a:defRPr sz="4400">
          <a:solidFill>
            <a:schemeClr val="tx1"/>
          </a:solidFill>
          <a:latin typeface="+mn-lt"/>
          <a:ea typeface="+mn-ea"/>
          <a:cs typeface="+mn-cs"/>
        </a:defRPr>
      </a:lvl3pPr>
      <a:lvl4pPr marL="3330576" lvl="3" indent="-457200" algn="l">
        <a:buChar char="–"/>
        <a:defRPr sz="4000">
          <a:solidFill>
            <a:schemeClr val="tx1"/>
          </a:solidFill>
          <a:latin typeface="+mn-lt"/>
          <a:ea typeface="+mn-ea"/>
          <a:cs typeface="+mn-cs"/>
        </a:defRPr>
      </a:lvl4pPr>
      <a:lvl5pPr marL="4146550" lvl="4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5pPr>
      <a:lvl6pPr marL="5060950" lvl="5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6pPr>
      <a:lvl7pPr marL="5975350" lvl="6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7pPr>
      <a:lvl8pPr marL="6889750" lvl="7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8pPr>
      <a:lvl9pPr marL="7804150" lvl="8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914400" lvl="1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2pPr>
      <a:lvl3pPr marL="1828800" lvl="2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3pPr>
      <a:lvl4pPr marL="2743200" lvl="3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4pPr>
      <a:lvl5pPr marL="3657600" lvl="4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5pPr>
      <a:lvl6pPr marL="4572000" lvl="5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6pPr>
      <a:lvl7pPr marL="5486400" lvl="6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7pPr>
      <a:lvl8pPr marL="6400800" lvl="7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8pPr>
      <a:lvl9pPr marL="7315200" lvl="8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 idx="2"/>
          </p:nvPr>
        </p:nvSpPr>
        <p:spPr>
          <a:xfrm>
            <a:off x="1676619" y="732369"/>
            <a:ext cx="21033938" cy="265006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/>
          <a:p>
            <a:pPr lvl="0"/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3"/>
          </p:nvPr>
        </p:nvSpPr>
        <p:spPr>
          <a:xfrm>
            <a:off x="1676619" y="3653368"/>
            <a:ext cx="21033938" cy="86995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t"/>
          <a:lstStyle/>
          <a:p>
            <a:pPr lvl="0"/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2"/>
          </p:nvPr>
        </p:nvSpPr>
        <p:spPr>
          <a:xfrm>
            <a:off x="1676618" y="12712703"/>
            <a:ext cx="5487114" cy="732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>
            <a:defPPr/>
            <a:lvl1pPr marL="0" lvl="0" indent="0" algn="l">
              <a:buClr>
                <a:srgbClr val="000000"/>
              </a:buClr>
              <a:buSzPts val="14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3"/>
          </p:nvPr>
        </p:nvSpPr>
        <p:spPr>
          <a:xfrm>
            <a:off x="8078252" y="12712703"/>
            <a:ext cx="8230672" cy="732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>
            <a:defPPr/>
            <a:lvl1pPr marL="0" lvl="0" indent="0" algn="ctr">
              <a:buClr>
                <a:srgbClr val="000000"/>
              </a:buClr>
              <a:buSzPts val="14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4"/>
          </p:nvPr>
        </p:nvSpPr>
        <p:spPr>
          <a:xfrm>
            <a:off x="17223444" y="12712703"/>
            <a:ext cx="5487114" cy="732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>
            <a:defPPr/>
            <a:lvl1pPr marL="0" lvl="0" indent="0" algn="r">
              <a:buClr>
                <a:srgbClr val="000000"/>
              </a:buClr>
              <a:buSzPts val="9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3" r:id="rId3"/>
    <p:sldLayoutId id="2147483674" r:id="rId4"/>
    <p:sldLayoutId id="2147483675" r:id="rId5"/>
    <p:sldLayoutId id="2147483676" r:id="rId6"/>
  </p:sldLayoutIdLst>
  <p:txStyles>
    <p:titleStyle>
      <a:defPPr/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/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/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Group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 idx="4"/>
          </p:nvPr>
        </p:nvSpPr>
        <p:spPr>
          <a:xfrm>
            <a:off x="1676618" y="730253"/>
            <a:ext cx="21033940" cy="2651125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Click to edit Master title style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body" idx="5"/>
          </p:nvPr>
        </p:nvSpPr>
        <p:spPr>
          <a:xfrm>
            <a:off x="1676618" y="3651251"/>
            <a:ext cx="21033940" cy="8702675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dt" idx="2"/>
          </p:nvPr>
        </p:nvSpPr>
        <p:spPr>
          <a:xfrm>
            <a:off x="1676618" y="12712703"/>
            <a:ext cx="5487115" cy="73024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237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>
                <a:solidFill>
                  <a:srgbClr val="2F2A95">
                    <a:tint val="75000"/>
                  </a:srgbClr>
                </a:solidFill>
              </a:rPr>
              <a:t>08/01/2024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ftr" idx="3"/>
          </p:nvPr>
        </p:nvSpPr>
        <p:spPr>
          <a:xfrm>
            <a:off x="8078252" y="12712703"/>
            <a:ext cx="8230672" cy="73024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237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2A95">
                  <a:tint val="75000"/>
                </a:srgbClr>
              </a:solidFill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sldNum" idx="4"/>
          </p:nvPr>
        </p:nvSpPr>
        <p:spPr>
          <a:xfrm>
            <a:off x="17223442" y="12712703"/>
            <a:ext cx="5487114" cy="73024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237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>
                <a:solidFill>
                  <a:srgbClr val="2F2A95">
                    <a:tint val="75000"/>
                  </a:srgbClr>
                </a:solidFill>
              </a:rP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defPPr/>
      <a:lvl1pPr lvl="0" algn="l">
        <a:lnSpc>
          <a:spcPct val="90000"/>
        </a:lnSpc>
        <a:buNone/>
        <a:defRPr sz="869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451606" lvl="0" indent="-451606" algn="l">
        <a:lnSpc>
          <a:spcPct val="90000"/>
        </a:lnSpc>
        <a:spcBef>
          <a:spcPts val="1976"/>
        </a:spcBef>
        <a:buFont typeface="Arial"/>
        <a:buChar char="•"/>
        <a:defRPr sz="5531">
          <a:solidFill>
            <a:schemeClr val="tx1"/>
          </a:solidFill>
          <a:latin typeface="+mn-lt"/>
          <a:ea typeface="+mn-ea"/>
          <a:cs typeface="+mn-cs"/>
        </a:defRPr>
      </a:lvl1pPr>
      <a:lvl2pPr marL="1354819" lvl="1" indent="-451605" algn="l">
        <a:lnSpc>
          <a:spcPct val="90000"/>
        </a:lnSpc>
        <a:spcBef>
          <a:spcPts val="988"/>
        </a:spcBef>
        <a:buFont typeface="Arial"/>
        <a:buChar char="•"/>
        <a:defRPr sz="4742">
          <a:solidFill>
            <a:schemeClr val="tx1"/>
          </a:solidFill>
          <a:latin typeface="+mn-lt"/>
          <a:ea typeface="+mn-ea"/>
          <a:cs typeface="+mn-cs"/>
        </a:defRPr>
      </a:lvl2pPr>
      <a:lvl3pPr marL="2258034" lvl="2" indent="-451605" algn="l">
        <a:lnSpc>
          <a:spcPct val="90000"/>
        </a:lnSpc>
        <a:spcBef>
          <a:spcPts val="988"/>
        </a:spcBef>
        <a:buFont typeface="Arial"/>
        <a:buChar char="•"/>
        <a:defRPr sz="3952">
          <a:solidFill>
            <a:schemeClr val="tx1"/>
          </a:solidFill>
          <a:latin typeface="+mn-lt"/>
          <a:ea typeface="+mn-ea"/>
          <a:cs typeface="+mn-cs"/>
        </a:defRPr>
      </a:lvl3pPr>
      <a:lvl4pPr marL="3161248" lvl="3" indent="-451605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4pPr>
      <a:lvl5pPr marL="4064459" lvl="4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5pPr>
      <a:lvl6pPr marL="4967674" lvl="5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6pPr>
      <a:lvl7pPr marL="5870888" lvl="6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7pPr>
      <a:lvl8pPr marL="6774102" lvl="7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8pPr>
      <a:lvl9pPr marL="7677314" lvl="8" indent="-451605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1pPr>
      <a:lvl2pPr marL="903213" lvl="1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2pPr>
      <a:lvl3pPr marL="1806427" lvl="2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3pPr>
      <a:lvl4pPr marL="2709640" lvl="3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4pPr>
      <a:lvl5pPr marL="3612854" lvl="4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5pPr>
      <a:lvl6pPr marL="4516067" lvl="5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6pPr>
      <a:lvl7pPr marL="5419281" lvl="6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7pPr>
      <a:lvl8pPr marL="6322494" lvl="7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8pPr>
      <a:lvl9pPr marL="7225707" lvl="8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png"/><Relationship Id="rId7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28.png"/><Relationship Id="rId5" Type="http://schemas.openxmlformats.org/officeDocument/2006/relationships/image" Target="../media/image13.png"/><Relationship Id="rId10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9.png"/><Relationship Id="rId7" Type="http://schemas.openxmlformats.org/officeDocument/2006/relationships/image" Target="../media/image2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33.png"/><Relationship Id="rId5" Type="http://schemas.openxmlformats.org/officeDocument/2006/relationships/image" Target="../media/image13.png"/><Relationship Id="rId10" Type="http://schemas.openxmlformats.org/officeDocument/2006/relationships/image" Target="../media/image32.png"/><Relationship Id="rId4" Type="http://schemas.openxmlformats.org/officeDocument/2006/relationships/image" Target="../media/image12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13" Type="http://schemas.openxmlformats.org/officeDocument/2006/relationships/hyperlink" Target="https://vatt-kkk.ucoz.net/index/denezhnaja_kompensacija_za_oplatu_obuchenija_studentam_ne_dostigshim_24_let/0-284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34.png"/><Relationship Id="rId12" Type="http://schemas.openxmlformats.org/officeDocument/2006/relationships/hyperlink" Target="https://sferum.ru/?p=messages&amp;join=2w0gWp/Ic96r/dazEVRC1P2F3_aF7mcItV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38.png"/><Relationship Id="rId5" Type="http://schemas.openxmlformats.org/officeDocument/2006/relationships/image" Target="../media/image13.png"/><Relationship Id="rId10" Type="http://schemas.openxmlformats.org/officeDocument/2006/relationships/image" Target="../media/image37.jpeg"/><Relationship Id="rId4" Type="http://schemas.openxmlformats.org/officeDocument/2006/relationships/image" Target="../media/image12.png"/><Relationship Id="rId9" Type="http://schemas.openxmlformats.org/officeDocument/2006/relationships/image" Target="../media/image3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9.png"/><Relationship Id="rId7" Type="http://schemas.openxmlformats.org/officeDocument/2006/relationships/image" Target="../media/image3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42.jpeg"/><Relationship Id="rId4" Type="http://schemas.openxmlformats.org/officeDocument/2006/relationships/image" Target="../media/image12.png"/><Relationship Id="rId9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9.png"/><Relationship Id="rId7" Type="http://schemas.openxmlformats.org/officeDocument/2006/relationships/image" Target="../media/image4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12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9.png"/><Relationship Id="rId9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png"/><Relationship Id="rId3" Type="http://schemas.openxmlformats.org/officeDocument/2006/relationships/image" Target="../media/image9.png"/><Relationship Id="rId7" Type="http://schemas.openxmlformats.org/officeDocument/2006/relationships/image" Target="../media/image48.jpeg"/><Relationship Id="rId12" Type="http://schemas.openxmlformats.org/officeDocument/2006/relationships/image" Target="../media/image5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52.png"/><Relationship Id="rId5" Type="http://schemas.openxmlformats.org/officeDocument/2006/relationships/image" Target="../media/image13.png"/><Relationship Id="rId10" Type="http://schemas.openxmlformats.org/officeDocument/2006/relationships/image" Target="../media/image51.jpeg"/><Relationship Id="rId4" Type="http://schemas.openxmlformats.org/officeDocument/2006/relationships/image" Target="../media/image12.png"/><Relationship Id="rId9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vatt-kkk.ucoz.net/index/specialnye_mery_podderzhki_semej_uchastnikov_svo/0-283" TargetMode="Externa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9.png"/><Relationship Id="rId7" Type="http://schemas.openxmlformats.org/officeDocument/2006/relationships/diagramData" Target="../diagrams/data1.xml"/><Relationship Id="rId12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microsoft.com/office/2007/relationships/diagramDrawing" Target="../diagrams/drawing1.xml"/><Relationship Id="rId5" Type="http://schemas.openxmlformats.org/officeDocument/2006/relationships/image" Target="../media/image13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2.png"/><Relationship Id="rId9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disk.yandex.ru/edit/d/e2SWvdnQrIIufmsATB4wSiPegnqahzm72s0qoIz-cKg6TWhKUDZXQzN5UQ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0" y="0"/>
            <a:ext cx="11028784" cy="13715998"/>
          </a:xfrm>
          <a:prstGeom prst="rect">
            <a:avLst/>
          </a:prstGeom>
          <a:solidFill>
            <a:srgbClr val="002B58"/>
          </a:solidFill>
          <a:ln>
            <a:noFill/>
            <a:headEnd type="none" w="med" len="med"/>
            <a:tailEnd type="none" w="med" len="med"/>
          </a:ln>
        </p:spPr>
      </p:sp>
      <p:pic>
        <p:nvPicPr>
          <p:cNvPr id="173" name="Picture 173"/>
          <p:cNvPicPr/>
          <p:nvPr/>
        </p:nvPicPr>
        <p:blipFill>
          <a:blip r:embed="rId3"/>
          <a:stretch/>
        </p:blipFill>
        <p:spPr>
          <a:xfrm>
            <a:off x="12195524" y="491206"/>
            <a:ext cx="5178783" cy="1237770"/>
          </a:xfrm>
          <a:prstGeom prst="rect">
            <a:avLst/>
          </a:prstGeom>
          <a:ln>
            <a:noFill/>
          </a:ln>
        </p:spPr>
      </p:pic>
      <p:pic>
        <p:nvPicPr>
          <p:cNvPr id="175" name="Picture 175"/>
          <p:cNvPicPr/>
          <p:nvPr/>
        </p:nvPicPr>
        <p:blipFill>
          <a:blip r:embed="rId4"/>
          <a:stretch/>
        </p:blipFill>
        <p:spPr>
          <a:xfrm>
            <a:off x="20068820" y="222686"/>
            <a:ext cx="3657277" cy="1718675"/>
          </a:xfrm>
          <a:prstGeom prst="rect">
            <a:avLst/>
          </a:prstGeom>
        </p:spPr>
      </p:pic>
      <p:sp>
        <p:nvSpPr>
          <p:cNvPr id="176" name="Shape 176"/>
          <p:cNvSpPr/>
          <p:nvPr/>
        </p:nvSpPr>
        <p:spPr>
          <a:xfrm>
            <a:off x="1006328" y="10625936"/>
            <a:ext cx="9777527" cy="137142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ts val="3640"/>
              </a:lnSpc>
            </a:pP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7" name="Shape 177"/>
          <p:cNvSpPr/>
          <p:nvPr/>
        </p:nvSpPr>
        <p:spPr>
          <a:xfrm>
            <a:off x="279918" y="2825329"/>
            <a:ext cx="10323605" cy="236189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algn="ctr"/>
            <a:r>
              <a:rPr lang="ru-RU" sz="6000" b="1" dirty="0" err="1">
                <a:solidFill>
                  <a:schemeClr val="bg1"/>
                </a:solidFill>
              </a:rPr>
              <a:t>Zабота</a:t>
            </a:r>
            <a:r>
              <a:rPr lang="ru-RU" sz="6000" b="1" dirty="0">
                <a:solidFill>
                  <a:schemeClr val="bg1"/>
                </a:solidFill>
              </a:rPr>
              <a:t> рядом</a:t>
            </a:r>
            <a:r>
              <a:rPr lang="ru-RU" sz="6000" b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 </a:t>
            </a:r>
            <a:r>
              <a:rPr lang="ru-RU" sz="6000" b="1" dirty="0">
                <a:solidFill>
                  <a:schemeClr val="bg1"/>
                </a:solidFill>
              </a:rPr>
              <a:t>Z-семьи в профессиональном образовании</a:t>
            </a:r>
            <a:r>
              <a:rPr lang="ru-RU" b="1" dirty="0"/>
              <a:t>.</a:t>
            </a:r>
            <a:endParaRPr lang="ru-RU" dirty="0"/>
          </a:p>
          <a:p>
            <a:pPr>
              <a:lnSpc>
                <a:spcPts val="6238"/>
              </a:lnSpc>
            </a:pPr>
            <a:r>
              <a:rPr lang="ru-RU" sz="5400" b="1" spc="-100" dirty="0">
                <a:solidFill>
                  <a:srgbClr val="FFFFFF"/>
                </a:solidFill>
                <a:ea typeface="Arial"/>
                <a:cs typeface="Arial"/>
              </a:rPr>
              <a:t>			</a:t>
            </a:r>
            <a:endParaRPr lang="ru-RU" sz="5400" b="1" spc="-100" dirty="0" smtClean="0">
              <a:solidFill>
                <a:srgbClr val="FFFFFF"/>
              </a:solidFill>
              <a:ea typeface="Arial"/>
              <a:cs typeface="Arial"/>
            </a:endParaRPr>
          </a:p>
          <a:p>
            <a:pPr>
              <a:lnSpc>
                <a:spcPts val="6238"/>
              </a:lnSpc>
            </a:pPr>
            <a:r>
              <a:rPr lang="ru-RU" sz="5400" b="1" spc="-100" dirty="0" smtClean="0">
                <a:solidFill>
                  <a:srgbClr val="FFFFFF"/>
                </a:solidFill>
                <a:ea typeface="Arial"/>
                <a:cs typeface="Arial"/>
              </a:rPr>
              <a:t>			</a:t>
            </a:r>
            <a:endParaRPr sz="5400" b="1" spc="-1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79" name="Shape 179"/>
          <p:cNvSpPr txBox="1"/>
          <p:nvPr/>
        </p:nvSpPr>
        <p:spPr>
          <a:xfrm>
            <a:off x="279918" y="651758"/>
            <a:ext cx="10450286" cy="1077217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Единая</a:t>
            </a:r>
            <a:r>
              <a:rPr sz="3200" b="1" i="1" dirty="0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 </a:t>
            </a:r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технология</a:t>
            </a:r>
            <a:r>
              <a:rPr sz="3200" b="1" i="1" dirty="0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 </a:t>
            </a:r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проектирования</a:t>
            </a:r>
            <a:r>
              <a:rPr sz="3200" b="1" i="1" dirty="0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 </a:t>
            </a:r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решений</a:t>
            </a:r>
            <a:r>
              <a:rPr sz="3200" b="1" i="1" dirty="0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 </a:t>
            </a:r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по</a:t>
            </a:r>
            <a:r>
              <a:rPr sz="3200" b="1" i="1" dirty="0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 </a:t>
            </a:r>
          </a:p>
          <a:p>
            <a:pPr marL="0" indent="0" algn="ctr"/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Жизненным</a:t>
            </a:r>
            <a:r>
              <a:rPr sz="3200" b="1" i="1" dirty="0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 </a:t>
            </a:r>
            <a:r>
              <a:rPr sz="3200" b="1" i="1" dirty="0" err="1" smtClean="0">
                <a:solidFill>
                  <a:srgbClr val="B2B3B3"/>
                </a:solidFill>
                <a:latin typeface="Arial"/>
                <a:ea typeface="Arial"/>
                <a:cs typeface="Arial"/>
              </a:rPr>
              <a:t>ситуациям</a:t>
            </a:r>
            <a:endParaRPr sz="3200" b="1" i="1" dirty="0">
              <a:solidFill>
                <a:srgbClr val="B2B3B3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81" name="Picture 181"/>
          <p:cNvPicPr/>
          <p:nvPr/>
        </p:nvPicPr>
        <p:blipFill>
          <a:blip r:embed="rId5"/>
          <a:stretch/>
        </p:blipFill>
        <p:spPr>
          <a:xfrm>
            <a:off x="17960812" y="222686"/>
            <a:ext cx="1521505" cy="1506288"/>
          </a:xfrm>
          <a:prstGeom prst="rect">
            <a:avLst/>
          </a:prstGeom>
        </p:spPr>
      </p:pic>
      <p:sp>
        <p:nvSpPr>
          <p:cNvPr id="182" name="Shape 182"/>
          <p:cNvSpPr/>
          <p:nvPr/>
        </p:nvSpPr>
        <p:spPr>
          <a:xfrm>
            <a:off x="1006328" y="12661475"/>
            <a:ext cx="9777527" cy="137142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ts val="3640"/>
              </a:lnSpc>
            </a:pPr>
            <a:r>
              <a:rPr lang="ru-RU" sz="28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Май, 2025</a:t>
            </a:r>
            <a:endParaRPr sz="28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C233C68-26AC-42F8-9B2C-412FA0E31E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529"/>
          <a:stretch/>
        </p:blipFill>
        <p:spPr>
          <a:xfrm>
            <a:off x="12195524" y="2403635"/>
            <a:ext cx="11345735" cy="113123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6328" y="10334999"/>
            <a:ext cx="92143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Участвующие муниципалитеты: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 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Верхнеуральский район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Уйский район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Кизильский район</a:t>
            </a:r>
          </a:p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Нагайбакский район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0681" y="7017982"/>
            <a:ext cx="97056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spc="-100" dirty="0" smtClean="0">
                <a:solidFill>
                  <a:srgbClr val="FFFFFF"/>
                </a:solidFill>
                <a:ea typeface="Arial"/>
                <a:cs typeface="Arial"/>
              </a:rPr>
              <a:t>ЖС Социальная </a:t>
            </a:r>
            <a:r>
              <a:rPr lang="ru-RU" sz="3600" b="1" i="1" spc="-100" dirty="0">
                <a:solidFill>
                  <a:srgbClr val="FFFFFF"/>
                </a:solidFill>
                <a:ea typeface="Arial"/>
                <a:cs typeface="Arial"/>
              </a:rPr>
              <a:t>поддержка обучающихся в профессиональной образовательной организации из числа семей участников специальной военной операции	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Picture 350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52" name="Picture 352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53" name="Shape 353"/>
          <p:cNvSpPr txBox="1"/>
          <p:nvPr/>
        </p:nvSpPr>
        <p:spPr>
          <a:xfrm>
            <a:off x="862053" y="336592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ПИРАМИДА ПРОБЛЕМ</a:t>
            </a:r>
          </a:p>
        </p:txBody>
      </p:sp>
      <p:sp>
        <p:nvSpPr>
          <p:cNvPr id="354" name="Shape 354"/>
          <p:cNvSpPr/>
          <p:nvPr/>
        </p:nvSpPr>
        <p:spPr>
          <a:xfrm flipV="1">
            <a:off x="453449" y="1052532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55" name="Shape 355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57" name="Shape 357"/>
          <p:cNvSpPr/>
          <p:nvPr/>
        </p:nvSpPr>
        <p:spPr>
          <a:xfrm>
            <a:off x="0" y="1451695"/>
            <a:ext cx="8322906" cy="12264303"/>
          </a:xfrm>
          <a:prstGeom prst="rtTriangle">
            <a:avLst/>
          </a:prstGeom>
          <a:noFill/>
          <a:ln w="635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8" name="Shape 358"/>
          <p:cNvSpPr/>
          <p:nvPr/>
        </p:nvSpPr>
        <p:spPr>
          <a:xfrm>
            <a:off x="-1" y="11346025"/>
            <a:ext cx="6624736" cy="0"/>
          </a:xfrm>
          <a:prstGeom prst="line">
            <a:avLst/>
          </a:prstGeom>
          <a:ln w="63500">
            <a:solidFill>
              <a:srgbClr val="002B58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59" name="Shape 359"/>
          <p:cNvSpPr/>
          <p:nvPr/>
        </p:nvSpPr>
        <p:spPr>
          <a:xfrm flipV="1">
            <a:off x="-88836" y="7647507"/>
            <a:ext cx="4250289" cy="0"/>
          </a:xfrm>
          <a:prstGeom prst="line">
            <a:avLst/>
          </a:prstGeom>
          <a:ln w="63500">
            <a:solidFill>
              <a:srgbClr val="002B58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60" name="Shape 360"/>
          <p:cNvSpPr/>
          <p:nvPr/>
        </p:nvSpPr>
        <p:spPr>
          <a:xfrm>
            <a:off x="28453" y="5104235"/>
            <a:ext cx="2406836" cy="0"/>
          </a:xfrm>
          <a:prstGeom prst="line">
            <a:avLst/>
          </a:prstGeom>
          <a:ln w="63500">
            <a:solidFill>
              <a:srgbClr val="002B58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61" name="Shape 361"/>
          <p:cNvSpPr txBox="1"/>
          <p:nvPr/>
        </p:nvSpPr>
        <p:spPr>
          <a:xfrm>
            <a:off x="191651" y="6360898"/>
            <a:ext cx="3465949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buClr>
                <a:schemeClr val="accent1"/>
              </a:buClr>
              <a:buSzPts val="2240"/>
              <a:buFont typeface="Wingdings 2"/>
              <a:buChar char=""/>
              <a:defRPr sz="32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1pPr>
            <a:lvl2pPr marL="742950" lvl="1" indent="-285750" algn="l">
              <a:buClr>
                <a:schemeClr val="accent1"/>
              </a:buClr>
              <a:buSzPts val="1960"/>
              <a:buFont typeface="Wingdings 2"/>
              <a:buChar char=""/>
              <a:defRPr sz="28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1143000" lvl="2" indent="-228600" algn="l">
              <a:buClr>
                <a:schemeClr val="accent1"/>
              </a:buClr>
              <a:buSzPts val="1679"/>
              <a:buFont typeface="Wingdings 2"/>
              <a:buChar char=""/>
              <a:defRPr sz="24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1600200" lvl="3" indent="-228600" algn="l">
              <a:buClr>
                <a:schemeClr val="accent1"/>
              </a:buClr>
              <a:buSzPts val="1400"/>
              <a:buFont typeface="Wingdings 2"/>
              <a:buChar char="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4pPr>
            <a:lvl5pPr marL="2057400" lvl="4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5pPr>
            <a:lvl6pPr marL="2514600" lvl="5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6pPr>
            <a:lvl7pPr marL="2971800" lvl="6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7pPr>
            <a:lvl8pPr marL="3429000" lvl="7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8pPr>
            <a:lvl9pPr marL="3886200" lvl="8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9pPr>
          </a:lstStyle>
          <a:p>
            <a:pPr>
              <a:buNone/>
            </a:pP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Региональный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уровень</a:t>
            </a:r>
            <a:endParaRPr sz="3600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2" name="Shape 362"/>
          <p:cNvSpPr txBox="1"/>
          <p:nvPr/>
        </p:nvSpPr>
        <p:spPr>
          <a:xfrm>
            <a:off x="0" y="3745355"/>
            <a:ext cx="1933452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buClr>
                <a:schemeClr val="accent1"/>
              </a:buClr>
              <a:buSzPts val="2240"/>
              <a:buFont typeface="Wingdings 2"/>
              <a:buChar char=""/>
              <a:defRPr sz="32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1pPr>
            <a:lvl2pPr marL="742950" lvl="1" indent="-285750" algn="l">
              <a:buClr>
                <a:schemeClr val="accent1"/>
              </a:buClr>
              <a:buSzPts val="1960"/>
              <a:buFont typeface="Wingdings 2"/>
              <a:buChar char=""/>
              <a:defRPr sz="28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1143000" lvl="2" indent="-228600" algn="l">
              <a:buClr>
                <a:schemeClr val="accent1"/>
              </a:buClr>
              <a:buSzPts val="1679"/>
              <a:buFont typeface="Wingdings 2"/>
              <a:buChar char=""/>
              <a:defRPr sz="24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1600200" lvl="3" indent="-228600" algn="l">
              <a:buClr>
                <a:schemeClr val="accent1"/>
              </a:buClr>
              <a:buSzPts val="1400"/>
              <a:buFont typeface="Wingdings 2"/>
              <a:buChar char="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4pPr>
            <a:lvl5pPr marL="2057400" lvl="4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5pPr>
            <a:lvl6pPr marL="2514600" lvl="5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6pPr>
            <a:lvl7pPr marL="2971800" lvl="6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7pPr>
            <a:lvl8pPr marL="3429000" lvl="7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8pPr>
            <a:lvl9pPr marL="3886200" lvl="8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9pPr>
          </a:lstStyle>
          <a:p>
            <a:pPr>
              <a:buNone/>
            </a:pP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Фед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>
              <a:buNone/>
            </a:pP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уровень</a:t>
            </a:r>
            <a:endParaRPr sz="3600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3" name="Shape 363"/>
          <p:cNvSpPr txBox="1"/>
          <p:nvPr/>
        </p:nvSpPr>
        <p:spPr>
          <a:xfrm>
            <a:off x="129272" y="8075269"/>
            <a:ext cx="5005787" cy="230832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buClr>
                <a:schemeClr val="accent1"/>
              </a:buClr>
              <a:buSzPts val="2240"/>
              <a:buFont typeface="Wingdings 2"/>
              <a:buChar char=""/>
              <a:defRPr sz="32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1pPr>
            <a:lvl2pPr marL="742950" lvl="1" indent="-285750" algn="l">
              <a:buClr>
                <a:schemeClr val="accent1"/>
              </a:buClr>
              <a:buSzPts val="1960"/>
              <a:buFont typeface="Wingdings 2"/>
              <a:buChar char=""/>
              <a:defRPr sz="28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1143000" lvl="2" indent="-228600" algn="l">
              <a:buClr>
                <a:schemeClr val="accent1"/>
              </a:buClr>
              <a:buSzPts val="1679"/>
              <a:buFont typeface="Wingdings 2"/>
              <a:buChar char=""/>
              <a:defRPr sz="24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1600200" lvl="3" indent="-228600" algn="l">
              <a:buClr>
                <a:schemeClr val="accent1"/>
              </a:buClr>
              <a:buSzPts val="1400"/>
              <a:buFont typeface="Wingdings 2"/>
              <a:buChar char="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4pPr>
            <a:lvl5pPr marL="2057400" lvl="4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5pPr>
            <a:lvl6pPr marL="2514600" lvl="5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6pPr>
            <a:lvl7pPr marL="2971800" lvl="6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7pPr>
            <a:lvl8pPr marL="3429000" lvl="7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8pPr>
            <a:lvl9pPr marL="3886200" lvl="8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9pPr>
          </a:lstStyle>
          <a:p>
            <a:pPr>
              <a:buNone/>
            </a:pP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Уровень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органа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власти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/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организации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-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структурного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подразделения</a:t>
            </a:r>
            <a:endParaRPr sz="3600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4" name="Shape 364"/>
          <p:cNvSpPr txBox="1"/>
          <p:nvPr/>
        </p:nvSpPr>
        <p:spPr>
          <a:xfrm>
            <a:off x="343216" y="12087728"/>
            <a:ext cx="5628375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buClr>
                <a:schemeClr val="accent1"/>
              </a:buClr>
              <a:buSzPts val="2240"/>
              <a:buFont typeface="Wingdings 2"/>
              <a:buChar char=""/>
              <a:defRPr sz="32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1pPr>
            <a:lvl2pPr marL="742950" lvl="1" indent="-285750" algn="l">
              <a:buClr>
                <a:schemeClr val="accent1"/>
              </a:buClr>
              <a:buSzPts val="1960"/>
              <a:buFont typeface="Wingdings 2"/>
              <a:buChar char=""/>
              <a:defRPr sz="28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1143000" lvl="2" indent="-228600" algn="l">
              <a:buClr>
                <a:schemeClr val="accent1"/>
              </a:buClr>
              <a:buSzPts val="1679"/>
              <a:buFont typeface="Wingdings 2"/>
              <a:buChar char=""/>
              <a:defRPr sz="24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1600200" lvl="3" indent="-228600" algn="l">
              <a:buClr>
                <a:schemeClr val="accent1"/>
              </a:buClr>
              <a:buSzPts val="1400"/>
              <a:buFont typeface="Wingdings 2"/>
              <a:buChar char="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4pPr>
            <a:lvl5pPr marL="2057400" lvl="4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5pPr>
            <a:lvl6pPr marL="2514600" lvl="5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6pPr>
            <a:lvl7pPr marL="2971800" lvl="6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7pPr>
            <a:lvl8pPr marL="3429000" lvl="7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8pPr>
            <a:lvl9pPr marL="3886200" lvl="8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9pPr>
          </a:lstStyle>
          <a:p>
            <a:pPr>
              <a:buNone/>
            </a:pPr>
            <a:r>
              <a:rPr sz="360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Уровень отдельного процесса</a:t>
            </a:r>
            <a:endParaRPr sz="3600">
              <a:solidFill>
                <a:srgbClr val="002B5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6" name="Shape 366"/>
          <p:cNvSpPr/>
          <p:nvPr/>
        </p:nvSpPr>
        <p:spPr>
          <a:xfrm>
            <a:off x="3913489" y="5740001"/>
            <a:ext cx="20271457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r>
              <a:rPr sz="3600" dirty="0">
                <a:solidFill>
                  <a:schemeClr val="tx1"/>
                </a:solidFill>
              </a:rPr>
              <a:t>1</a:t>
            </a:r>
            <a:r>
              <a:rPr lang="ru-RU" sz="3600" dirty="0"/>
              <a:t>. Не в полной мере владение ПОО информацией (нормативно-правовой) по данной ЖС чтобы решить вопросы, проблемы на должном уровне.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67" name="Shape 367"/>
          <p:cNvSpPr/>
          <p:nvPr/>
        </p:nvSpPr>
        <p:spPr>
          <a:xfrm>
            <a:off x="6624735" y="7703034"/>
            <a:ext cx="17560214" cy="341632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dirty="0"/>
              <a:t>1.  Отсутствие конфиденциальности в процессе общения социального педагога и обучающегося, родителей (законных представителей).                                                                          </a:t>
            </a:r>
          </a:p>
          <a:p>
            <a:pPr algn="just"/>
            <a:r>
              <a:rPr lang="ru-RU" sz="3600" dirty="0"/>
              <a:t>2. Неосведомленность социального педагога по нормативно-правовой информации для решения проблем и вопросов в рамках данной ЖС.                                                                              </a:t>
            </a:r>
          </a:p>
          <a:p>
            <a:pPr algn="just"/>
            <a:r>
              <a:rPr lang="ru-RU" sz="3600" dirty="0"/>
              <a:t>3. Недостаточный уровень соблюдения законодательства по защищенности персональных данных (документов) обучающихся, родителей	</a:t>
            </a:r>
          </a:p>
        </p:txBody>
      </p:sp>
      <p:sp>
        <p:nvSpPr>
          <p:cNvPr id="368" name="Shape 368"/>
          <p:cNvSpPr/>
          <p:nvPr/>
        </p:nvSpPr>
        <p:spPr>
          <a:xfrm>
            <a:off x="7930663" y="11680224"/>
            <a:ext cx="16254284" cy="1200329"/>
          </a:xfrm>
          <a:prstGeom prst="rect">
            <a:avLst/>
          </a:prstGeom>
          <a:solidFill>
            <a:schemeClr val="bg1"/>
          </a:solidFill>
          <a:ln w="76200">
            <a:solidFill>
              <a:srgbClr val="FF505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sz="3600" dirty="0">
                <a:solidFill>
                  <a:schemeClr val="tx1"/>
                </a:solidFill>
              </a:rPr>
              <a:t>1</a:t>
            </a:r>
            <a:r>
              <a:rPr lang="ru-RU" sz="3600" dirty="0"/>
              <a:t>. Несвоевременное предоставление ПОО статистических данных, информации для оказания социальной поддержки </a:t>
            </a:r>
            <a:r>
              <a:rPr lang="ru-RU" sz="3600" dirty="0" smtClean="0"/>
              <a:t>обучающихся</a:t>
            </a:r>
            <a:endParaRPr lang="ru-RU" sz="3200" dirty="0"/>
          </a:p>
        </p:txBody>
      </p:sp>
      <p:sp>
        <p:nvSpPr>
          <p:cNvPr id="369" name="Shape 369"/>
          <p:cNvSpPr/>
          <p:nvPr/>
        </p:nvSpPr>
        <p:spPr>
          <a:xfrm>
            <a:off x="2553716" y="5051490"/>
            <a:ext cx="21812113" cy="5144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70" name="Shape 370"/>
          <p:cNvSpPr/>
          <p:nvPr/>
        </p:nvSpPr>
        <p:spPr>
          <a:xfrm flipV="1">
            <a:off x="4251475" y="7622153"/>
            <a:ext cx="19314368" cy="25354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71" name="Shape 371"/>
          <p:cNvSpPr/>
          <p:nvPr/>
        </p:nvSpPr>
        <p:spPr>
          <a:xfrm flipV="1">
            <a:off x="6624735" y="11327776"/>
            <a:ext cx="17560212" cy="27368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pic>
        <p:nvPicPr>
          <p:cNvPr id="28" name="Рисунок 27" descr="https://chirpo.ru/img/logo.png">
            <a:extLst>
              <a:ext uri="{FF2B5EF4-FFF2-40B4-BE49-F238E27FC236}">
                <a16:creationId xmlns:a16="http://schemas.microsoft.com/office/drawing/2014/main" id="{74A44422-3D4E-464C-B745-B3110FB0AA0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A412A25-35B1-4039-8C8C-CBE140AE4A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DED1F1B-2564-42A9-8D9C-993721601E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474445" y="12154445"/>
            <a:ext cx="23614533" cy="156966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7200" y="10887757"/>
            <a:ext cx="23698200" cy="107721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7200" y="9383784"/>
            <a:ext cx="23732692" cy="101389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57200" y="7334240"/>
            <a:ext cx="23732692" cy="156966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4446" y="3139773"/>
            <a:ext cx="23698200" cy="245995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13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4" name="Picture 394"/>
          <p:cNvPicPr/>
          <p:nvPr/>
        </p:nvPicPr>
        <p:blipFill>
          <a:blip r:embed="rId3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96" name="Picture 396"/>
          <p:cNvPicPr/>
          <p:nvPr/>
        </p:nvPicPr>
        <p:blipFill>
          <a:blip r:embed="rId4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97" name="Shape 397"/>
          <p:cNvSpPr txBox="1"/>
          <p:nvPr/>
        </p:nvSpPr>
        <p:spPr>
          <a:xfrm>
            <a:off x="876809" y="1260486"/>
            <a:ext cx="23190304" cy="169510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 algn="just">
              <a:lnSpc>
                <a:spcPct val="107000"/>
              </a:lnSpc>
              <a:buSzPts val="1800"/>
            </a:pPr>
            <a:r>
              <a:rPr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СУТЬ </a:t>
            </a: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РЕШЕНИЯ: КАЧЕСТВЕННАЯ ПОДДЕРЖКА СТУДЕНТОВ ИЗ СЕМЕЙ УЧАСТНИКОВ СВО	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598434" y="2024118"/>
            <a:ext cx="23190305" cy="23026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01" name="Shape 401"/>
          <p:cNvSpPr txBox="1"/>
          <p:nvPr/>
        </p:nvSpPr>
        <p:spPr>
          <a:xfrm>
            <a:off x="718188" y="3229850"/>
            <a:ext cx="23176223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just"/>
            <a:r>
              <a:rPr lang="ru-RU" sz="4000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</a:t>
            </a:r>
            <a:r>
              <a:rPr sz="4000" b="1" u="sng" dirty="0" err="1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уть</a:t>
            </a:r>
            <a:r>
              <a:rPr sz="4000" b="1" u="sng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u="sng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решения</a:t>
            </a:r>
            <a:r>
              <a:rPr sz="4000" b="1" u="sng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endParaRPr lang="ru-RU" sz="4000" b="1" u="sng" dirty="0" smtClean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0" indent="0" algn="just"/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Создание межведомственной комиссии, оборудование и </a:t>
            </a:r>
            <a:r>
              <a:rPr lang="ru-RU" sz="3600" dirty="0" err="1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цифровизация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рабочего места социального педагога, КПК, изучение социальным педагогом совместно с юристом нормативно – правовой базы по данной ЖС (+ практика)</a:t>
            </a:r>
            <a:endParaRPr sz="36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06" name="Shape 406"/>
          <p:cNvSpPr/>
          <p:nvPr/>
        </p:nvSpPr>
        <p:spPr>
          <a:xfrm>
            <a:off x="457200" y="6054593"/>
            <a:ext cx="8677697" cy="6463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Функции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решения</a:t>
            </a:r>
            <a:endParaRPr sz="4000" dirty="0">
              <a:solidFill>
                <a:schemeClr val="lt1"/>
              </a:solidFill>
            </a:endParaRPr>
          </a:p>
        </p:txBody>
      </p:sp>
      <p:sp>
        <p:nvSpPr>
          <p:cNvPr id="407" name="Shape 407"/>
          <p:cNvSpPr/>
          <p:nvPr/>
        </p:nvSpPr>
        <p:spPr>
          <a:xfrm>
            <a:off x="15118414" y="6054593"/>
            <a:ext cx="9036985" cy="6463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Подробности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решения</a:t>
            </a:r>
            <a:endParaRPr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A9501E81-B7F1-4169-8475-EE15768602E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5C78FC-5862-4364-9508-0DCA8D32ED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E661F7-6422-4349-829F-FA2CB372928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992351" y="7334240"/>
            <a:ext cx="90747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1. Чат, составление списка контактных данных ответственных лиц от организации в рамках данной ЖС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4986546" y="9383784"/>
            <a:ext cx="8928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 Кабинет, МФУ, сейф, раздаточный материал.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947054" y="10887757"/>
            <a:ext cx="88226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dirty="0" smtClean="0">
                <a:solidFill>
                  <a:srgbClr val="000000"/>
                </a:solidFill>
              </a:rPr>
              <a:t>3. Стенды</a:t>
            </a:r>
            <a:r>
              <a:rPr lang="ru-RU" sz="3200" dirty="0">
                <a:solidFill>
                  <a:srgbClr val="000000"/>
                </a:solidFill>
              </a:rPr>
              <a:t>, </a:t>
            </a:r>
            <a:r>
              <a:rPr lang="ru-RU" sz="3200" dirty="0" smtClean="0">
                <a:solidFill>
                  <a:srgbClr val="000000"/>
                </a:solidFill>
              </a:rPr>
              <a:t>образцы </a:t>
            </a:r>
            <a:r>
              <a:rPr lang="ru-RU" sz="3200" dirty="0">
                <a:solidFill>
                  <a:srgbClr val="000000"/>
                </a:solidFill>
              </a:rPr>
              <a:t>заполнения документов, </a:t>
            </a:r>
            <a:r>
              <a:rPr lang="ru-RU" sz="3200" dirty="0" smtClean="0">
                <a:solidFill>
                  <a:srgbClr val="000000"/>
                </a:solidFill>
              </a:rPr>
              <a:t>инструкции, информация на сайт</a:t>
            </a:r>
            <a:endParaRPr lang="ru-RU" sz="32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86547" y="12146339"/>
            <a:ext cx="89078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4. Прохождение КПК, изучение обновленной НПБ, взаимодействие с юристом, посещение семинаров, практикумов.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0779" y="7510994"/>
            <a:ext cx="87441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1.Определение порядка межведомственной комиссии 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57199" y="9320463"/>
            <a:ext cx="8677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2.Определение индивидуального рабочего места 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390779" y="10887757"/>
            <a:ext cx="81436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3.Оформление информационного стенда, сайта ПОО</a:t>
            </a:r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390778" y="12339111"/>
            <a:ext cx="87441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4.Повышение квалификации социального педагога </a:t>
            </a:r>
            <a:endParaRPr lang="ru-RU" sz="3200" dirty="0"/>
          </a:p>
        </p:txBody>
      </p:sp>
      <p:sp>
        <p:nvSpPr>
          <p:cNvPr id="26" name="Стрелка вправо 25"/>
          <p:cNvSpPr/>
          <p:nvPr/>
        </p:nvSpPr>
        <p:spPr>
          <a:xfrm>
            <a:off x="9134897" y="7848600"/>
            <a:ext cx="5016805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9134897" y="9574284"/>
            <a:ext cx="5016805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>
            <a:off x="9134896" y="11078257"/>
            <a:ext cx="5016805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право 43"/>
          <p:cNvSpPr/>
          <p:nvPr/>
        </p:nvSpPr>
        <p:spPr>
          <a:xfrm>
            <a:off x="9134895" y="12539898"/>
            <a:ext cx="5016805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981657" y="2848020"/>
            <a:ext cx="23698200" cy="165579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13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4" name="Picture 394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96" name="Picture 396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97" name="Shape 397"/>
          <p:cNvSpPr txBox="1"/>
          <p:nvPr/>
        </p:nvSpPr>
        <p:spPr>
          <a:xfrm>
            <a:off x="876809" y="1260486"/>
            <a:ext cx="23190304" cy="169510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 algn="just">
              <a:lnSpc>
                <a:spcPct val="107000"/>
              </a:lnSpc>
              <a:buSzPts val="1800"/>
            </a:pPr>
            <a:r>
              <a:rPr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СУТЬ </a:t>
            </a: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РЕШЕНИЯ: КАЧЕСТВЕННАЯ ПОДДЕРЖКА СТУДЕНТОВ ИЗ СЕМЕЙ УЧАСТНИКОВ СВО	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598434" y="2024118"/>
            <a:ext cx="23190305" cy="23026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01" name="Shape 401"/>
          <p:cNvSpPr txBox="1"/>
          <p:nvPr/>
        </p:nvSpPr>
        <p:spPr>
          <a:xfrm>
            <a:off x="3412855" y="2955587"/>
            <a:ext cx="1786599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lang="ru-RU" sz="4400" b="1" dirty="0" smtClean="0"/>
              <a:t>Изменения НПА и индивидуальные ситуации- Определение </a:t>
            </a:r>
            <a:r>
              <a:rPr lang="ru-RU" sz="4400" b="1" dirty="0"/>
              <a:t>порядка межведомственной комиссии </a:t>
            </a: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A9501E81-B7F1-4169-8475-EE1576860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5C78FC-5862-4364-9508-0DCA8D32ED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E661F7-6422-4349-829F-FA2CB3729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2251" y="6636601"/>
            <a:ext cx="2759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/>
              <a:t>Чаты</a:t>
            </a:r>
            <a:endParaRPr lang="ru-RU" sz="4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7467600"/>
            <a:ext cx="699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200" dirty="0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1687840" y="5212873"/>
            <a:ext cx="1882116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7663767" y="5201285"/>
            <a:ext cx="1882116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14421297" y="5161420"/>
            <a:ext cx="1882116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537694" y="6507884"/>
            <a:ext cx="64556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Порядок и режим работы  </a:t>
            </a:r>
            <a:endParaRPr lang="ru-RU" sz="4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3294411" y="6502040"/>
            <a:ext cx="41358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Банк практик по данной ЖС </a:t>
            </a:r>
            <a:endParaRPr lang="ru-RU" sz="4400" b="1" dirty="0"/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20542524" y="5218717"/>
            <a:ext cx="1882116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8076716" y="6507884"/>
            <a:ext cx="64042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Тиражирование опыта  </a:t>
            </a:r>
            <a:endParaRPr lang="ru-RU" sz="4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117124" y="12061363"/>
            <a:ext cx="383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Ежеквартально – первый вторник </a:t>
            </a:r>
            <a:endParaRPr lang="ru-RU" sz="36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" y="7467601"/>
            <a:ext cx="4313250" cy="25646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8" y="10575212"/>
            <a:ext cx="4476751" cy="2585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124" y="8117028"/>
            <a:ext cx="3834945" cy="3751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284baef4-3d14-4ca5-8247-4811f0d6b14b.selstorage.ru/b4a148f3-0e2d-4de4-b1fe-7be3a16fa521_flow-1748341170903.p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2" t="9637" r="25494" b="6646"/>
          <a:stretch/>
        </p:blipFill>
        <p:spPr bwMode="auto">
          <a:xfrm>
            <a:off x="13674446" y="8295893"/>
            <a:ext cx="2996176" cy="39091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5" t="14429"/>
          <a:stretch/>
        </p:blipFill>
        <p:spPr bwMode="auto">
          <a:xfrm>
            <a:off x="17571218" y="8295893"/>
            <a:ext cx="6495895" cy="3572257"/>
          </a:xfrm>
          <a:prstGeom prst="round2DiagRect">
            <a:avLst>
              <a:gd name="adj1" fmla="val 16667"/>
              <a:gd name="adj2" fmla="val 0"/>
            </a:avLst>
          </a:prstGeom>
          <a:ln w="76200">
            <a:solidFill>
              <a:srgbClr val="00206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4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10975479" y="9788406"/>
            <a:ext cx="13030200" cy="3040121"/>
          </a:xfrm>
          <a:prstGeom prst="round2Diag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" y="3001035"/>
            <a:ext cx="23698200" cy="122997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13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Не комфортные условия - Определение </a:t>
            </a:r>
            <a:r>
              <a:rPr lang="ru-RU" sz="4400" b="1" dirty="0">
                <a:solidFill>
                  <a:srgbClr val="000000"/>
                </a:solidFill>
              </a:rPr>
              <a:t>индивидуального рабочего </a:t>
            </a:r>
            <a:r>
              <a:rPr lang="ru-RU" sz="4400" b="1" dirty="0" smtClean="0">
                <a:solidFill>
                  <a:srgbClr val="000000"/>
                </a:solidFill>
              </a:rPr>
              <a:t>места социального педагога </a:t>
            </a:r>
            <a:endParaRPr lang="ru-RU" sz="4400" b="1" dirty="0">
              <a:solidFill>
                <a:srgbClr val="000000"/>
              </a:solidFill>
            </a:endParaRPr>
          </a:p>
        </p:txBody>
      </p:sp>
      <p:pic>
        <p:nvPicPr>
          <p:cNvPr id="394" name="Picture 394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96" name="Picture 396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97" name="Shape 397"/>
          <p:cNvSpPr txBox="1"/>
          <p:nvPr/>
        </p:nvSpPr>
        <p:spPr>
          <a:xfrm>
            <a:off x="876809" y="1260486"/>
            <a:ext cx="23190304" cy="169510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 algn="just">
              <a:lnSpc>
                <a:spcPct val="107000"/>
              </a:lnSpc>
              <a:buSzPts val="1800"/>
            </a:pPr>
            <a:r>
              <a:rPr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СУТЬ </a:t>
            </a: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РЕШЕНИЯ: КАЧЕСТВЕННАЯ ПОДДЕРЖКА СТУДЕНТОВ ИЗ СЕМЕЙ УЧАСТНИКОВ СВО	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598434" y="2024118"/>
            <a:ext cx="23190305" cy="23026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A9501E81-B7F1-4169-8475-EE1576860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5C78FC-5862-4364-9508-0DCA8D32ED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E661F7-6422-4349-829F-FA2CB3729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" y="7467600"/>
            <a:ext cx="699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200" dirty="0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826000" y="4276284"/>
            <a:ext cx="727001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8428582" y="4311022"/>
            <a:ext cx="784213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14554568" y="4242919"/>
            <a:ext cx="629133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20780872" y="4189527"/>
            <a:ext cx="675653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896" y="5158066"/>
            <a:ext cx="4309583" cy="36389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284baef4-3d14-4ca5-8247-4811f0d6b14b.selstorage.ru/476e01d1-01fc-4af4-ae5c-f9d0246b9546_flow-174834234084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33" y="5149772"/>
            <a:ext cx="4407096" cy="3647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284baef4-3d14-4ca5-8247-4811f0d6b14b.selstorage.ru/13f9ff9b-a9c5-4d91-b3f9-809239baf3f1_flow-174834254774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0757" y="5126307"/>
            <a:ext cx="4663389" cy="3694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284baef4-3d14-4ca5-8247-4811f0d6b14b.selstorage.ru/f36c60be-1d88-4981-8190-4bac94720014_flow-1748353415959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1946" y="5027773"/>
            <a:ext cx="4821807" cy="3769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284baef4-3d14-4ca5-8247-4811f0d6b14b.selstorage.ru/9bddfe1a-bc3c-47a7-9e63-087e1ac2869f_flow-1748353585397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666" y="9383578"/>
            <a:ext cx="4968418" cy="40431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Левая круглая скобка 27"/>
          <p:cNvSpPr/>
          <p:nvPr/>
        </p:nvSpPr>
        <p:spPr>
          <a:xfrm rot="16200000">
            <a:off x="11393486" y="-3329323"/>
            <a:ext cx="1600200" cy="23609912"/>
          </a:xfrm>
          <a:prstGeom prst="leftBracket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836089" y="10007925"/>
            <a:ext cx="1206911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solidFill>
                  <a:schemeClr val="bg1"/>
                </a:solidFill>
              </a:rPr>
              <a:t>Счастливый социальный педагог и студент, получивший социальную поддержку 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4" name="Тройная стрелка влево/вправо/вверх 13"/>
          <p:cNvSpPr/>
          <p:nvPr/>
        </p:nvSpPr>
        <p:spPr>
          <a:xfrm>
            <a:off x="6437084" y="9275733"/>
            <a:ext cx="4538395" cy="2929540"/>
          </a:xfrm>
          <a:prstGeom prst="leftRightUp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8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792984" y="2380566"/>
            <a:ext cx="22645028" cy="10068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13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Оформление </a:t>
            </a:r>
            <a:r>
              <a:rPr lang="ru-RU" sz="4400" b="1" dirty="0">
                <a:solidFill>
                  <a:srgbClr val="000000"/>
                </a:solidFill>
              </a:rPr>
              <a:t>информационного стенда, сайта </a:t>
            </a:r>
            <a:r>
              <a:rPr lang="ru-RU" sz="4400" b="1" dirty="0" smtClean="0">
                <a:solidFill>
                  <a:srgbClr val="000000"/>
                </a:solidFill>
              </a:rPr>
              <a:t>ПОО</a:t>
            </a:r>
            <a:endParaRPr lang="ru-RU" sz="4400" b="1" dirty="0">
              <a:solidFill>
                <a:srgbClr val="000000"/>
              </a:solidFill>
            </a:endParaRPr>
          </a:p>
        </p:txBody>
      </p:sp>
      <p:pic>
        <p:nvPicPr>
          <p:cNvPr id="394" name="Picture 394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96" name="Picture 396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97" name="Shape 397"/>
          <p:cNvSpPr txBox="1"/>
          <p:nvPr/>
        </p:nvSpPr>
        <p:spPr>
          <a:xfrm>
            <a:off x="876809" y="1260486"/>
            <a:ext cx="23190304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 algn="just">
              <a:lnSpc>
                <a:spcPct val="107000"/>
              </a:lnSpc>
              <a:buSzPts val="1800"/>
            </a:pP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АПРОБАЦИЯ – БЫСТРЫЕ ПОБЕДЫ…	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598434" y="2024118"/>
            <a:ext cx="23190305" cy="23026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A9501E81-B7F1-4169-8475-EE1576860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5C78FC-5862-4364-9508-0DCA8D32ED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E661F7-6422-4349-829F-FA2CB3729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66800" y="5844515"/>
            <a:ext cx="699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200" dirty="0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2145065" y="3726900"/>
            <a:ext cx="1200151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9312919" y="3697811"/>
            <a:ext cx="1167886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14946381" y="3594915"/>
            <a:ext cx="1116633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20420456" y="3798785"/>
            <a:ext cx="1358386" cy="69621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4842" y="5034735"/>
            <a:ext cx="5969614" cy="3671104"/>
          </a:xfrm>
          <a:prstGeom prst="round2DiagRect">
            <a:avLst>
              <a:gd name="adj1" fmla="val 16667"/>
              <a:gd name="adj2" fmla="val 0"/>
            </a:avLst>
          </a:prstGeom>
          <a:ln w="76200">
            <a:solidFill>
              <a:srgbClr val="00206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 descr="https://sun9-49.userapi.com/impg/rtRz-tAZY4OFtnOLWcwE6v_8zDIaUears_5cDg/6ldq4O8hRoI.jpg?size=1215x2160&amp;quality=95&amp;sign=52dcfe8b50bebd9536be42ae2370f9f2&amp;type=albu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43" b="10164"/>
          <a:stretch/>
        </p:blipFill>
        <p:spPr bwMode="auto">
          <a:xfrm>
            <a:off x="7598316" y="4846358"/>
            <a:ext cx="4437271" cy="6544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34" y="4846358"/>
            <a:ext cx="6353790" cy="44767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https://sun9-46.userapi.com/impg/XGFKuphg-_6tsQuCtOBSamo6l4l8ChGAEQzKsw/UixqHovRGqI.jpg?size=1215x2160&amp;quality=95&amp;sign=8a91b10e0ee689e3da79b44cf5dcb336&amp;type=albu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" b="21803"/>
          <a:stretch/>
        </p:blipFill>
        <p:spPr bwMode="auto">
          <a:xfrm>
            <a:off x="12876354" y="4846358"/>
            <a:ext cx="4560467" cy="65445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sasha\Downloads\qr-code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660" y="9828603"/>
            <a:ext cx="3575180" cy="357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024669" y="9568365"/>
            <a:ext cx="61499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hlinkClick r:id="rId12"/>
              </a:rPr>
              <a:t>https://sferum.ru/?p=messages&amp;join=2w0gWp/Ic96r/dazEVRC1P2F3_aF7mcItVs</a:t>
            </a:r>
            <a:r>
              <a:rPr lang="en-US" sz="3200" dirty="0" smtClean="0"/>
              <a:t>=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443801" y="11651679"/>
            <a:ext cx="10056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hlinkClick r:id="rId13"/>
              </a:rPr>
              <a:t>https://</a:t>
            </a:r>
            <a:r>
              <a:rPr lang="en-US" sz="2800" dirty="0" smtClean="0">
                <a:hlinkClick r:id="rId13"/>
              </a:rPr>
              <a:t>vatt-kkk.ucoz.net/index/denezhnaja_kompensacija_za_oplatu_obuchenija_studentam_ne_dostigshim_24_let/0-284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606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98434" y="2955587"/>
            <a:ext cx="23190305" cy="117421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2139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000000"/>
                </a:solidFill>
              </a:rPr>
              <a:t>Некомпетентность социального педагога по данной ЖС </a:t>
            </a:r>
            <a:endParaRPr lang="ru-RU" sz="4000" b="1" dirty="0">
              <a:solidFill>
                <a:srgbClr val="000000"/>
              </a:solidFill>
            </a:endParaRPr>
          </a:p>
        </p:txBody>
      </p:sp>
      <p:pic>
        <p:nvPicPr>
          <p:cNvPr id="394" name="Picture 394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96" name="Picture 396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97" name="Shape 397"/>
          <p:cNvSpPr txBox="1"/>
          <p:nvPr/>
        </p:nvSpPr>
        <p:spPr>
          <a:xfrm>
            <a:off x="876809" y="1260486"/>
            <a:ext cx="23190304" cy="169510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 algn="just">
              <a:lnSpc>
                <a:spcPct val="107000"/>
              </a:lnSpc>
              <a:buSzPts val="1800"/>
            </a:pPr>
            <a:r>
              <a:rPr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СУТЬ </a:t>
            </a: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РЕШЕНИЯ: КАЧЕСТВЕННАЯ ПОДДЕРЖКА СТУДЕНТОВ ИЗ СЕМЕЙ УЧАСТНИКОВ СВО	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598434" y="2024118"/>
            <a:ext cx="23190305" cy="230268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A9501E81-B7F1-4169-8475-EE1576860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5C78FC-5862-4364-9508-0DCA8D32ED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E661F7-6422-4349-829F-FA2CB3729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7200" y="7467600"/>
            <a:ext cx="699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200" dirty="0"/>
          </a:p>
        </p:txBody>
      </p:sp>
      <p:sp>
        <p:nvSpPr>
          <p:cNvPr id="26" name="Стрелка вправо 25"/>
          <p:cNvSpPr/>
          <p:nvPr/>
        </p:nvSpPr>
        <p:spPr>
          <a:xfrm rot="5400000">
            <a:off x="1256271" y="5295563"/>
            <a:ext cx="2981512" cy="649992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12693" y="8229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8" name="Picture 4" descr="https://sun9-80.userapi.com/impg/crKch-HNdRJOmueJsnRvMHBdGWsHQmI_4RndYg/R4mtRPGhsxM.jpg?size=2560x1440&amp;quality=95&amp;sign=76c085ca4a38adcdcaf5057fb9b7225d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57" y="5830360"/>
            <a:ext cx="6300281" cy="39505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Повышение профессиональной квалификации в 2025: когда отправлять работников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339" y="7759987"/>
            <a:ext cx="5945754" cy="55280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0387" y="7805626"/>
            <a:ext cx="4289012" cy="5176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https://sun9-1.userapi.com/impg/LHHEotA-bSgl6jJc1FHRztJ4elBn-tdI-1z9Pg/R292hZSAL5A.jpg?size=2560x1491&amp;quality=95&amp;sign=aa7d9540a2ceec274f599174147f6797&amp;type=albu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8" r="22491"/>
          <a:stretch/>
        </p:blipFill>
        <p:spPr bwMode="auto">
          <a:xfrm>
            <a:off x="17811749" y="5830360"/>
            <a:ext cx="6301985" cy="36009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трелка вправо 26"/>
          <p:cNvSpPr/>
          <p:nvPr/>
        </p:nvSpPr>
        <p:spPr>
          <a:xfrm rot="5400000">
            <a:off x="7024855" y="4553496"/>
            <a:ext cx="1497381" cy="649992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20089735" y="4530999"/>
            <a:ext cx="1452386" cy="649992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5400000">
            <a:off x="13185792" y="5302187"/>
            <a:ext cx="2968259" cy="649992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6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Picture 410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12" name="Picture 412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13" name="Shape 413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ИТОГИ РЕШЕНИЯ</a:t>
            </a:r>
          </a:p>
        </p:txBody>
      </p:sp>
      <p:sp>
        <p:nvSpPr>
          <p:cNvPr id="414" name="Shape 414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15" name="Shape 415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18" name="Shape 418"/>
          <p:cNvSpPr/>
          <p:nvPr/>
        </p:nvSpPr>
        <p:spPr>
          <a:xfrm>
            <a:off x="777244" y="2445944"/>
            <a:ext cx="22666162" cy="641484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b="1" dirty="0" smtClean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Мы выявили….</a:t>
            </a:r>
            <a:endParaRPr sz="40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4" name="Рисунок 13" descr="https://chirpo.ru/img/logo.png">
            <a:extLst>
              <a:ext uri="{FF2B5EF4-FFF2-40B4-BE49-F238E27FC236}">
                <a16:creationId xmlns:a16="http://schemas.microsoft.com/office/drawing/2014/main" id="{BA171E1D-7B86-4F2A-902D-3A92871D457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342DF83-5A32-44C9-BD95-CB76E501CA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F1E0BF4-B744-48FF-99AA-77E1DD1B54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17" name="Shape 283"/>
          <p:cNvSpPr/>
          <p:nvPr/>
        </p:nvSpPr>
        <p:spPr>
          <a:xfrm>
            <a:off x="777244" y="3313508"/>
            <a:ext cx="6840000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800" b="1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Социальный педагог  – нужный сотрудник </a:t>
            </a:r>
            <a:endParaRPr sz="4800" b="1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9" name="Shape 283"/>
          <p:cNvSpPr/>
          <p:nvPr/>
        </p:nvSpPr>
        <p:spPr>
          <a:xfrm>
            <a:off x="8690325" y="3334866"/>
            <a:ext cx="6840000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800" b="1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Мы вместе!  </a:t>
            </a:r>
            <a:endParaRPr sz="4800" b="1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0" name="Shape 283"/>
          <p:cNvSpPr/>
          <p:nvPr/>
        </p:nvSpPr>
        <p:spPr>
          <a:xfrm>
            <a:off x="16650243" y="3350492"/>
            <a:ext cx="6840000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800" b="1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Социальный педагог – наставник обучающегося </a:t>
            </a:r>
            <a:endParaRPr sz="4800" b="1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2050" name="Picture 2" descr="https://sun9-26.userapi.com/impg/955_HrP2Ew9d1BbEWX1S00M9DoUfQGmoCzoJBw/Ft6UG6m-h9M.jpg?size=972x2160&amp;quality=95&amp;sign=54d4a51bf6f86707aa3028400c23302f&amp;type=album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1" b="31302"/>
          <a:stretch/>
        </p:blipFill>
        <p:spPr bwMode="auto">
          <a:xfrm>
            <a:off x="890890" y="8372714"/>
            <a:ext cx="4703203" cy="42766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3180616" y="7633507"/>
            <a:ext cx="548239" cy="600633"/>
          </a:xfrm>
          <a:prstGeom prst="downArrow">
            <a:avLst>
              <a:gd name="adj1" fmla="val 50000"/>
              <a:gd name="adj2" fmla="val 53475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sun9-73.userapi.com/impg/-8cerqn5v4jbQiPHiz1kDRk1xjh_buAKLipfpg/GFOtXp3EuNU.jpg?size=972x2160&amp;quality=95&amp;sign=e8f6c62d2a4a0d35caf6b94d04a27fc6&amp;type=albu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70" b="26911"/>
          <a:stretch/>
        </p:blipFill>
        <p:spPr bwMode="auto">
          <a:xfrm>
            <a:off x="9619953" y="8360513"/>
            <a:ext cx="3957823" cy="40562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трелка вниз 23"/>
          <p:cNvSpPr/>
          <p:nvPr/>
        </p:nvSpPr>
        <p:spPr>
          <a:xfrm>
            <a:off x="11842712" y="7679514"/>
            <a:ext cx="548239" cy="600633"/>
          </a:xfrm>
          <a:prstGeom prst="downArrow">
            <a:avLst>
              <a:gd name="adj1" fmla="val 50000"/>
              <a:gd name="adj2" fmla="val 53475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Shape 283"/>
          <p:cNvSpPr/>
          <p:nvPr/>
        </p:nvSpPr>
        <p:spPr>
          <a:xfrm>
            <a:off x="13907843" y="10576319"/>
            <a:ext cx="3207412" cy="1270784"/>
          </a:xfrm>
          <a:prstGeom prst="flowChartAlternateProcess">
            <a:avLst/>
          </a:prstGeom>
          <a:noFill/>
          <a:ln w="762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Психолог </a:t>
            </a:r>
            <a:endParaRPr sz="40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9" name="Shape 283"/>
          <p:cNvSpPr/>
          <p:nvPr/>
        </p:nvSpPr>
        <p:spPr>
          <a:xfrm>
            <a:off x="13907843" y="8385023"/>
            <a:ext cx="3643424" cy="1270784"/>
          </a:xfrm>
          <a:prstGeom prst="flowChartAlternateProcess">
            <a:avLst/>
          </a:prstGeom>
          <a:noFill/>
          <a:ln w="762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Классный руководитель </a:t>
            </a:r>
            <a:endParaRPr sz="40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0" name="Shape 283"/>
          <p:cNvSpPr/>
          <p:nvPr/>
        </p:nvSpPr>
        <p:spPr>
          <a:xfrm>
            <a:off x="6162949" y="8388046"/>
            <a:ext cx="3207412" cy="1270784"/>
          </a:xfrm>
          <a:prstGeom prst="flowChartAlternateProcess">
            <a:avLst/>
          </a:prstGeom>
          <a:noFill/>
          <a:ln w="762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400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Юрист  </a:t>
            </a:r>
            <a:endParaRPr sz="44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1" name="Shape 283"/>
          <p:cNvSpPr/>
          <p:nvPr/>
        </p:nvSpPr>
        <p:spPr>
          <a:xfrm>
            <a:off x="6162949" y="10587156"/>
            <a:ext cx="3207412" cy="1270784"/>
          </a:xfrm>
          <a:prstGeom prst="flowChartAlternateProcess">
            <a:avLst/>
          </a:prstGeom>
          <a:noFill/>
          <a:ln w="762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Госорганы </a:t>
            </a:r>
            <a:endParaRPr sz="40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3" name="Picture 2" descr="https://sun3-20.userapi.com/impg/SyVeXCwVJUVb7hHz9EfB3KjAG66vfnupohD3NA/UVdc2Q2ER3w.jpg?size=2560x1440&amp;quality=95&amp;sign=ac438e62ac2c4a2a909b831e22dea91a&amp;type=albu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0276" y="8372714"/>
            <a:ext cx="6555493" cy="44288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Стрелка вниз 25"/>
          <p:cNvSpPr/>
          <p:nvPr/>
        </p:nvSpPr>
        <p:spPr>
          <a:xfrm>
            <a:off x="20102952" y="7654865"/>
            <a:ext cx="548239" cy="600633"/>
          </a:xfrm>
          <a:prstGeom prst="downArrow">
            <a:avLst>
              <a:gd name="adj1" fmla="val 50000"/>
              <a:gd name="adj2" fmla="val 53475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hape 283"/>
          <p:cNvSpPr/>
          <p:nvPr/>
        </p:nvSpPr>
        <p:spPr>
          <a:xfrm>
            <a:off x="7563352" y="12652665"/>
            <a:ext cx="8545474" cy="886775"/>
          </a:xfrm>
          <a:prstGeom prst="flowChartAlternateProcess">
            <a:avLst/>
          </a:prstGeom>
          <a:noFill/>
          <a:ln w="762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dirty="0" smtClean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Администрация техникума  </a:t>
            </a:r>
            <a:endParaRPr sz="40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564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Picture 410"/>
          <p:cNvPicPr/>
          <p:nvPr/>
        </p:nvPicPr>
        <p:blipFill>
          <a:blip r:embed="rId3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12" name="Picture 412"/>
          <p:cNvPicPr/>
          <p:nvPr/>
        </p:nvPicPr>
        <p:blipFill>
          <a:blip r:embed="rId4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13" name="Shape 413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ИТОГИ РЕШЕНИЯ</a:t>
            </a:r>
          </a:p>
        </p:txBody>
      </p:sp>
      <p:sp>
        <p:nvSpPr>
          <p:cNvPr id="414" name="Shape 414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15" name="Shape 415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18" name="Shape 418"/>
          <p:cNvSpPr/>
          <p:nvPr/>
        </p:nvSpPr>
        <p:spPr>
          <a:xfrm>
            <a:off x="976474" y="2716843"/>
            <a:ext cx="22666162" cy="641484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Ожидаемые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результаты</a:t>
            </a:r>
            <a:endParaRPr sz="40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21" name="Shape 421"/>
          <p:cNvSpPr/>
          <p:nvPr/>
        </p:nvSpPr>
        <p:spPr>
          <a:xfrm>
            <a:off x="260716" y="8818676"/>
            <a:ext cx="23875634" cy="641484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Метрики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успеха</a:t>
            </a:r>
            <a:endParaRPr sz="40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4" name="Рисунок 13" descr="https://chirpo.ru/img/logo.png">
            <a:extLst>
              <a:ext uri="{FF2B5EF4-FFF2-40B4-BE49-F238E27FC236}">
                <a16:creationId xmlns:a16="http://schemas.microsoft.com/office/drawing/2014/main" id="{BA171E1D-7B86-4F2A-902D-3A92871D457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342DF83-5A32-44C9-BD95-CB76E501CA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F1E0BF4-B744-48FF-99AA-77E1DD1B545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0716" y="9468683"/>
            <a:ext cx="238756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0" indent="-742950" algn="just">
              <a:lnSpc>
                <a:spcPct val="150000"/>
              </a:lnSpc>
              <a:buAutoNum type="arabicPeriod"/>
            </a:pPr>
            <a:r>
              <a:rPr lang="ru-RU" sz="3600" dirty="0" smtClean="0">
                <a:highlight>
                  <a:srgbClr val="FFFFFF"/>
                </a:highlight>
              </a:rPr>
              <a:t>С</a:t>
            </a:r>
            <a:r>
              <a:rPr lang="ru-RU" sz="3600" dirty="0" smtClean="0"/>
              <a:t>оздание </a:t>
            </a:r>
            <a:r>
              <a:rPr lang="ru-RU" sz="3600" dirty="0"/>
              <a:t>комфортных условий труда </a:t>
            </a:r>
            <a:r>
              <a:rPr lang="ru-RU" sz="3600" dirty="0" smtClean="0"/>
              <a:t>для </a:t>
            </a:r>
            <a:r>
              <a:rPr lang="ru-RU" sz="3600" dirty="0"/>
              <a:t>социального </a:t>
            </a:r>
            <a:r>
              <a:rPr lang="ru-RU" sz="3600" dirty="0" smtClean="0"/>
              <a:t>педагога.</a:t>
            </a:r>
            <a:endParaRPr lang="ru-RU" sz="3600" dirty="0"/>
          </a:p>
          <a:p>
            <a:pPr lvl="0" algn="just">
              <a:lnSpc>
                <a:spcPct val="150000"/>
              </a:lnSpc>
            </a:pPr>
            <a:r>
              <a:rPr lang="ru-RU" sz="3600" dirty="0">
                <a:solidFill>
                  <a:srgbClr val="000000"/>
                </a:solidFill>
                <a:highlight>
                  <a:srgbClr val="FFFFFF"/>
                </a:highlight>
                <a:ea typeface="Arial"/>
                <a:cs typeface="Arial"/>
              </a:rPr>
              <a:t>2</a:t>
            </a:r>
            <a:r>
              <a:rPr lang="ru-RU" sz="3600" dirty="0" smtClean="0">
                <a:solidFill>
                  <a:srgbClr val="000000"/>
                </a:solidFill>
                <a:highlight>
                  <a:srgbClr val="FFFFFF"/>
                </a:highlight>
                <a:ea typeface="Arial"/>
                <a:cs typeface="Arial"/>
              </a:rPr>
              <a:t>.   Удовлетворенность </a:t>
            </a:r>
            <a:r>
              <a:rPr lang="ru-RU" sz="3600" dirty="0">
                <a:solidFill>
                  <a:srgbClr val="000000"/>
                </a:solidFill>
                <a:highlight>
                  <a:srgbClr val="FFFFFF"/>
                </a:highlight>
                <a:ea typeface="Arial"/>
                <a:cs typeface="Arial"/>
              </a:rPr>
              <a:t>участников процесса в рамках данной ЖС – сокращение жалоб на </a:t>
            </a:r>
            <a:r>
              <a:rPr lang="ru-RU" sz="3600" dirty="0" smtClean="0">
                <a:solidFill>
                  <a:srgbClr val="000000"/>
                </a:solidFill>
                <a:highlight>
                  <a:srgbClr val="FFFFFF"/>
                </a:highlight>
                <a:ea typeface="Arial"/>
                <a:cs typeface="Arial"/>
              </a:rPr>
              <a:t>23%.</a:t>
            </a:r>
            <a:endParaRPr lang="ru-RU" sz="3600" dirty="0" smtClean="0"/>
          </a:p>
          <a:p>
            <a:pPr algn="just">
              <a:lnSpc>
                <a:spcPct val="150000"/>
              </a:lnSpc>
            </a:pPr>
            <a:r>
              <a:rPr lang="ru-RU" sz="3600" dirty="0" smtClean="0"/>
              <a:t>3.  Сокращение временных потерь при оказании </a:t>
            </a:r>
            <a:r>
              <a:rPr lang="ru-RU" sz="3600" dirty="0"/>
              <a:t>социальной поддержки обучающемуся из числа семей участников СВО (материальная поддержка, питание, возмещение затрат - оплата обучения</a:t>
            </a:r>
            <a:r>
              <a:rPr lang="ru-RU" sz="3600" dirty="0" smtClean="0"/>
              <a:t>) составило 68%.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925538180"/>
              </p:ext>
            </p:extLst>
          </p:nvPr>
        </p:nvGraphicFramePr>
        <p:xfrm>
          <a:off x="977591" y="3358327"/>
          <a:ext cx="22544245" cy="5781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 rot="16200000">
            <a:off x="16644820" y="5719468"/>
            <a:ext cx="6026698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4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 rot="16200000">
            <a:off x="3257156" y="5441572"/>
            <a:ext cx="5928873" cy="372484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3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13478804" y="8821194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2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13301929" y="6934579"/>
            <a:ext cx="3044785" cy="352079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1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13301929" y="4731707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3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12844564" y="2538024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508" name="Picture 508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10" name="Picture 510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13" name="Shape 513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47" name="Shape 547"/>
          <p:cNvSpPr/>
          <p:nvPr/>
        </p:nvSpPr>
        <p:spPr>
          <a:xfrm>
            <a:off x="3524234" y="8416236"/>
            <a:ext cx="9925049" cy="124385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7</a:t>
            </a:r>
            <a:r>
              <a:rPr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</a:t>
            </a:r>
            <a:r>
              <a:rPr lang="ru-RU"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Передача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приказа в структурные подразделения </a:t>
            </a:r>
            <a:endParaRPr sz="3600" dirty="0">
              <a:solidFill>
                <a:schemeClr val="lt1"/>
              </a:solidFill>
            </a:endParaRPr>
          </a:p>
        </p:txBody>
      </p:sp>
      <p:pic>
        <p:nvPicPr>
          <p:cNvPr id="42" name="Рисунок 41" descr="https://chirpo.ru/img/logo.png">
            <a:extLst>
              <a:ext uri="{FF2B5EF4-FFF2-40B4-BE49-F238E27FC236}">
                <a16:creationId xmlns:a16="http://schemas.microsoft.com/office/drawing/2014/main" id="{38BF2ECC-70D9-4A84-A5B8-0CB1E238D0C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D8590CD-213D-48D9-AF74-963466B81C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C77EFFA-6B7C-451C-9060-DDC5867081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57" name="Shape 511">
            <a:extLst>
              <a:ext uri="{FF2B5EF4-FFF2-40B4-BE49-F238E27FC236}">
                <a16:creationId xmlns:a16="http://schemas.microsoft.com/office/drawing/2014/main" id="{CFC887DA-AB99-457E-91B6-F46580A53131}"/>
              </a:ext>
            </a:extLst>
          </p:cNvPr>
          <p:cNvSpPr txBox="1"/>
          <p:nvPr/>
        </p:nvSpPr>
        <p:spPr>
          <a:xfrm>
            <a:off x="13308806" y="958226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lang="ru-RU"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ЦЕЛЕВАЯ КАРТА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58" name="Shape 512">
            <a:extLst>
              <a:ext uri="{FF2B5EF4-FFF2-40B4-BE49-F238E27FC236}">
                <a16:creationId xmlns:a16="http://schemas.microsoft.com/office/drawing/2014/main" id="{E37D4F4A-350A-4AE9-9B8F-C8E872F539C3}"/>
              </a:ext>
            </a:extLst>
          </p:cNvPr>
          <p:cNvSpPr/>
          <p:nvPr/>
        </p:nvSpPr>
        <p:spPr>
          <a:xfrm flipV="1">
            <a:off x="12792023" y="1525406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5" name="Shape 521"/>
          <p:cNvSpPr/>
          <p:nvPr/>
        </p:nvSpPr>
        <p:spPr>
          <a:xfrm>
            <a:off x="3553755" y="1945784"/>
            <a:ext cx="9925049" cy="128852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1.</a:t>
            </a:r>
            <a:r>
              <a:rPr lang="ru-RU"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Изучение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социальным педагогом НПА по  ЖС  </a:t>
            </a:r>
            <a:endParaRPr sz="36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" name="Shape 524"/>
          <p:cNvSpPr/>
          <p:nvPr/>
        </p:nvSpPr>
        <p:spPr>
          <a:xfrm>
            <a:off x="14862578" y="1914390"/>
            <a:ext cx="8680315" cy="161323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2.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Встреча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социального педагога с родителями,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обучающимися и выдача инструкции</a:t>
            </a:r>
            <a:endParaRPr sz="3600" dirty="0">
              <a:solidFill>
                <a:schemeClr val="lt1"/>
              </a:solidFill>
            </a:endParaRPr>
          </a:p>
        </p:txBody>
      </p:sp>
      <p:sp>
        <p:nvSpPr>
          <p:cNvPr id="37" name="Shape 530"/>
          <p:cNvSpPr/>
          <p:nvPr/>
        </p:nvSpPr>
        <p:spPr>
          <a:xfrm>
            <a:off x="3553755" y="3675621"/>
            <a:ext cx="9925049" cy="219112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</a:t>
            </a:r>
            <a:r>
              <a:rPr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Сбор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пакета документов на получение социальной выплаты обучающимися. Родителями (законными представителями)</a:t>
            </a:r>
            <a:endParaRPr sz="3600" dirty="0">
              <a:solidFill>
                <a:schemeClr val="lt1"/>
              </a:solidFill>
            </a:endParaRPr>
          </a:p>
        </p:txBody>
      </p:sp>
      <p:sp>
        <p:nvSpPr>
          <p:cNvPr id="38" name="Shape 538"/>
          <p:cNvSpPr/>
          <p:nvPr/>
        </p:nvSpPr>
        <p:spPr>
          <a:xfrm>
            <a:off x="14866260" y="3805786"/>
            <a:ext cx="8680314" cy="219112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4</a:t>
            </a:r>
            <a:r>
              <a:rPr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</a:t>
            </a:r>
            <a:r>
              <a:rPr lang="ru-RU"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Проверка документов социальным педагогом. Ожидание результатов</a:t>
            </a:r>
            <a:endParaRPr sz="36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" name="Shape 541"/>
          <p:cNvSpPr/>
          <p:nvPr/>
        </p:nvSpPr>
        <p:spPr>
          <a:xfrm>
            <a:off x="3553755" y="6269655"/>
            <a:ext cx="9925049" cy="161714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5</a:t>
            </a:r>
            <a:r>
              <a:rPr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Получение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статуса «Обучающийся ПОО из числа семей участников СВО»</a:t>
            </a:r>
            <a:endParaRPr sz="3600" dirty="0">
              <a:solidFill>
                <a:schemeClr val="lt1"/>
              </a:solidFill>
            </a:endParaRPr>
          </a:p>
        </p:txBody>
      </p:sp>
      <p:sp>
        <p:nvSpPr>
          <p:cNvPr id="40" name="Shape 544"/>
          <p:cNvSpPr/>
          <p:nvPr/>
        </p:nvSpPr>
        <p:spPr>
          <a:xfrm>
            <a:off x="15002860" y="6274134"/>
            <a:ext cx="8640892" cy="166016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6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6</a:t>
            </a:r>
            <a:r>
              <a:rPr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.</a:t>
            </a:r>
            <a:r>
              <a:rPr lang="ru-RU"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Назначение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всех мер социальной поддержки (приказы) </a:t>
            </a:r>
            <a:endParaRPr sz="3600" dirty="0">
              <a:solidFill>
                <a:schemeClr val="lt1"/>
              </a:solidFill>
            </a:endParaRPr>
          </a:p>
        </p:txBody>
      </p:sp>
      <p:sp>
        <p:nvSpPr>
          <p:cNvPr id="48" name="Shape 538">
            <a:extLst>
              <a:ext uri="{FF2B5EF4-FFF2-40B4-BE49-F238E27FC236}">
                <a16:creationId xmlns:a16="http://schemas.microsoft.com/office/drawing/2014/main" id="{B6E2CE58-736D-4A4B-B06E-9A3F97FC3FE7}"/>
              </a:ext>
            </a:extLst>
          </p:cNvPr>
          <p:cNvSpPr/>
          <p:nvPr/>
        </p:nvSpPr>
        <p:spPr>
          <a:xfrm>
            <a:off x="15162938" y="8319048"/>
            <a:ext cx="8651184" cy="124385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6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8.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Получение 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обучающимися социальной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поддержки </a:t>
            </a:r>
            <a:endParaRPr sz="36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499" y="10061566"/>
            <a:ext cx="2373472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solidFill>
                  <a:srgbClr val="002060"/>
                </a:solidFill>
              </a:rPr>
              <a:t>Занимаемое время  всего процесса: </a:t>
            </a:r>
            <a:r>
              <a:rPr lang="ru-RU" sz="4000" b="1" u="sng" dirty="0">
                <a:solidFill>
                  <a:srgbClr val="002060"/>
                </a:solidFill>
              </a:rPr>
              <a:t>от </a:t>
            </a:r>
            <a:r>
              <a:rPr lang="ru-RU" sz="6000" b="1" u="sng" dirty="0">
                <a:solidFill>
                  <a:srgbClr val="002060"/>
                </a:solidFill>
              </a:rPr>
              <a:t>1</a:t>
            </a:r>
            <a:r>
              <a:rPr lang="ru-RU" sz="4000" b="1" u="sng" dirty="0">
                <a:solidFill>
                  <a:srgbClr val="002060"/>
                </a:solidFill>
              </a:rPr>
              <a:t> дня до </a:t>
            </a:r>
            <a:r>
              <a:rPr lang="ru-RU" sz="6000" b="1" u="sng" dirty="0">
                <a:solidFill>
                  <a:srgbClr val="002060"/>
                </a:solidFill>
              </a:rPr>
              <a:t>3 </a:t>
            </a:r>
            <a:r>
              <a:rPr lang="ru-RU" sz="4000" b="1" u="sng" dirty="0">
                <a:solidFill>
                  <a:srgbClr val="002060"/>
                </a:solidFill>
              </a:rPr>
              <a:t>дней</a:t>
            </a:r>
          </a:p>
          <a:p>
            <a:pPr lvl="0" algn="just"/>
            <a:r>
              <a:rPr lang="ru-RU" sz="4000" dirty="0"/>
              <a:t>Оптимальные решения коренных причин приводят к сокращению временных потерь в процессе оказания социальной поддержки обучающимся из числа семей участников СВО, снижению (отсутствию) жалоб, повышению уровня удовлетворенности участников от оказанных услуг в рамках данной ЖС</a:t>
            </a:r>
          </a:p>
        </p:txBody>
      </p:sp>
      <p:sp>
        <p:nvSpPr>
          <p:cNvPr id="5" name="Двойная стрелка влево/вверх 4"/>
          <p:cNvSpPr/>
          <p:nvPr/>
        </p:nvSpPr>
        <p:spPr>
          <a:xfrm>
            <a:off x="14820900" y="9620250"/>
            <a:ext cx="5282052" cy="1466850"/>
          </a:xfrm>
          <a:prstGeom prst="leftUpArrow">
            <a:avLst>
              <a:gd name="adj1" fmla="val 25000"/>
              <a:gd name="adj2" fmla="val 29545"/>
              <a:gd name="adj3" fmla="val 25000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848" y="4279959"/>
            <a:ext cx="3063630" cy="318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80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Picture 483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85" name="Picture 485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86" name="Shape 486"/>
          <p:cNvSpPr txBox="1"/>
          <p:nvPr/>
        </p:nvSpPr>
        <p:spPr>
          <a:xfrm>
            <a:off x="890890" y="70012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ПАСПОРТ РЕШЕНИЯ</a:t>
            </a:r>
          </a:p>
        </p:txBody>
      </p:sp>
      <p:sp>
        <p:nvSpPr>
          <p:cNvPr id="487" name="Shape 487"/>
          <p:cNvSpPr/>
          <p:nvPr/>
        </p:nvSpPr>
        <p:spPr>
          <a:xfrm flipV="1">
            <a:off x="603144" y="13338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88" name="Shape 488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" name="Рисунок 9" descr="https://chirpo.ru/img/logo.png">
            <a:extLst>
              <a:ext uri="{FF2B5EF4-FFF2-40B4-BE49-F238E27FC236}">
                <a16:creationId xmlns:a16="http://schemas.microsoft.com/office/drawing/2014/main" id="{ACDD6B5D-E7FD-403A-9BDA-E28268A7AEB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49AADF-D15F-4158-A6C0-6BBD9A96C2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CDD8E0E-6BCD-4E0B-A939-E1AEB90E85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pic>
        <p:nvPicPr>
          <p:cNvPr id="2050" name="Picture 2" descr="https://psv4.userapi.com/s/v1/d/PZVdQo9tV9dZFJMOmW-J9gRFPrbhjfYP6TzyOnGERNt5joKIoMrOXQRZ8-Jj57SfVThSGLRf1r31YvcXJ2FHmzjSnELZLnGmPDLM-HBHvMhEciOF4xGtJw/Snimok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967" y="1887450"/>
            <a:ext cx="20704658" cy="1182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195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197" name="Picture 197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198" name="Shape 198"/>
          <p:cNvSpPr txBox="1"/>
          <p:nvPr/>
        </p:nvSpPr>
        <p:spPr>
          <a:xfrm>
            <a:off x="890889" y="1228600"/>
            <a:ext cx="22902562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СОСТАВ КОМАНДЫ РАЗРАБОТЧИКОВ ПРОЕКТА: ЛЮДИ И РОЛИ</a:t>
            </a:r>
          </a:p>
        </p:txBody>
      </p:sp>
      <p:sp>
        <p:nvSpPr>
          <p:cNvPr id="199" name="Shape 199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00" name="Shape 200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03" name="Shape 203"/>
          <p:cNvSpPr txBox="1"/>
          <p:nvPr/>
        </p:nvSpPr>
        <p:spPr>
          <a:xfrm>
            <a:off x="15819164" y="11665863"/>
            <a:ext cx="3528000" cy="1439999"/>
          </a:xfrm>
          <a:prstGeom prst="rect">
            <a:avLst/>
          </a:prstGeom>
          <a:noFill/>
          <a:ln>
            <a:noFill/>
          </a:ln>
        </p:spPr>
        <p:txBody>
          <a:bodyPr vert="horz" wrap="square" lIns="147448" tIns="73704" rIns="147448" bIns="73704" anchor="t">
            <a:noAutofit/>
          </a:bodyPr>
          <a:lstStyle>
            <a:defPPr/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B58"/>
                </a:solidFill>
                <a:latin typeface="Arial"/>
                <a:ea typeface="Arial"/>
                <a:cs typeface="Arial"/>
              </a:rPr>
              <a:t>Черемных Ольга Юрьевна</a:t>
            </a:r>
            <a:endParaRPr b="1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Модератор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07" name="Shape 207"/>
          <p:cNvSpPr txBox="1"/>
          <p:nvPr/>
        </p:nvSpPr>
        <p:spPr>
          <a:xfrm>
            <a:off x="4260401" y="8607876"/>
            <a:ext cx="3528000" cy="1439999"/>
          </a:xfrm>
          <a:prstGeom prst="rect">
            <a:avLst/>
          </a:prstGeom>
          <a:noFill/>
          <a:ln>
            <a:noFill/>
          </a:ln>
        </p:spPr>
        <p:txBody>
          <a:bodyPr vert="horz" wrap="square" lIns="147448" tIns="73704" rIns="147448" bIns="73704" anchor="t">
            <a:noAutofit/>
          </a:bodyPr>
          <a:lstStyle>
            <a:defPPr/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err="1">
                <a:solidFill>
                  <a:srgbClr val="002B58"/>
                </a:solidFill>
                <a:latin typeface="Arial"/>
                <a:ea typeface="Arial"/>
                <a:cs typeface="Arial"/>
              </a:rPr>
              <a:t>Переродина</a:t>
            </a:r>
            <a:r>
              <a:rPr lang="ru-RU" b="1" dirty="0">
                <a:solidFill>
                  <a:srgbClr val="002B58"/>
                </a:solidFill>
                <a:latin typeface="Arial"/>
                <a:ea typeface="Arial"/>
                <a:cs typeface="Arial"/>
              </a:rPr>
              <a:t> Юлия Борисовна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Лидер команды 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11" name="Shape 211"/>
          <p:cNvSpPr txBox="1"/>
          <p:nvPr/>
        </p:nvSpPr>
        <p:spPr>
          <a:xfrm>
            <a:off x="19993836" y="8607878"/>
            <a:ext cx="3528000" cy="1439999"/>
          </a:xfrm>
          <a:prstGeom prst="rect">
            <a:avLst/>
          </a:prstGeom>
          <a:noFill/>
          <a:ln>
            <a:noFill/>
          </a:ln>
        </p:spPr>
        <p:txBody>
          <a:bodyPr vert="horz" wrap="square" lIns="147448" tIns="73704" rIns="147448" bIns="73704" anchor="t">
            <a:noAutofit/>
          </a:bodyPr>
          <a:lstStyle>
            <a:defPPr/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B58"/>
                </a:solidFill>
                <a:latin typeface="Arial"/>
                <a:ea typeface="Arial"/>
                <a:cs typeface="Arial"/>
              </a:rPr>
              <a:t>Фомина Светлана Николаевна </a:t>
            </a:r>
            <a:endParaRPr b="1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Визуализатор  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15" name="Shape 215"/>
          <p:cNvSpPr txBox="1"/>
          <p:nvPr/>
        </p:nvSpPr>
        <p:spPr>
          <a:xfrm>
            <a:off x="8025811" y="11705866"/>
            <a:ext cx="3528000" cy="1439999"/>
          </a:xfrm>
          <a:prstGeom prst="rect">
            <a:avLst/>
          </a:prstGeom>
          <a:noFill/>
          <a:ln>
            <a:noFill/>
          </a:ln>
        </p:spPr>
        <p:txBody>
          <a:bodyPr vert="horz" wrap="square" lIns="147448" tIns="73704" rIns="147448" bIns="73704" anchor="t">
            <a:noAutofit/>
          </a:bodyPr>
          <a:lstStyle>
            <a:defPPr/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B58"/>
                </a:solidFill>
                <a:latin typeface="Arial"/>
                <a:ea typeface="Arial"/>
                <a:cs typeface="Arial"/>
              </a:rPr>
              <a:t>Кудряшова Елена Вячеславовна </a:t>
            </a:r>
            <a:endParaRPr b="1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Представитель заказчика 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19" name="Shape 219"/>
          <p:cNvSpPr txBox="1"/>
          <p:nvPr/>
        </p:nvSpPr>
        <p:spPr>
          <a:xfrm>
            <a:off x="732401" y="11665863"/>
            <a:ext cx="3528000" cy="1439999"/>
          </a:xfrm>
          <a:prstGeom prst="rect">
            <a:avLst/>
          </a:prstGeom>
          <a:noFill/>
          <a:ln>
            <a:noFill/>
          </a:ln>
        </p:spPr>
        <p:txBody>
          <a:bodyPr vert="horz" wrap="square" lIns="147448" tIns="73704" rIns="147448" bIns="73704" anchor="t">
            <a:noAutofit/>
          </a:bodyPr>
          <a:lstStyle>
            <a:defPPr/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B58"/>
                </a:solidFill>
                <a:latin typeface="Arial"/>
                <a:ea typeface="Arial"/>
                <a:cs typeface="Arial"/>
              </a:rPr>
              <a:t>Устинова Алена Алексеевна</a:t>
            </a:r>
            <a:endParaRPr b="1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Заинтересованное лицо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23" name="Shape 223"/>
          <p:cNvSpPr txBox="1"/>
          <p:nvPr/>
        </p:nvSpPr>
        <p:spPr>
          <a:xfrm>
            <a:off x="12198296" y="8479992"/>
            <a:ext cx="3528000" cy="1439999"/>
          </a:xfrm>
          <a:prstGeom prst="rect">
            <a:avLst/>
          </a:prstGeom>
          <a:noFill/>
          <a:ln>
            <a:noFill/>
          </a:ln>
        </p:spPr>
        <p:txBody>
          <a:bodyPr vert="horz" wrap="square" lIns="147448" tIns="73704" rIns="147448" bIns="73704" anchor="t">
            <a:noAutofit/>
          </a:bodyPr>
          <a:lstStyle>
            <a:defPPr/>
            <a:lvl1pPr marL="228600" lvl="0" indent="-228600" algn="l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lvl="1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err="1">
                <a:solidFill>
                  <a:srgbClr val="002B58"/>
                </a:solidFill>
                <a:latin typeface="Arial"/>
                <a:ea typeface="Arial"/>
                <a:cs typeface="Arial"/>
              </a:rPr>
              <a:t>Дозорова</a:t>
            </a:r>
            <a:r>
              <a:rPr lang="ru-RU" b="1" dirty="0">
                <a:solidFill>
                  <a:srgbClr val="002B58"/>
                </a:solidFill>
                <a:latin typeface="Arial"/>
                <a:ea typeface="Arial"/>
                <a:cs typeface="Arial"/>
              </a:rPr>
              <a:t> Александра Юрьевна </a:t>
            </a:r>
            <a:endParaRPr b="1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err="1">
                <a:solidFill>
                  <a:srgbClr val="000000"/>
                </a:solidFill>
                <a:latin typeface="Arial"/>
                <a:ea typeface="Arial"/>
                <a:cs typeface="Arial"/>
              </a:rPr>
              <a:t>Цифровизатор</a:t>
            </a:r>
            <a:r>
              <a:rPr lang="ru-RU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endParaRPr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227" name="Shape 227"/>
          <p:cNvGrpSpPr/>
          <p:nvPr/>
        </p:nvGrpSpPr>
        <p:grpSpPr>
          <a:xfrm>
            <a:off x="960436" y="2383326"/>
            <a:ext cx="23007394" cy="2000548"/>
            <a:chOff x="0" y="-214165"/>
            <a:chExt cx="23007394" cy="2000548"/>
          </a:xfrm>
        </p:grpSpPr>
        <p:sp>
          <p:nvSpPr>
            <p:cNvPr id="228" name="Shape 228"/>
            <p:cNvSpPr/>
            <p:nvPr/>
          </p:nvSpPr>
          <p:spPr>
            <a:xfrm>
              <a:off x="0" y="-128578"/>
              <a:ext cx="7722306" cy="1195472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l"/>
              <a:r>
                <a:rPr sz="6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Заказчик</a:t>
              </a:r>
              <a:r>
                <a:rPr sz="6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6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проекта</a:t>
              </a:r>
              <a:endParaRPr sz="60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29" name="Shape 229"/>
            <p:cNvSpPr txBox="1"/>
            <p:nvPr/>
          </p:nvSpPr>
          <p:spPr>
            <a:xfrm>
              <a:off x="7722305" y="-214165"/>
              <a:ext cx="15285089" cy="200054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dirty="0">
                  <a:solidFill>
                    <a:srgbClr val="000000"/>
                  </a:solidFill>
                  <a:ea typeface="Arial"/>
                  <a:cs typeface="Arial"/>
                </a:rPr>
                <a:t>Директор ГБПОУ "Верхнеуральский агротехнологический техникум-казачий кадетский корпус"</a:t>
              </a:r>
            </a:p>
            <a:p>
              <a:pPr marL="0" indent="0" algn="ctr"/>
              <a:endParaRPr sz="36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30" name="Рисунок 29" descr="https://chirpo.ru/img/logo.png">
            <a:extLst>
              <a:ext uri="{FF2B5EF4-FFF2-40B4-BE49-F238E27FC236}">
                <a16:creationId xmlns:a16="http://schemas.microsoft.com/office/drawing/2014/main" id="{78EA2434-7314-4537-A968-375DC61DD6B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88E909F-08A5-4766-B30A-CB94614D7C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366F557-A493-4C70-ABEB-0ABE8B58CE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BE239E-2AAA-47EA-959F-56012A3AE8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1101" t="23796" b="23255"/>
          <a:stretch/>
        </p:blipFill>
        <p:spPr>
          <a:xfrm>
            <a:off x="3694811" y="3834068"/>
            <a:ext cx="4505918" cy="4608254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02D833-A7F5-4E6D-8F4A-9D4F0303C13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40702"/>
          <a:stretch/>
        </p:blipFill>
        <p:spPr>
          <a:xfrm>
            <a:off x="11357729" y="3908467"/>
            <a:ext cx="4907958" cy="4608254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5C1C16-E68A-48CD-8C51-34E13C9486E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3106" t="27646" r="13578" b="44848"/>
          <a:stretch/>
        </p:blipFill>
        <p:spPr>
          <a:xfrm>
            <a:off x="19190213" y="4062669"/>
            <a:ext cx="4392581" cy="4610292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E9237B-0BF0-433C-B64D-FEC79926B31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5704" t="23431" r="303" b="28733"/>
          <a:stretch/>
        </p:blipFill>
        <p:spPr>
          <a:xfrm>
            <a:off x="207153" y="7483735"/>
            <a:ext cx="4130549" cy="4182128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735C3B-96A9-42A1-88F3-DA328674938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6328" t="27918" r="39263" b="52051"/>
          <a:stretch/>
        </p:blipFill>
        <p:spPr>
          <a:xfrm>
            <a:off x="7627288" y="7212113"/>
            <a:ext cx="4571008" cy="4453750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7AD34C-F1A1-4E23-99E1-57F15C35FE9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7720" t="4157" r="12324" b="59077"/>
          <a:stretch/>
        </p:blipFill>
        <p:spPr>
          <a:xfrm>
            <a:off x="15334449" y="7550351"/>
            <a:ext cx="4231213" cy="4115512"/>
          </a:xfrm>
          <a:prstGeom prst="ellipse">
            <a:avLst/>
          </a:prstGeom>
          <a:ln w="190500" cap="rnd">
            <a:solidFill>
              <a:srgbClr val="00206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Picture 493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95" name="Picture 495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96" name="Shape 496"/>
          <p:cNvSpPr txBox="1"/>
          <p:nvPr/>
        </p:nvSpPr>
        <p:spPr>
          <a:xfrm>
            <a:off x="890890" y="1228600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ПЛАНЫ ДАЛЬНЕЙШЕЙ РЕАЛИЗАЦИИ ПРОЕКТА</a:t>
            </a:r>
          </a:p>
        </p:txBody>
      </p:sp>
      <p:sp>
        <p:nvSpPr>
          <p:cNvPr id="497" name="Shape 497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98" name="Shape 498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01" name="Shape 501"/>
          <p:cNvSpPr/>
          <p:nvPr/>
        </p:nvSpPr>
        <p:spPr>
          <a:xfrm>
            <a:off x="890889" y="7630362"/>
            <a:ext cx="22752866" cy="689103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Дальнейшая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эволюция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решения</a:t>
            </a:r>
            <a:endParaRPr sz="40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04" name="Shape 504"/>
          <p:cNvSpPr txBox="1"/>
          <p:nvPr/>
        </p:nvSpPr>
        <p:spPr>
          <a:xfrm>
            <a:off x="1082352" y="6659895"/>
            <a:ext cx="22561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Заместители директора</a:t>
            </a:r>
            <a:r>
              <a:rPr lang="ru-RU" sz="36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 теоретическому обучению </a:t>
            </a:r>
            <a:endParaRPr sz="36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05" name="Shape 505"/>
          <p:cNvSpPr/>
          <p:nvPr/>
        </p:nvSpPr>
        <p:spPr>
          <a:xfrm>
            <a:off x="890888" y="5522513"/>
            <a:ext cx="22752862" cy="6463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Ответственные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за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реализацию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решений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по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Жизненной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ситуации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в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рамках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проекта</a:t>
            </a:r>
            <a:endParaRPr sz="40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4" name="Рисунок 13" descr="https://chirpo.ru/img/logo.png">
            <a:extLst>
              <a:ext uri="{FF2B5EF4-FFF2-40B4-BE49-F238E27FC236}">
                <a16:creationId xmlns:a16="http://schemas.microsoft.com/office/drawing/2014/main" id="{1A2720D6-C7E7-43D4-BDAC-A899E127C24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3A795A-F717-45A8-94BD-EA752E681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A48029-5458-416F-9892-D6F57654C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17" name="Shape 503"/>
          <p:cNvSpPr txBox="1"/>
          <p:nvPr/>
        </p:nvSpPr>
        <p:spPr>
          <a:xfrm>
            <a:off x="450153" y="2580024"/>
            <a:ext cx="23496285" cy="22170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457200"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Апробация </a:t>
            </a:r>
            <a:r>
              <a:rPr lang="ru-RU" sz="32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проекта на базе </a:t>
            </a: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 филиалов техникума в </a:t>
            </a:r>
            <a:r>
              <a:rPr lang="ru-RU" sz="32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течение </a:t>
            </a: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первого полугодия 2025 – 2026 учебного года.</a:t>
            </a:r>
          </a:p>
          <a:p>
            <a:pPr marL="0" indent="457200"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Предложить ПОО внедрить разработанную модель взаимодействия социального педагога </a:t>
            </a:r>
          </a:p>
          <a:p>
            <a:pPr marL="0" indent="457200"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 обучающимися из числа семей СВО.</a:t>
            </a:r>
            <a:endParaRPr sz="3200" b="1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0889" y="8575987"/>
            <a:ext cx="2290255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/>
              <a:t>1. Формирование состава и порядка работы межведомственной комиссии  для своевременного и качественного оказания социальной поддержки обучающихся из числа семей участников СВО.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2. Доработка  информационной системы учета данного контингента, постоянное обновление информационного стенда,  официального сайта. 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3.Развитие взаимодействия социального педагога с участниками ЖС. </a:t>
            </a:r>
          </a:p>
          <a:p>
            <a:pPr>
              <a:lnSpc>
                <a:spcPct val="150000"/>
              </a:lnSpc>
            </a:pPr>
            <a:r>
              <a:rPr lang="ru-RU" sz="3200" dirty="0" smtClean="0"/>
              <a:t>4. До комплектация рабочего места социального педагога. </a:t>
            </a:r>
          </a:p>
          <a:p>
            <a:pPr>
              <a:lnSpc>
                <a:spcPct val="150000"/>
              </a:lnSpc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3290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Picture 508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10" name="Picture 510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11" name="Shape 511"/>
          <p:cNvSpPr txBox="1"/>
          <p:nvPr/>
        </p:nvSpPr>
        <p:spPr>
          <a:xfrm>
            <a:off x="890890" y="1228600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ПЛАН ВНЕДРЕНИЯ И НЕОБХОДИМЫЕ РЕСУРСЫ</a:t>
            </a:r>
          </a:p>
        </p:txBody>
      </p:sp>
      <p:sp>
        <p:nvSpPr>
          <p:cNvPr id="512" name="Shape 512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3" name="Shape 513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15" name="Shape 515"/>
          <p:cNvSpPr/>
          <p:nvPr/>
        </p:nvSpPr>
        <p:spPr>
          <a:xfrm>
            <a:off x="2452957" y="4674105"/>
            <a:ext cx="20564272" cy="822628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6" name="Shape 516"/>
          <p:cNvSpPr txBox="1"/>
          <p:nvPr/>
        </p:nvSpPr>
        <p:spPr>
          <a:xfrm>
            <a:off x="681751" y="6592814"/>
            <a:ext cx="54000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Выполнение плана действий в рамках ЖС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7" name="Shape 517"/>
          <p:cNvSpPr txBox="1"/>
          <p:nvPr/>
        </p:nvSpPr>
        <p:spPr>
          <a:xfrm>
            <a:off x="6561164" y="6592814"/>
            <a:ext cx="53315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Подведение итогов и планирование дальнейших действий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8" name="Shape 518"/>
          <p:cNvSpPr txBox="1"/>
          <p:nvPr/>
        </p:nvSpPr>
        <p:spPr>
          <a:xfrm>
            <a:off x="12440579" y="6592814"/>
            <a:ext cx="5400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Создание комфортных условий для взаимодействия заинтересованных лиц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9" name="Shape 519"/>
          <p:cNvSpPr txBox="1"/>
          <p:nvPr/>
        </p:nvSpPr>
        <p:spPr>
          <a:xfrm>
            <a:off x="18319992" y="6592813"/>
            <a:ext cx="507740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Доступность информации по данной ЖС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520" name="Shape 520"/>
          <p:cNvGrpSpPr/>
          <p:nvPr/>
        </p:nvGrpSpPr>
        <p:grpSpPr>
          <a:xfrm>
            <a:off x="681751" y="3037025"/>
            <a:ext cx="5400000" cy="3308391"/>
            <a:chOff x="0" y="0"/>
            <a:chExt cx="5400000" cy="3308391"/>
          </a:xfrm>
        </p:grpSpPr>
        <p:sp>
          <p:nvSpPr>
            <p:cNvPr id="521" name="Shape 521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2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1. </a:t>
              </a:r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Создание временной творческой группы </a:t>
              </a:r>
              <a:endParaRPr sz="32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2" name="Shape 522"/>
            <p:cNvSpPr txBox="1"/>
            <p:nvPr/>
          </p:nvSpPr>
          <p:spPr>
            <a:xfrm>
              <a:off x="1680114" y="0"/>
              <a:ext cx="2093842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Март 2025г.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3" name="Shape 523"/>
          <p:cNvGrpSpPr/>
          <p:nvPr/>
        </p:nvGrpSpPr>
        <p:grpSpPr>
          <a:xfrm>
            <a:off x="6561166" y="2901279"/>
            <a:ext cx="5400000" cy="3444137"/>
            <a:chOff x="0" y="-135746"/>
            <a:chExt cx="5400000" cy="3444137"/>
          </a:xfrm>
        </p:grpSpPr>
        <p:sp>
          <p:nvSpPr>
            <p:cNvPr id="524" name="Shape 524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2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2. </a:t>
              </a:r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Заседание временной творческой группы </a:t>
              </a:r>
              <a:endParaRPr sz="3200" dirty="0">
                <a:solidFill>
                  <a:schemeClr val="lt1"/>
                </a:solidFill>
              </a:endParaRPr>
            </a:p>
          </p:txBody>
        </p:sp>
        <p:sp>
          <p:nvSpPr>
            <p:cNvPr id="525" name="Shape 525"/>
            <p:cNvSpPr txBox="1"/>
            <p:nvPr/>
          </p:nvSpPr>
          <p:spPr>
            <a:xfrm>
              <a:off x="1096142" y="-135746"/>
              <a:ext cx="3139211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Еженедельно в рамках работы ЖС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6" name="Shape 526"/>
          <p:cNvGrpSpPr/>
          <p:nvPr/>
        </p:nvGrpSpPr>
        <p:grpSpPr>
          <a:xfrm>
            <a:off x="12440579" y="3037025"/>
            <a:ext cx="5400000" cy="3308391"/>
            <a:chOff x="0" y="0"/>
            <a:chExt cx="5400000" cy="3308391"/>
          </a:xfrm>
        </p:grpSpPr>
        <p:sp>
          <p:nvSpPr>
            <p:cNvPr id="527" name="Shape 527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2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3. </a:t>
              </a:r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Оборудование и цифровизация рабочего места социального педагога </a:t>
              </a:r>
              <a:endParaRPr sz="3200" dirty="0">
                <a:solidFill>
                  <a:schemeClr val="lt1"/>
                </a:solidFill>
              </a:endParaRPr>
            </a:p>
          </p:txBody>
        </p:sp>
        <p:sp>
          <p:nvSpPr>
            <p:cNvPr id="528" name="Shape 528"/>
            <p:cNvSpPr txBox="1"/>
            <p:nvPr/>
          </p:nvSpPr>
          <p:spPr>
            <a:xfrm>
              <a:off x="1545750" y="0"/>
              <a:ext cx="173534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Май-июнь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9" name="Shape 529"/>
          <p:cNvGrpSpPr/>
          <p:nvPr/>
        </p:nvGrpSpPr>
        <p:grpSpPr>
          <a:xfrm>
            <a:off x="18319992" y="3037026"/>
            <a:ext cx="5399999" cy="3308393"/>
            <a:chOff x="0" y="0"/>
            <a:chExt cx="5399999" cy="3308393"/>
          </a:xfrm>
        </p:grpSpPr>
        <p:sp>
          <p:nvSpPr>
            <p:cNvPr id="530" name="Shape 530"/>
            <p:cNvSpPr/>
            <p:nvPr/>
          </p:nvSpPr>
          <p:spPr>
            <a:xfrm>
              <a:off x="0" y="788393"/>
              <a:ext cx="5399999" cy="2520000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4.</a:t>
              </a:r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Размещение информации по данной ЖС на сайте, оформление стенда</a:t>
              </a:r>
              <a:endParaRPr sz="3200" dirty="0">
                <a:solidFill>
                  <a:schemeClr val="lt1"/>
                </a:solidFill>
              </a:endParaRPr>
            </a:p>
          </p:txBody>
        </p:sp>
        <p:sp>
          <p:nvSpPr>
            <p:cNvPr id="531" name="Shape 531"/>
            <p:cNvSpPr txBox="1"/>
            <p:nvPr/>
          </p:nvSpPr>
          <p:spPr>
            <a:xfrm>
              <a:off x="1548449" y="0"/>
              <a:ext cx="182030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Май -июнь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32" name="Shape 532"/>
          <p:cNvSpPr/>
          <p:nvPr/>
        </p:nvSpPr>
        <p:spPr>
          <a:xfrm>
            <a:off x="2967518" y="10051239"/>
            <a:ext cx="18931312" cy="822628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3" name="Shape 533"/>
          <p:cNvSpPr txBox="1"/>
          <p:nvPr/>
        </p:nvSpPr>
        <p:spPr>
          <a:xfrm>
            <a:off x="2967517" y="11903062"/>
            <a:ext cx="54000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Конфиденциальность персональных данных обучающихся (личные дела)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4" name="Shape 534"/>
          <p:cNvSpPr txBox="1"/>
          <p:nvPr/>
        </p:nvSpPr>
        <p:spPr>
          <a:xfrm>
            <a:off x="9809079" y="11937405"/>
            <a:ext cx="53315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Повышение профессиональной компетенции социального педагога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5" name="Shape 535"/>
          <p:cNvSpPr txBox="1"/>
          <p:nvPr/>
        </p:nvSpPr>
        <p:spPr>
          <a:xfrm>
            <a:off x="16341252" y="11900117"/>
            <a:ext cx="597991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 algn="ctr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8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Качественное и своевременное оказание социальной поддержки обучающимся из числа семей СВО</a:t>
            </a:r>
            <a:endParaRPr sz="28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537" name="Shape 537"/>
          <p:cNvGrpSpPr/>
          <p:nvPr/>
        </p:nvGrpSpPr>
        <p:grpSpPr>
          <a:xfrm>
            <a:off x="9740579" y="8397042"/>
            <a:ext cx="5400000" cy="3308391"/>
            <a:chOff x="-222581" y="56787"/>
            <a:chExt cx="5400000" cy="3077752"/>
          </a:xfrm>
        </p:grpSpPr>
        <p:sp>
          <p:nvSpPr>
            <p:cNvPr id="538" name="Shape 538"/>
            <p:cNvSpPr/>
            <p:nvPr/>
          </p:nvSpPr>
          <p:spPr>
            <a:xfrm>
              <a:off x="-222581" y="614540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lang="ru-RU" sz="32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6</a:t>
              </a:r>
              <a:r>
                <a:rPr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. </a:t>
              </a:r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Прохождение курсов, самообразование, семинары, конференции и т.д. </a:t>
              </a:r>
              <a:endParaRPr sz="32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39" name="Shape 539"/>
            <p:cNvSpPr txBox="1"/>
            <p:nvPr/>
          </p:nvSpPr>
          <p:spPr>
            <a:xfrm>
              <a:off x="1237207" y="56787"/>
              <a:ext cx="248042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В течении года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40" name="Shape 540"/>
          <p:cNvGrpSpPr/>
          <p:nvPr/>
        </p:nvGrpSpPr>
        <p:grpSpPr>
          <a:xfrm>
            <a:off x="2967517" y="8397043"/>
            <a:ext cx="5508267" cy="3308392"/>
            <a:chOff x="-1" y="0"/>
            <a:chExt cx="5508267" cy="3308392"/>
          </a:xfrm>
        </p:grpSpPr>
        <p:sp>
          <p:nvSpPr>
            <p:cNvPr id="541" name="Shape 541"/>
            <p:cNvSpPr/>
            <p:nvPr/>
          </p:nvSpPr>
          <p:spPr>
            <a:xfrm>
              <a:off x="-1" y="599550"/>
              <a:ext cx="5508267" cy="2708842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5</a:t>
              </a:r>
              <a:r>
                <a:rPr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. </a:t>
              </a:r>
              <a:r>
                <a:rPr lang="ru-RU" sz="3200" b="1" dirty="0" smtClean="0">
                  <a:solidFill>
                    <a:srgbClr val="000000"/>
                  </a:solidFill>
                  <a:ea typeface="Arial"/>
                  <a:cs typeface="Arial"/>
                </a:rPr>
                <a:t>Приобретение </a:t>
              </a:r>
              <a:r>
                <a:rPr lang="ru-RU" sz="3200" b="1" dirty="0">
                  <a:solidFill>
                    <a:srgbClr val="000000"/>
                  </a:solidFill>
                  <a:ea typeface="Arial"/>
                  <a:cs typeface="Arial"/>
                </a:rPr>
                <a:t>сейфа для хранения личных дел обучающихся ПОО </a:t>
              </a:r>
              <a:endParaRPr sz="3200" dirty="0">
                <a:solidFill>
                  <a:schemeClr val="lt1"/>
                </a:solidFill>
              </a:endParaRPr>
            </a:p>
          </p:txBody>
        </p:sp>
        <p:sp>
          <p:nvSpPr>
            <p:cNvPr id="542" name="Shape 542"/>
            <p:cNvSpPr txBox="1"/>
            <p:nvPr/>
          </p:nvSpPr>
          <p:spPr>
            <a:xfrm>
              <a:off x="1518608" y="0"/>
              <a:ext cx="2573140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Июнь-сентябрь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43" name="Shape 543"/>
          <p:cNvGrpSpPr/>
          <p:nvPr/>
        </p:nvGrpSpPr>
        <p:grpSpPr>
          <a:xfrm>
            <a:off x="16498830" y="8397043"/>
            <a:ext cx="5400000" cy="3308392"/>
            <a:chOff x="0" y="0"/>
            <a:chExt cx="5400000" cy="3308392"/>
          </a:xfrm>
        </p:grpSpPr>
        <p:sp>
          <p:nvSpPr>
            <p:cNvPr id="544" name="Shape 544"/>
            <p:cNvSpPr/>
            <p:nvPr/>
          </p:nvSpPr>
          <p:spPr>
            <a:xfrm>
              <a:off x="0" y="599550"/>
              <a:ext cx="5400000" cy="2708842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2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7. </a:t>
              </a:r>
              <a:r>
                <a:rPr lang="ru-RU" sz="32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Создание межведомственной комиссии </a:t>
              </a:r>
              <a:endParaRPr sz="3200" dirty="0">
                <a:solidFill>
                  <a:schemeClr val="lt1"/>
                </a:solidFill>
              </a:endParaRPr>
            </a:p>
          </p:txBody>
        </p:sp>
        <p:sp>
          <p:nvSpPr>
            <p:cNvPr id="545" name="Shape 545"/>
            <p:cNvSpPr txBox="1"/>
            <p:nvPr/>
          </p:nvSpPr>
          <p:spPr>
            <a:xfrm>
              <a:off x="1545750" y="0"/>
              <a:ext cx="3025187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Сентябрь-декабрь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2" name="Рисунок 41" descr="https://chirpo.ru/img/logo.png">
            <a:extLst>
              <a:ext uri="{FF2B5EF4-FFF2-40B4-BE49-F238E27FC236}">
                <a16:creationId xmlns:a16="http://schemas.microsoft.com/office/drawing/2014/main" id="{38BF2ECC-70D9-4A84-A5B8-0CB1E238D0C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D8590CD-213D-48D9-AF74-963466B81C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C77EFFA-6B7C-451C-9060-DDC5867081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Picture 551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53" name="Picture 553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54" name="Shape 554"/>
          <p:cNvSpPr txBox="1"/>
          <p:nvPr/>
        </p:nvSpPr>
        <p:spPr>
          <a:xfrm>
            <a:off x="890890" y="1228600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МЫ </a:t>
            </a: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ХОТИМ СКАЗАТЬ</a:t>
            </a:r>
            <a:r>
              <a:rPr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 СПАСИБО</a:t>
            </a: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: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555" name="Shape 555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56" name="Shape 556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58" name="Shape 558"/>
          <p:cNvSpPr txBox="1"/>
          <p:nvPr/>
        </p:nvSpPr>
        <p:spPr>
          <a:xfrm>
            <a:off x="409074" y="2296727"/>
            <a:ext cx="23234678" cy="93256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ru-RU" sz="3600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Авторам и </a:t>
            </a:r>
            <a:r>
              <a:rPr lang="ru-RU" sz="3600" b="1" dirty="0" err="1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трекера</a:t>
            </a:r>
            <a:r>
              <a:rPr lang="ru-RU" sz="3600" b="1" dirty="0" err="1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м</a:t>
            </a:r>
            <a:r>
              <a:rPr lang="ru-RU" sz="3600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 </a:t>
            </a:r>
            <a:r>
              <a:rPr lang="ru-RU" sz="3600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Е</a:t>
            </a:r>
            <a:r>
              <a:rPr lang="ru-RU" sz="3600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диной технологии проектирования решений по жизненной ситуации: </a:t>
            </a:r>
          </a:p>
          <a:p>
            <a:pPr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dirty="0" smtClean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dirty="0" smtClean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dirty="0" smtClean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ru-RU" sz="3600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                                   </a:t>
            </a:r>
          </a:p>
          <a:p>
            <a:pPr>
              <a:lnSpc>
                <a:spcPct val="150000"/>
              </a:lnSpc>
              <a:buClr>
                <a:srgbClr val="000000"/>
              </a:buClr>
              <a:buSzPts val="2400"/>
            </a:pPr>
            <a:r>
              <a:rPr lang="ru-RU" sz="4000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 </a:t>
            </a:r>
            <a:r>
              <a:rPr lang="ru-RU" sz="40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Капалин</a:t>
            </a:r>
            <a:r>
              <a:rPr lang="ru-RU" sz="4000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 А.И.                Артемьев С.А.                     Кирюшина О.М.                      </a:t>
            </a:r>
            <a:r>
              <a:rPr lang="ru-RU" sz="40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Буторина</a:t>
            </a:r>
            <a:r>
              <a:rPr lang="ru-RU" sz="4000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rPr>
              <a:t> О.С.</a:t>
            </a:r>
          </a:p>
          <a:p>
            <a:pPr algn="ctr"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b="1" dirty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b="1" dirty="0" smtClean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b="1" dirty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b="1" dirty="0" smtClean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  <a:buSzPts val="2400"/>
            </a:pPr>
            <a:endParaRPr lang="ru-RU" sz="3600" b="1" dirty="0" smtClean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</a:endParaRPr>
          </a:p>
        </p:txBody>
      </p:sp>
      <p:pic>
        <p:nvPicPr>
          <p:cNvPr id="9" name="Рисунок 8" descr="https://chirpo.ru/img/logo.png">
            <a:extLst>
              <a:ext uri="{FF2B5EF4-FFF2-40B4-BE49-F238E27FC236}">
                <a16:creationId xmlns:a16="http://schemas.microsoft.com/office/drawing/2014/main" id="{54C547F9-BFB9-440C-98F4-336F8B6E403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1E3E63-5CE7-446E-BCA9-655222F1D7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58CA65-CF7D-4210-9B45-2C1EA09F0F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3239" y="3273339"/>
            <a:ext cx="4213636" cy="31969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4" r="16329"/>
          <a:stretch/>
        </p:blipFill>
        <p:spPr bwMode="auto">
          <a:xfrm>
            <a:off x="18298894" y="3358327"/>
            <a:ext cx="4200159" cy="31387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icture backgroun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44" y="3273339"/>
            <a:ext cx="3223714" cy="32237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Picture backgroun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11" y="3323482"/>
            <a:ext cx="3595400" cy="3173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11" y="9236087"/>
            <a:ext cx="1628340" cy="105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618145A-025B-DD2B-72B3-22554A3D1B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15315" y="8000073"/>
            <a:ext cx="3488605" cy="3863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853051" y="8602591"/>
            <a:ext cx="56878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SzPts val="2400"/>
            </a:pPr>
            <a:r>
              <a:rPr lang="ru-RU" sz="4000" b="1" dirty="0" smtClean="0">
                <a:solidFill>
                  <a:srgbClr val="000000"/>
                </a:solidFill>
                <a:highlight>
                  <a:srgbClr val="FFFFFF"/>
                </a:highlight>
                <a:ea typeface="Arial"/>
                <a:cs typeface="Arial"/>
              </a:rPr>
              <a:t>Челябинскому институту развития профессионального образования  </a:t>
            </a:r>
            <a:endParaRPr lang="ru-RU" sz="4000" b="1" dirty="0">
              <a:solidFill>
                <a:srgbClr val="000000"/>
              </a:solidFill>
              <a:highlight>
                <a:srgbClr val="FFFFFF"/>
              </a:highlight>
              <a:ea typeface="Arial"/>
              <a:cs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028852" y="7962378"/>
            <a:ext cx="3995051" cy="3863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77817" y="11962952"/>
            <a:ext cx="4345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Григорьева И.А.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3136355" y="11962952"/>
            <a:ext cx="39950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Черемных О.Ю.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17304687" y="8816916"/>
            <a:ext cx="39893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Модератор команды №8</a:t>
            </a:r>
            <a:endParaRPr lang="ru-RU" sz="4000" b="1" dirty="0"/>
          </a:p>
        </p:txBody>
      </p:sp>
      <p:pic>
        <p:nvPicPr>
          <p:cNvPr id="3090" name="Picture 18" descr="Picture background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9716" y="8618383"/>
            <a:ext cx="3058673" cy="172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561"/>
          <p:cNvPicPr/>
          <p:nvPr/>
        </p:nvPicPr>
        <p:blipFill>
          <a:blip r:embed="rId2"/>
          <a:stretch/>
        </p:blipFill>
        <p:spPr>
          <a:xfrm rot="10800000">
            <a:off x="1587" y="857"/>
            <a:ext cx="24384000" cy="13714285"/>
          </a:xfrm>
          <a:prstGeom prst="rect">
            <a:avLst/>
          </a:prstGeom>
        </p:spPr>
      </p:pic>
      <p:sp>
        <p:nvSpPr>
          <p:cNvPr id="562" name="Shape 562"/>
          <p:cNvSpPr txBox="1"/>
          <p:nvPr/>
        </p:nvSpPr>
        <p:spPr>
          <a:xfrm>
            <a:off x="5113176" y="4700447"/>
            <a:ext cx="13306112" cy="2215991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sz="13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ПРИЛОЖЕНИЕ</a:t>
            </a:r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336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asha\Downloads\Pastel Orange Happy Mother's Da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50" y="133350"/>
            <a:ext cx="19202400" cy="1343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02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sasha\Downloads\Beige Internation Womens Day Collag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-400050"/>
            <a:ext cx="21450300" cy="1411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0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Picture 565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67" name="Picture 567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68" name="Shape 568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РАЗРАБОТАННЫЕ ИНСТРУКЦИИ/СТАНДАРТЫ</a:t>
            </a:r>
          </a:p>
        </p:txBody>
      </p:sp>
      <p:sp>
        <p:nvSpPr>
          <p:cNvPr id="569" name="Shape 569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70" name="Shape 570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050" name="Picture 2" descr="C:\Users\sasha\Downloads\qr-cod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44" y="2586199"/>
            <a:ext cx="10701858" cy="1070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44297" y="7206734"/>
            <a:ext cx="124809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hlinkClick r:id="rId5"/>
              </a:rPr>
              <a:t>https://</a:t>
            </a:r>
            <a:r>
              <a:rPr lang="en-US" sz="4000" dirty="0" smtClean="0">
                <a:hlinkClick r:id="rId5"/>
              </a:rPr>
              <a:t>vatt-kkk.ucoz.net/index/specialnye_mery_podderzhki_semej_uchastnikov_svo/0-283</a:t>
            </a:r>
            <a:r>
              <a:rPr lang="ru-RU" sz="4000" dirty="0" smtClean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6849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Picture 576"/>
          <p:cNvPicPr/>
          <p:nvPr/>
        </p:nvPicPr>
        <p:blipFill>
          <a:blip r:embed="rId2"/>
          <a:stretch/>
        </p:blipFill>
        <p:spPr>
          <a:xfrm>
            <a:off x="1772816" y="5188306"/>
            <a:ext cx="11552782" cy="2761204"/>
          </a:xfrm>
          <a:prstGeom prst="rect">
            <a:avLst/>
          </a:prstGeom>
          <a:ln>
            <a:noFill/>
          </a:ln>
        </p:spPr>
      </p:pic>
      <p:pic>
        <p:nvPicPr>
          <p:cNvPr id="578" name="Picture 578"/>
          <p:cNvPicPr/>
          <p:nvPr/>
        </p:nvPicPr>
        <p:blipFill>
          <a:blip r:embed="rId3"/>
          <a:stretch/>
        </p:blipFill>
        <p:spPr>
          <a:xfrm>
            <a:off x="14051900" y="4403398"/>
            <a:ext cx="8602825" cy="4042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32"/>
          <p:cNvPicPr/>
          <p:nvPr/>
        </p:nvPicPr>
        <p:blipFill>
          <a:blip r:embed="rId3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34" name="Picture 234"/>
          <p:cNvPicPr/>
          <p:nvPr/>
        </p:nvPicPr>
        <p:blipFill>
          <a:blip r:embed="rId4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35" name="Shape 235"/>
          <p:cNvSpPr txBox="1"/>
          <p:nvPr/>
        </p:nvSpPr>
        <p:spPr>
          <a:xfrm>
            <a:off x="862053" y="1036155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АНАЛИЗ ЖИЗНЕННОЙ СИТУАЦИИ</a:t>
            </a:r>
          </a:p>
        </p:txBody>
      </p:sp>
      <p:sp>
        <p:nvSpPr>
          <p:cNvPr id="236" name="Shape 236"/>
          <p:cNvSpPr/>
          <p:nvPr/>
        </p:nvSpPr>
        <p:spPr>
          <a:xfrm flipV="1">
            <a:off x="240937" y="1653072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37" name="Shape 237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grpSp>
        <p:nvGrpSpPr>
          <p:cNvPr id="243" name="Shape 243"/>
          <p:cNvGrpSpPr/>
          <p:nvPr/>
        </p:nvGrpSpPr>
        <p:grpSpPr>
          <a:xfrm>
            <a:off x="744537" y="5255964"/>
            <a:ext cx="9415794" cy="5653930"/>
            <a:chOff x="0" y="0"/>
            <a:chExt cx="13192351" cy="5653930"/>
          </a:xfrm>
        </p:grpSpPr>
        <p:sp>
          <p:nvSpPr>
            <p:cNvPr id="244" name="Shape 244"/>
            <p:cNvSpPr/>
            <p:nvPr/>
          </p:nvSpPr>
          <p:spPr>
            <a:xfrm>
              <a:off x="0" y="0"/>
              <a:ext cx="12503739" cy="630831"/>
            </a:xfrm>
            <a:prstGeom prst="rect">
              <a:avLst/>
            </a:prstGeom>
            <a:solidFill>
              <a:srgbClr val="002B58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Границы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Жизненной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ситуации</a:t>
              </a:r>
              <a:endPara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45" name="Shape 245"/>
            <p:cNvSpPr txBox="1"/>
            <p:nvPr/>
          </p:nvSpPr>
          <p:spPr>
            <a:xfrm>
              <a:off x="0" y="852616"/>
              <a:ext cx="13192351" cy="48013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3200" b="1" u="sng" dirty="0">
                  <a:solidFill>
                    <a:srgbClr val="000000"/>
                  </a:solidFill>
                  <a:ea typeface="Arial"/>
                  <a:cs typeface="Arial"/>
                </a:rPr>
                <a:t>Стартовое событие</a:t>
              </a:r>
            </a:p>
            <a:p>
              <a:pPr algn="just"/>
              <a:r>
                <a:rPr lang="ru-RU" sz="3200" dirty="0">
                  <a:solidFill>
                    <a:srgbClr val="000000"/>
                  </a:solidFill>
                  <a:ea typeface="Arial"/>
                  <a:cs typeface="Arial"/>
                </a:rPr>
                <a:t>Обращение к административному аппарату обучающегося профессиональной образовательной организации из числа семей </a:t>
              </a:r>
              <a:r>
                <a:rPr lang="ru-RU" sz="3200" dirty="0" smtClean="0">
                  <a:solidFill>
                    <a:srgbClr val="000000"/>
                  </a:solidFill>
                  <a:ea typeface="Arial"/>
                  <a:cs typeface="Arial"/>
                </a:rPr>
                <a:t>участника СВО </a:t>
              </a:r>
              <a:r>
                <a:rPr lang="ru-RU" sz="3200" dirty="0">
                  <a:solidFill>
                    <a:srgbClr val="000000"/>
                  </a:solidFill>
                  <a:ea typeface="Arial"/>
                  <a:cs typeface="Arial"/>
                </a:rPr>
                <a:t>для получения социальной поддержки.</a:t>
              </a:r>
            </a:p>
            <a:p>
              <a:pPr algn="ctr"/>
              <a:r>
                <a:rPr lang="ru-RU" sz="3200" b="1" u="sng" dirty="0">
                  <a:solidFill>
                    <a:srgbClr val="000000"/>
                  </a:solidFill>
                  <a:ea typeface="Arial"/>
                  <a:cs typeface="Arial"/>
                </a:rPr>
                <a:t>Завершающее событие</a:t>
              </a:r>
            </a:p>
            <a:p>
              <a:pPr algn="just"/>
              <a:r>
                <a:rPr lang="ru-RU" sz="3200" dirty="0">
                  <a:solidFill>
                    <a:srgbClr val="000000"/>
                  </a:solidFill>
                  <a:ea typeface="Arial"/>
                  <a:cs typeface="Arial"/>
                </a:rPr>
                <a:t>Прекращение действия статуса - обучающиеся ПОО из числа семей участников СВО.</a:t>
              </a:r>
            </a:p>
            <a:p>
              <a:endParaRPr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46" name="Shape 246"/>
          <p:cNvGrpSpPr/>
          <p:nvPr/>
        </p:nvGrpSpPr>
        <p:grpSpPr>
          <a:xfrm>
            <a:off x="644806" y="2067511"/>
            <a:ext cx="9515525" cy="2492921"/>
            <a:chOff x="0" y="0"/>
            <a:chExt cx="7807650" cy="2492921"/>
          </a:xfrm>
        </p:grpSpPr>
        <p:sp>
          <p:nvSpPr>
            <p:cNvPr id="247" name="Shape 247"/>
            <p:cNvSpPr/>
            <p:nvPr/>
          </p:nvSpPr>
          <p:spPr>
            <a:xfrm>
              <a:off x="0" y="0"/>
              <a:ext cx="7722306" cy="630830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Заинтересованные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лица</a:t>
              </a:r>
              <a:endPara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48" name="Shape 248"/>
            <p:cNvSpPr txBox="1"/>
            <p:nvPr/>
          </p:nvSpPr>
          <p:spPr>
            <a:xfrm>
              <a:off x="85345" y="738595"/>
              <a:ext cx="7722305" cy="17543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just"/>
              <a:r>
                <a:rPr sz="3600" i="1" u="sng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Система</a:t>
              </a:r>
              <a:r>
                <a:rPr lang="ru-RU" sz="3600" i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lang="ru-RU" sz="3600" b="1" dirty="0" err="1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МОиН</a:t>
              </a:r>
              <a:r>
                <a:rPr lang="ru-RU" sz="3600" b="1" dirty="0" smtClean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ЧО</a:t>
              </a:r>
              <a:endParaRPr sz="3600" b="1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  <a:p>
              <a:pPr marL="0" indent="0" algn="just"/>
              <a:r>
                <a:rPr sz="3600" i="1" u="sng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Организация</a:t>
              </a:r>
              <a:r>
                <a:rPr lang="ru-RU" sz="3600" i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lang="ru-RU" sz="36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ГБПОУ «ВАТТ-ККК»</a:t>
              </a:r>
              <a:endParaRPr sz="3600" b="1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  <a:p>
              <a:pPr marL="0" indent="0" algn="just"/>
              <a:r>
                <a:rPr sz="3600" i="1" u="sng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Человек</a:t>
              </a:r>
              <a:r>
                <a:rPr lang="ru-RU" sz="3600" i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lang="ru-RU" sz="36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Социальный педагог</a:t>
              </a:r>
              <a:endParaRPr sz="3600" b="1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49" name="Shape 249"/>
          <p:cNvGrpSpPr/>
          <p:nvPr/>
        </p:nvGrpSpPr>
        <p:grpSpPr>
          <a:xfrm>
            <a:off x="10474787" y="2062249"/>
            <a:ext cx="13582039" cy="8441541"/>
            <a:chOff x="0" y="-1"/>
            <a:chExt cx="14066662" cy="12241442"/>
          </a:xfrm>
        </p:grpSpPr>
        <p:sp>
          <p:nvSpPr>
            <p:cNvPr id="250" name="Shape 250"/>
            <p:cNvSpPr/>
            <p:nvPr/>
          </p:nvSpPr>
          <p:spPr>
            <a:xfrm>
              <a:off x="0" y="-1"/>
              <a:ext cx="14066662" cy="842504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Существующие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услуги и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сервисы</a:t>
              </a:r>
              <a:endPara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51" name="Shape 251"/>
            <p:cNvSpPr txBox="1"/>
            <p:nvPr/>
          </p:nvSpPr>
          <p:spPr>
            <a:xfrm>
              <a:off x="0" y="949544"/>
              <a:ext cx="14066662" cy="112918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3600" dirty="0">
                  <a:solidFill>
                    <a:srgbClr val="000000"/>
                  </a:solidFill>
                  <a:ea typeface="Arial"/>
                  <a:cs typeface="Arial"/>
                </a:rPr>
                <a:t>Услугу оказывает ГБПОУ «ВАТТ – ККК». Комплексная социальная поддержка обучающихся из числа семей участников СВО.</a:t>
              </a:r>
            </a:p>
            <a:p>
              <a:pPr algn="just"/>
              <a:endParaRPr sz="3600" dirty="0">
                <a:solidFill>
                  <a:srgbClr val="000000"/>
                </a:solidFill>
                <a:ea typeface="Arial"/>
                <a:cs typeface="Arial"/>
              </a:endParaRPr>
            </a:p>
            <a:p>
              <a:pPr algn="just"/>
              <a:r>
                <a:rPr lang="ru-RU" sz="3600" b="1" u="sng" dirty="0">
                  <a:solidFill>
                    <a:srgbClr val="000000"/>
                  </a:solidFill>
                  <a:ea typeface="Arial"/>
                  <a:cs typeface="Arial"/>
                </a:rPr>
                <a:t>Сервисом владеет</a:t>
              </a:r>
              <a:r>
                <a:rPr lang="ru-RU" sz="3600" b="1" u="sng" dirty="0">
                  <a:ea typeface="Arial"/>
                  <a:cs typeface="Arial"/>
                </a:rPr>
                <a:t>:</a:t>
              </a:r>
              <a:r>
                <a:rPr lang="ru-RU" sz="3600" b="1" dirty="0">
                  <a:ea typeface="Arial"/>
                  <a:cs typeface="Arial"/>
                </a:rPr>
                <a:t> </a:t>
              </a:r>
              <a:r>
                <a:rPr lang="ru-RU" sz="3600" b="0" i="0" dirty="0">
                  <a:effectLst/>
                </a:rPr>
                <a:t>Администрация ГБПОУ «ВАТТ-ККК» (директор, зам. директора по воспитательной работе, социальный педагог).</a:t>
              </a:r>
            </a:p>
            <a:p>
              <a:endParaRPr sz="3600" b="1" dirty="0">
                <a:ea typeface="Arial"/>
                <a:cs typeface="Arial"/>
              </a:endParaRPr>
            </a:p>
            <a:p>
              <a:pPr algn="just"/>
              <a:r>
                <a:rPr sz="3600" b="1" u="sng" dirty="0" err="1">
                  <a:ea typeface="Arial"/>
                  <a:cs typeface="Arial"/>
                </a:rPr>
                <a:t>Суть</a:t>
              </a:r>
              <a:r>
                <a:rPr sz="3600" b="1" u="sng" dirty="0">
                  <a:ea typeface="Arial"/>
                  <a:cs typeface="Arial"/>
                </a:rPr>
                <a:t> </a:t>
              </a:r>
              <a:r>
                <a:rPr sz="3600" b="1" u="sng" dirty="0" err="1">
                  <a:ea typeface="Arial"/>
                  <a:cs typeface="Arial"/>
                </a:rPr>
                <a:t>работы</a:t>
              </a:r>
              <a:r>
                <a:rPr sz="3600" b="1" u="sng" dirty="0">
                  <a:ea typeface="Arial"/>
                  <a:cs typeface="Arial"/>
                </a:rPr>
                <a:t> </a:t>
              </a:r>
              <a:r>
                <a:rPr sz="3600" b="1" u="sng" dirty="0" err="1">
                  <a:ea typeface="Arial"/>
                  <a:cs typeface="Arial"/>
                </a:rPr>
                <a:t>серви</a:t>
              </a:r>
              <a:r>
                <a:rPr lang="ru-RU" sz="3600" b="1" u="sng" dirty="0" err="1">
                  <a:ea typeface="Arial"/>
                  <a:cs typeface="Arial"/>
                </a:rPr>
                <a:t>са</a:t>
              </a:r>
              <a:r>
                <a:rPr lang="ru-RU" sz="3600" b="1" u="sng" dirty="0">
                  <a:ea typeface="Arial"/>
                  <a:cs typeface="Arial"/>
                </a:rPr>
                <a:t>: </a:t>
              </a:r>
              <a:r>
                <a:rPr lang="ru-RU" sz="3600" b="0" i="0" dirty="0">
                  <a:effectLst/>
                </a:rPr>
                <a:t>Выявление потребностей обучающихся из числа семей участников СВО, предоставление консультаций, </a:t>
              </a:r>
              <a:r>
                <a:rPr lang="ru-RU" sz="3600" b="0" i="0" dirty="0" smtClean="0">
                  <a:effectLst/>
                </a:rPr>
                <a:t>оформление  </a:t>
              </a:r>
              <a:r>
                <a:rPr lang="ru-RU" sz="3600" b="0" i="0" dirty="0">
                  <a:effectLst/>
                </a:rPr>
                <a:t>документов для получения мер социальной </a:t>
              </a:r>
              <a:r>
                <a:rPr lang="ru-RU" sz="3600" b="0" i="0" dirty="0" smtClean="0">
                  <a:effectLst/>
                </a:rPr>
                <a:t>поддержки, </a:t>
              </a:r>
              <a:r>
                <a:rPr lang="ru-RU" sz="3600" b="0" i="0" dirty="0">
                  <a:effectLst/>
                </a:rPr>
                <a:t>взаимодействие с другими организациями для оказания всесторонней помощи.</a:t>
              </a:r>
              <a:endParaRPr sz="3600" dirty="0">
                <a:ea typeface="Arial"/>
                <a:cs typeface="Arial"/>
              </a:endParaRPr>
            </a:p>
            <a:p>
              <a:endParaRPr sz="32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52" name="Shape 252"/>
          <p:cNvGrpSpPr/>
          <p:nvPr/>
        </p:nvGrpSpPr>
        <p:grpSpPr>
          <a:xfrm>
            <a:off x="744537" y="11226082"/>
            <a:ext cx="23130488" cy="1180043"/>
            <a:chOff x="0" y="-1429346"/>
            <a:chExt cx="22682202" cy="1758486"/>
          </a:xfrm>
        </p:grpSpPr>
        <p:sp>
          <p:nvSpPr>
            <p:cNvPr id="253" name="Shape 253"/>
            <p:cNvSpPr/>
            <p:nvPr/>
          </p:nvSpPr>
          <p:spPr>
            <a:xfrm>
              <a:off x="0" y="-1429346"/>
              <a:ext cx="22682202" cy="951680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Статистические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данные</a:t>
              </a:r>
              <a:endPara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54" name="Shape 254"/>
            <p:cNvSpPr txBox="1"/>
            <p:nvPr/>
          </p:nvSpPr>
          <p:spPr>
            <a:xfrm>
              <a:off x="0" y="-450556"/>
              <a:ext cx="22682202" cy="77969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endParaRPr sz="2800" dirty="0">
                <a:solidFill>
                  <a:srgbClr val="FF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24" name="Рисунок 23" descr="https://chirpo.ru/img/logo.png">
            <a:extLst>
              <a:ext uri="{FF2B5EF4-FFF2-40B4-BE49-F238E27FC236}">
                <a16:creationId xmlns:a16="http://schemas.microsoft.com/office/drawing/2014/main" id="{9E614F67-8F7B-4AF8-AE9F-4D89FAE7EDC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30A7575-B410-4D27-86C6-76E4C7E90F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D0626A5-FAE4-4F2F-8443-FEF41C80202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43DB67C-D004-4053-A3E2-6A73B6B68546}"/>
              </a:ext>
            </a:extLst>
          </p:cNvPr>
          <p:cNvSpPr/>
          <p:nvPr/>
        </p:nvSpPr>
        <p:spPr>
          <a:xfrm>
            <a:off x="644806" y="2857402"/>
            <a:ext cx="9515525" cy="2234510"/>
          </a:xfrm>
          <a:prstGeom prst="roundRect">
            <a:avLst/>
          </a:prstGeom>
          <a:noFill/>
          <a:ln w="76200" cap="flat" cmpd="sng" algn="ctr">
            <a:solidFill>
              <a:srgbClr val="002B5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51B61A5A-EDC4-4373-A81A-718B5E460BDA}"/>
              </a:ext>
            </a:extLst>
          </p:cNvPr>
          <p:cNvSpPr/>
          <p:nvPr/>
        </p:nvSpPr>
        <p:spPr>
          <a:xfrm>
            <a:off x="644806" y="6108580"/>
            <a:ext cx="9515525" cy="4801314"/>
          </a:xfrm>
          <a:prstGeom prst="roundRect">
            <a:avLst/>
          </a:prstGeom>
          <a:noFill/>
          <a:ln w="76200" cap="flat" cmpd="sng" algn="ctr">
            <a:solidFill>
              <a:srgbClr val="002B5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FCC4D5FB-CF0F-49BD-8F42-D661CAA4407A}"/>
              </a:ext>
            </a:extLst>
          </p:cNvPr>
          <p:cNvSpPr/>
          <p:nvPr/>
        </p:nvSpPr>
        <p:spPr>
          <a:xfrm>
            <a:off x="10404984" y="2762772"/>
            <a:ext cx="13721644" cy="1703720"/>
          </a:xfrm>
          <a:prstGeom prst="roundRect">
            <a:avLst/>
          </a:prstGeom>
          <a:noFill/>
          <a:ln w="76200" cap="flat" cmpd="sng" algn="ctr">
            <a:solidFill>
              <a:srgbClr val="002B5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FF67859-B151-46B2-B388-D0240A4088BB}"/>
              </a:ext>
            </a:extLst>
          </p:cNvPr>
          <p:cNvSpPr/>
          <p:nvPr/>
        </p:nvSpPr>
        <p:spPr>
          <a:xfrm>
            <a:off x="10404984" y="4870938"/>
            <a:ext cx="13721644" cy="1846385"/>
          </a:xfrm>
          <a:prstGeom prst="roundRect">
            <a:avLst/>
          </a:prstGeom>
          <a:noFill/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91FDC57-73F5-4A4B-B90B-C74C91CC4B2A}"/>
              </a:ext>
            </a:extLst>
          </p:cNvPr>
          <p:cNvSpPr/>
          <p:nvPr/>
        </p:nvSpPr>
        <p:spPr>
          <a:xfrm>
            <a:off x="10404984" y="7017519"/>
            <a:ext cx="13721645" cy="3193281"/>
          </a:xfrm>
          <a:prstGeom prst="roundRect">
            <a:avLst/>
          </a:prstGeom>
          <a:noFill/>
          <a:ln w="762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4806" y="11990626"/>
            <a:ext cx="229989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В</a:t>
            </a:r>
            <a:r>
              <a:rPr lang="ru-RU" sz="3200" dirty="0" smtClean="0"/>
              <a:t> </a:t>
            </a:r>
            <a:r>
              <a:rPr lang="ru-RU" sz="3200" dirty="0"/>
              <a:t>техникуме и его филиалах обучается 39 студентов </a:t>
            </a:r>
            <a:r>
              <a:rPr lang="ru-RU" sz="3200" dirty="0" smtClean="0"/>
              <a:t>из числа семей </a:t>
            </a:r>
            <a:r>
              <a:rPr lang="ru-RU" sz="3200" dirty="0"/>
              <a:t>участников </a:t>
            </a:r>
            <a:r>
              <a:rPr lang="ru-RU" sz="3200" dirty="0" smtClean="0"/>
              <a:t>СВО, </a:t>
            </a:r>
          </a:p>
          <a:p>
            <a:pPr algn="ctr"/>
            <a:r>
              <a:rPr lang="ru-RU" sz="3200" dirty="0" smtClean="0"/>
              <a:t>из которых 45% - не удовлетворены оказанной услугой (наличие жалоб). </a:t>
            </a:r>
          </a:p>
          <a:p>
            <a:pPr algn="ctr"/>
            <a:r>
              <a:rPr lang="ru-RU" sz="3200" dirty="0" smtClean="0"/>
              <a:t>Стартовала работа приемной компании – увеличение количества студентов данной категории на 25%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8407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Picture 257"/>
          <p:cNvPicPr/>
          <p:nvPr/>
        </p:nvPicPr>
        <p:blipFill>
          <a:blip r:embed="rId3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59" name="Picture 259"/>
          <p:cNvPicPr/>
          <p:nvPr/>
        </p:nvPicPr>
        <p:blipFill>
          <a:blip r:embed="rId4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60" name="Shape 260"/>
          <p:cNvSpPr txBox="1"/>
          <p:nvPr/>
        </p:nvSpPr>
        <p:spPr>
          <a:xfrm>
            <a:off x="316750" y="1367974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РЕЗУЛЬТАТЫ ИССЛЕДОВАНИЯ</a:t>
            </a:r>
          </a:p>
        </p:txBody>
      </p:sp>
      <p:sp>
        <p:nvSpPr>
          <p:cNvPr id="261" name="Shape 261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2" name="Shape 262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4478523" y="11791023"/>
            <a:ext cx="206059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endParaRPr sz="3600">
              <a:solidFill>
                <a:srgbClr val="4472C4">
                  <a:lumMod val="75000"/>
                </a:srgbClr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265" name="Shape 265"/>
          <p:cNvGrpSpPr/>
          <p:nvPr/>
        </p:nvGrpSpPr>
        <p:grpSpPr>
          <a:xfrm>
            <a:off x="603143" y="2437444"/>
            <a:ext cx="23593287" cy="1747719"/>
            <a:chOff x="0" y="0"/>
            <a:chExt cx="22682200" cy="1747719"/>
          </a:xfrm>
        </p:grpSpPr>
        <p:sp>
          <p:nvSpPr>
            <p:cNvPr id="266" name="Shape 266"/>
            <p:cNvSpPr/>
            <p:nvPr/>
          </p:nvSpPr>
          <p:spPr>
            <a:xfrm>
              <a:off x="0" y="0"/>
              <a:ext cx="22682200" cy="630832"/>
            </a:xfrm>
            <a:prstGeom prst="rect">
              <a:avLst/>
            </a:prstGeom>
            <a:solidFill>
              <a:srgbClr val="002B58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Описание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проблемного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поля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в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рамках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ЖС</a:t>
              </a:r>
              <a:endParaRPr sz="40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7" name="Shape 267"/>
            <p:cNvSpPr txBox="1"/>
            <p:nvPr/>
          </p:nvSpPr>
          <p:spPr>
            <a:xfrm>
              <a:off x="0" y="670501"/>
              <a:ext cx="22682200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3200" dirty="0">
                  <a:ea typeface="Arial"/>
                  <a:cs typeface="Arial"/>
                </a:rPr>
                <a:t>Неудовлетворенность (наличие жалоб) и несвоевременное оказание социальной поддержки обучающимся ПОО из числа семей участников СВО.</a:t>
              </a:r>
              <a:endParaRPr sz="3200" dirty="0"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68" name="Shape 268"/>
          <p:cNvGrpSpPr/>
          <p:nvPr/>
        </p:nvGrpSpPr>
        <p:grpSpPr>
          <a:xfrm>
            <a:off x="0" y="11244887"/>
            <a:ext cx="24196428" cy="1486024"/>
            <a:chOff x="-103241" y="0"/>
            <a:chExt cx="22785443" cy="1941203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22682202" cy="630830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Ключевой вывод</a:t>
              </a:r>
              <a:endParaRPr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0" name="Shape 270"/>
            <p:cNvSpPr txBox="1"/>
            <p:nvPr/>
          </p:nvSpPr>
          <p:spPr>
            <a:xfrm>
              <a:off x="-103241" y="863020"/>
              <a:ext cx="22682202" cy="107818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3200" dirty="0" smtClean="0">
                  <a:ea typeface="Arial"/>
                  <a:cs typeface="Arial"/>
                </a:rPr>
                <a:t> </a:t>
              </a:r>
              <a:r>
                <a:rPr lang="ru-RU" sz="3200" dirty="0">
                  <a:ea typeface="Arial"/>
                  <a:cs typeface="Arial"/>
                </a:rPr>
                <a:t>	</a:t>
              </a:r>
            </a:p>
          </p:txBody>
        </p:sp>
      </p:grpSp>
      <p:grpSp>
        <p:nvGrpSpPr>
          <p:cNvPr id="271" name="Shape 271"/>
          <p:cNvGrpSpPr/>
          <p:nvPr/>
        </p:nvGrpSpPr>
        <p:grpSpPr>
          <a:xfrm>
            <a:off x="603142" y="4152794"/>
            <a:ext cx="23593287" cy="1142785"/>
            <a:chOff x="-287747" y="0"/>
            <a:chExt cx="23593287" cy="1142785"/>
          </a:xfrm>
        </p:grpSpPr>
        <p:sp>
          <p:nvSpPr>
            <p:cNvPr id="272" name="Shape 272"/>
            <p:cNvSpPr/>
            <p:nvPr/>
          </p:nvSpPr>
          <p:spPr>
            <a:xfrm>
              <a:off x="-287747" y="0"/>
              <a:ext cx="23593287" cy="628127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/>
              <a:r>
                <a:rPr lang="ru-RU"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   </a:t>
              </a:r>
              <a:r>
                <a:rPr sz="4000" b="1" dirty="0" err="1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Мы</a:t>
              </a:r>
              <a:r>
                <a:rPr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пров</a:t>
              </a:r>
              <a:r>
                <a:rPr lang="ru-RU"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ели </a:t>
              </a:r>
              <a:r>
                <a:rPr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и</a:t>
              </a:r>
              <a:r>
                <a:rPr lang="ru-RU"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проанализировали</a:t>
              </a:r>
              <a:r>
                <a:rPr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:</a:t>
              </a:r>
              <a:r>
                <a:rPr lang="ru-RU"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                                   Наши гипотезы:</a:t>
              </a:r>
              <a:r>
                <a:rPr sz="4000" b="1" dirty="0" smtClean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endParaRPr sz="40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3" name="Shape 273"/>
            <p:cNvSpPr txBox="1"/>
            <p:nvPr/>
          </p:nvSpPr>
          <p:spPr>
            <a:xfrm>
              <a:off x="1" y="681120"/>
              <a:ext cx="22682201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just"/>
              <a:endParaRPr lang="ru-RU" sz="24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18" name="Рисунок 17" descr="https://chirpo.ru/img/logo.png">
            <a:extLst>
              <a:ext uri="{FF2B5EF4-FFF2-40B4-BE49-F238E27FC236}">
                <a16:creationId xmlns:a16="http://schemas.microsoft.com/office/drawing/2014/main" id="{C5BC1B45-5609-44BC-AE96-401C8321D6F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A10807C-565E-45CA-B423-3F8B7F0BB82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22F9ADA-C9BD-490A-9B79-6F86EFB2E6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27BD2FC6-FCDB-43C4-8D68-A73B44E23FB0}"/>
              </a:ext>
            </a:extLst>
          </p:cNvPr>
          <p:cNvSpPr/>
          <p:nvPr/>
        </p:nvSpPr>
        <p:spPr>
          <a:xfrm>
            <a:off x="603142" y="5036309"/>
            <a:ext cx="9149850" cy="461665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49 интервью – родители и обучающиеся  </a:t>
            </a:r>
            <a:endParaRPr lang="ru-RU" sz="3200" dirty="0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DE0F088F-4202-48A0-B128-3A5A09690DA7}"/>
              </a:ext>
            </a:extLst>
          </p:cNvPr>
          <p:cNvSpPr/>
          <p:nvPr/>
        </p:nvSpPr>
        <p:spPr>
          <a:xfrm>
            <a:off x="603142" y="6206050"/>
            <a:ext cx="9149850" cy="860438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3</a:t>
            </a:r>
            <a:r>
              <a:rPr lang="ru-RU" sz="3200" dirty="0" smtClean="0"/>
              <a:t> беседы – социальный педагог, </a:t>
            </a:r>
            <a:r>
              <a:rPr lang="ru-RU" sz="3200" dirty="0" err="1" smtClean="0"/>
              <a:t>зам.директора</a:t>
            </a:r>
            <a:r>
              <a:rPr lang="ru-RU" sz="3200" dirty="0" smtClean="0"/>
              <a:t>, куратор группы</a:t>
            </a:r>
            <a:endParaRPr lang="ru-RU" sz="3200" dirty="0"/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7BB54F23-39C7-4232-8C00-8544A4555496}"/>
              </a:ext>
            </a:extLst>
          </p:cNvPr>
          <p:cNvSpPr/>
          <p:nvPr/>
        </p:nvSpPr>
        <p:spPr>
          <a:xfrm>
            <a:off x="603142" y="7587796"/>
            <a:ext cx="9149850" cy="942600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2 интервью с </a:t>
            </a:r>
            <a:r>
              <a:rPr lang="ru-RU" sz="3200" dirty="0"/>
              <a:t>д</a:t>
            </a:r>
            <a:r>
              <a:rPr lang="ru-RU" sz="3200" dirty="0" smtClean="0"/>
              <a:t>иректором </a:t>
            </a:r>
            <a:r>
              <a:rPr lang="ru-RU" sz="3200" dirty="0"/>
              <a:t>ГБПОУ «ВАТТ-ККК» </a:t>
            </a: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F7A1FB08-740D-4C20-9A82-7AAE7ADFB4C8}"/>
              </a:ext>
            </a:extLst>
          </p:cNvPr>
          <p:cNvSpPr/>
          <p:nvPr/>
        </p:nvSpPr>
        <p:spPr>
          <a:xfrm>
            <a:off x="603142" y="9098605"/>
            <a:ext cx="9149850" cy="1684327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Анализировали: нормативно – правовую базу, условия работы социального педагога.</a:t>
            </a:r>
          </a:p>
          <a:p>
            <a:pPr algn="ctr"/>
            <a:r>
              <a:rPr lang="ru-RU" sz="3200" dirty="0" smtClean="0"/>
              <a:t>Наблюдали: родители, обучающиеся </a:t>
            </a:r>
            <a:endParaRPr lang="ru-RU" sz="3200" dirty="0"/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9C9763E7-BD81-4458-9A51-9C7C5B17EEBF}"/>
              </a:ext>
            </a:extLst>
          </p:cNvPr>
          <p:cNvSpPr/>
          <p:nvPr/>
        </p:nvSpPr>
        <p:spPr>
          <a:xfrm>
            <a:off x="4958259" y="5533303"/>
            <a:ext cx="439616" cy="618785"/>
          </a:xfrm>
          <a:prstGeom prst="downArrow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: вниз 39">
            <a:extLst>
              <a:ext uri="{FF2B5EF4-FFF2-40B4-BE49-F238E27FC236}">
                <a16:creationId xmlns:a16="http://schemas.microsoft.com/office/drawing/2014/main" id="{11F1194A-A8BF-42F7-97C7-51708A6D74FC}"/>
              </a:ext>
            </a:extLst>
          </p:cNvPr>
          <p:cNvSpPr/>
          <p:nvPr/>
        </p:nvSpPr>
        <p:spPr>
          <a:xfrm>
            <a:off x="4958259" y="8571268"/>
            <a:ext cx="439616" cy="514160"/>
          </a:xfrm>
          <a:prstGeom prst="downArrow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D0396E05-FC62-4BB4-9993-5860AE152056}"/>
              </a:ext>
            </a:extLst>
          </p:cNvPr>
          <p:cNvSpPr/>
          <p:nvPr/>
        </p:nvSpPr>
        <p:spPr>
          <a:xfrm>
            <a:off x="10133321" y="5064745"/>
            <a:ext cx="14063107" cy="5718187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8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344149" y="5229363"/>
            <a:ext cx="1358107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FontTx/>
              <a:buAutoNum type="arabicPeriod"/>
            </a:pPr>
            <a:r>
              <a:rPr lang="ru-RU" sz="2800" dirty="0">
                <a:solidFill>
                  <a:schemeClr val="bg1"/>
                </a:solidFill>
              </a:rPr>
              <a:t>У</a:t>
            </a:r>
            <a:r>
              <a:rPr lang="ru-RU" sz="2800" dirty="0" smtClean="0">
                <a:solidFill>
                  <a:schemeClr val="bg1"/>
                </a:solidFill>
              </a:rPr>
              <a:t>ровень </a:t>
            </a:r>
            <a:r>
              <a:rPr lang="ru-RU" sz="2800" dirty="0">
                <a:solidFill>
                  <a:schemeClr val="bg1"/>
                </a:solidFill>
              </a:rPr>
              <a:t>нормативно-правовой компетенции администрации техникума по данной ЖС недостаточен возможно из-за отсутствия взаимодействия, консультирования администрации техникума специалистами профильных организаций, ведомств; </a:t>
            </a:r>
          </a:p>
          <a:p>
            <a:pPr marL="514350" indent="-514350" algn="just">
              <a:buFontTx/>
              <a:buAutoNum type="arabicPeriod"/>
            </a:pPr>
            <a:r>
              <a:rPr lang="ru-RU" sz="2800" dirty="0">
                <a:solidFill>
                  <a:schemeClr val="bg1"/>
                </a:solidFill>
              </a:rPr>
              <a:t>В</a:t>
            </a:r>
            <a:r>
              <a:rPr lang="ru-RU" sz="2800" dirty="0" smtClean="0">
                <a:solidFill>
                  <a:schemeClr val="bg1"/>
                </a:solidFill>
              </a:rPr>
              <a:t>озможно </a:t>
            </a:r>
            <a:r>
              <a:rPr lang="ru-RU" sz="2800" dirty="0">
                <a:solidFill>
                  <a:schemeClr val="bg1"/>
                </a:solidFill>
              </a:rPr>
              <a:t>когда  обучающийся ПОО из числа семей участников СВО и его родители (законные представители) обращаются в техникум для получения социальной поддержки, то сталкиваются с некомпетентностью и неорганизованностью администрации по оказанию социальной поддержки обучающимся ПОО из числа семей участников СВО;</a:t>
            </a:r>
          </a:p>
          <a:p>
            <a:pPr marL="514350" indent="-514350" algn="just">
              <a:buFontTx/>
              <a:buAutoNum type="arabicPeriod"/>
            </a:pPr>
            <a:r>
              <a:rPr lang="ru-RU" sz="2800" dirty="0">
                <a:solidFill>
                  <a:schemeClr val="bg1"/>
                </a:solidFill>
              </a:rPr>
              <a:t>В</a:t>
            </a:r>
            <a:r>
              <a:rPr lang="ru-RU" sz="2800" dirty="0" smtClean="0">
                <a:solidFill>
                  <a:schemeClr val="bg1"/>
                </a:solidFill>
              </a:rPr>
              <a:t>озможно</a:t>
            </a:r>
            <a:r>
              <a:rPr lang="ru-RU" sz="2800" dirty="0">
                <a:solidFill>
                  <a:schemeClr val="bg1"/>
                </a:solidFill>
              </a:rPr>
              <a:t>, при ведении учета обучающихся ПОО из числа семей участников СВО, социальный педагог сталкивается с отсутствием информационной системы учета обучающихся из числа семей СВО в ПОО. </a:t>
            </a:r>
          </a:p>
          <a:p>
            <a:pPr marL="514350" indent="-514350" algn="just">
              <a:buAutoNum type="arabicPeriod"/>
            </a:pPr>
            <a:endParaRPr lang="ru-RU" sz="2800" dirty="0" smtClean="0">
              <a:solidFill>
                <a:schemeClr val="bg1"/>
              </a:solidFill>
            </a:endParaRPr>
          </a:p>
          <a:p>
            <a:pPr marL="514350" indent="-514350" algn="just">
              <a:buAutoNum type="arabicPeriod"/>
            </a:pP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634" y="11999583"/>
            <a:ext cx="238155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__GeistSans_3a0388"/>
              </a:rPr>
              <a:t>Затруднения при работе с  нормативно-правовой базой возникают по причине отсутствия межведомственного взаимодействия администрации техникума со сторонними организациями. </a:t>
            </a:r>
            <a:r>
              <a:rPr lang="ru-RU" sz="3200" dirty="0">
                <a:latin typeface="__GeistSans_3a0388"/>
              </a:rPr>
              <a:t>С</a:t>
            </a:r>
            <a:r>
              <a:rPr lang="ru-RU" sz="3200" dirty="0" smtClean="0">
                <a:latin typeface="__GeistSans_3a0388"/>
              </a:rPr>
              <a:t>оциальный педагог испытывает трудности: недостаточная компетентность, не организованное рабочее место, сохранность документов, цифровизация.</a:t>
            </a:r>
            <a:endParaRPr lang="ru-RU" sz="3200" dirty="0"/>
          </a:p>
        </p:txBody>
      </p:sp>
      <p:sp>
        <p:nvSpPr>
          <p:cNvPr id="31" name="Стрелка: вниз 14">
            <a:extLst>
              <a:ext uri="{FF2B5EF4-FFF2-40B4-BE49-F238E27FC236}">
                <a16:creationId xmlns:a16="http://schemas.microsoft.com/office/drawing/2014/main" id="{9C9763E7-BD81-4458-9A51-9C7C5B17EEBF}"/>
              </a:ext>
            </a:extLst>
          </p:cNvPr>
          <p:cNvSpPr/>
          <p:nvPr/>
        </p:nvSpPr>
        <p:spPr>
          <a:xfrm>
            <a:off x="4958259" y="6969011"/>
            <a:ext cx="439616" cy="618785"/>
          </a:xfrm>
          <a:prstGeom prst="downArrow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276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78" name="Picture 278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79" name="Shape 279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ОКАЗЫВАЕТСЯ...</a:t>
            </a:r>
          </a:p>
        </p:txBody>
      </p:sp>
      <p:sp>
        <p:nvSpPr>
          <p:cNvPr id="280" name="Shape 280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1" name="Shape 281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83" name="Shape 283"/>
          <p:cNvSpPr/>
          <p:nvPr/>
        </p:nvSpPr>
        <p:spPr>
          <a:xfrm>
            <a:off x="1524713" y="3731492"/>
            <a:ext cx="6840000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8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Обучающийся комплексует и не идет на полный контакт</a:t>
            </a:r>
            <a:endParaRPr sz="48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8773587" y="3731492"/>
            <a:ext cx="6839999" cy="4319999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32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5" name="Shape 285"/>
          <p:cNvSpPr/>
          <p:nvPr/>
        </p:nvSpPr>
        <p:spPr>
          <a:xfrm>
            <a:off x="16461071" y="8574424"/>
            <a:ext cx="6840001" cy="4319999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6" name="Shape 286"/>
          <p:cNvSpPr/>
          <p:nvPr/>
        </p:nvSpPr>
        <p:spPr>
          <a:xfrm>
            <a:off x="1509845" y="8574424"/>
            <a:ext cx="6840000" cy="43200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7" name="Shape 287"/>
          <p:cNvSpPr/>
          <p:nvPr/>
        </p:nvSpPr>
        <p:spPr>
          <a:xfrm>
            <a:off x="8773587" y="8574424"/>
            <a:ext cx="6839999" cy="4320000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16421589" y="3731492"/>
            <a:ext cx="6840001" cy="4320000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8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Администрация техникума ждет положительных результатов</a:t>
            </a:r>
            <a:endParaRPr sz="48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06CBC368-E937-4BA8-B513-9802B428DDD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AC02891-90A0-4DDE-A096-3AB145D457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0F2D512-7F01-4A17-99BD-8DFD7C6359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5FED64F-CEB0-4743-841D-B7525E5478D3}"/>
              </a:ext>
            </a:extLst>
          </p:cNvPr>
          <p:cNvSpPr txBox="1"/>
          <p:nvPr/>
        </p:nvSpPr>
        <p:spPr>
          <a:xfrm>
            <a:off x="9353670" y="3998665"/>
            <a:ext cx="567983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В кабинете социального педагога присутствуют посторонние люди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83DBA2-23CA-48A2-8855-BF0DE4B2C2C7}"/>
              </a:ext>
            </a:extLst>
          </p:cNvPr>
          <p:cNvSpPr txBox="1"/>
          <p:nvPr/>
        </p:nvSpPr>
        <p:spPr>
          <a:xfrm>
            <a:off x="9063626" y="8841598"/>
            <a:ext cx="625991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Социальный педагог очень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рад,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что обратили внимание на данную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ЖС.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Он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2B59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ждет помощи!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9840A72-C866-434D-9EE0-55B42E3BC95F}"/>
              </a:ext>
            </a:extLst>
          </p:cNvPr>
          <p:cNvSpPr txBox="1"/>
          <p:nvPr/>
        </p:nvSpPr>
        <p:spPr>
          <a:xfrm>
            <a:off x="17150981" y="9210929"/>
            <a:ext cx="572844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2B59"/>
                </a:solidFill>
                <a:latin typeface="Arial"/>
                <a:cs typeface="Arial"/>
              </a:rPr>
              <a:t>Родители </a:t>
            </a:r>
            <a:endParaRPr lang="ru-RU" sz="4800" dirty="0" smtClean="0">
              <a:solidFill>
                <a:srgbClr val="002B59"/>
              </a:solidFill>
              <a:latin typeface="Arial"/>
              <a:cs typeface="Arial"/>
            </a:endParaRPr>
          </a:p>
          <a:p>
            <a:pPr algn="ctr"/>
            <a:r>
              <a:rPr lang="ru-RU" sz="4800" dirty="0" smtClean="0">
                <a:solidFill>
                  <a:srgbClr val="002B59"/>
                </a:solidFill>
                <a:latin typeface="Arial"/>
                <a:cs typeface="Arial"/>
              </a:rPr>
              <a:t>не удовлетворены </a:t>
            </a:r>
            <a:r>
              <a:rPr lang="ru-RU" sz="4800" dirty="0">
                <a:solidFill>
                  <a:srgbClr val="002B59"/>
                </a:solidFill>
                <a:latin typeface="Arial"/>
                <a:cs typeface="Arial"/>
              </a:rPr>
              <a:t>хранением личных дел обучающихся </a:t>
            </a:r>
            <a:endParaRPr lang="ru-RU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067A349-B17A-4ED8-A4B2-9ABC9EEF8004}"/>
              </a:ext>
            </a:extLst>
          </p:cNvPr>
          <p:cNvSpPr txBox="1"/>
          <p:nvPr/>
        </p:nvSpPr>
        <p:spPr>
          <a:xfrm>
            <a:off x="1826161" y="8982274"/>
            <a:ext cx="620736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2B59"/>
                </a:solidFill>
                <a:latin typeface="Arial"/>
                <a:cs typeface="Arial"/>
              </a:rPr>
              <a:t>Социальный педагог затрудняется ответить на </a:t>
            </a:r>
            <a:r>
              <a:rPr lang="ru-RU" sz="4800" dirty="0" smtClean="0">
                <a:solidFill>
                  <a:srgbClr val="002B59"/>
                </a:solidFill>
                <a:latin typeface="Arial"/>
                <a:cs typeface="Arial"/>
              </a:rPr>
              <a:t>некоторые </a:t>
            </a:r>
            <a:r>
              <a:rPr lang="ru-RU" sz="4800" dirty="0">
                <a:solidFill>
                  <a:srgbClr val="002B59"/>
                </a:solidFill>
                <a:latin typeface="Arial"/>
                <a:cs typeface="Arial"/>
              </a:rPr>
              <a:t>вопросов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C592086-F3CE-4F34-AD7C-904C629C335E}"/>
              </a:ext>
            </a:extLst>
          </p:cNvPr>
          <p:cNvSpPr/>
          <p:nvPr/>
        </p:nvSpPr>
        <p:spPr>
          <a:xfrm>
            <a:off x="8370277" y="1311469"/>
            <a:ext cx="15554945" cy="8685711"/>
          </a:xfrm>
          <a:prstGeom prst="roundRect">
            <a:avLst/>
          </a:prstGeom>
          <a:solidFill>
            <a:srgbClr val="FF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2" name="Picture 292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94" name="Picture 294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95" name="Shape 295"/>
          <p:cNvSpPr txBox="1"/>
          <p:nvPr/>
        </p:nvSpPr>
        <p:spPr>
          <a:xfrm>
            <a:off x="900592" y="252939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ПРОФИЛЬ ПЕРСОНЫ</a:t>
            </a:r>
          </a:p>
        </p:txBody>
      </p:sp>
      <p:sp>
        <p:nvSpPr>
          <p:cNvPr id="296" name="Shape 296"/>
          <p:cNvSpPr/>
          <p:nvPr/>
        </p:nvSpPr>
        <p:spPr>
          <a:xfrm flipV="1">
            <a:off x="900592" y="931510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97" name="Shape 297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99" name="Shape 299"/>
          <p:cNvSpPr/>
          <p:nvPr/>
        </p:nvSpPr>
        <p:spPr>
          <a:xfrm>
            <a:off x="8828054" y="2227428"/>
            <a:ext cx="14639390" cy="5115549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</p:spPr>
        <p:txBody>
          <a:bodyPr lIns="91440" tIns="45720" rIns="91440" bIns="45720" anchor="t"/>
          <a:lstStyle>
            <a:defPPr/>
            <a:lvl1pPr marL="0" lvl="0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ru-RU" sz="3200" b="1" i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Социальный </a:t>
            </a:r>
            <a:r>
              <a:rPr lang="ru-RU" sz="3200" b="1" i="1" dirty="0" smtClean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педагог</a:t>
            </a:r>
            <a:endParaRPr lang="ru-RU" sz="3200" b="1" i="1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Алена </a:t>
            </a:r>
            <a:r>
              <a:rPr lang="ru-RU" sz="2400" dirty="0">
                <a:solidFill>
                  <a:schemeClr val="tx1"/>
                </a:solidFill>
              </a:rPr>
              <a:t>Алексеевна Устинова - 51 год, имеет высшее образование, трудолюбива, ответственна, уверенно пользуется ПК.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ea typeface="Arial"/>
                <a:cs typeface="Arial"/>
              </a:rPr>
              <a:t>С появлением в техникуме студентов из числа семей участников СВО </a:t>
            </a:r>
            <a:r>
              <a:rPr lang="ru-RU" sz="2400" dirty="0" smtClean="0">
                <a:solidFill>
                  <a:schemeClr val="tx1"/>
                </a:solidFill>
                <a:ea typeface="Arial"/>
                <a:cs typeface="Arial"/>
              </a:rPr>
              <a:t>с ней заключили дополнительное соглашение к трудовому договору </a:t>
            </a:r>
            <a:r>
              <a:rPr lang="ru-RU" sz="2400" dirty="0">
                <a:solidFill>
                  <a:schemeClr val="tx1"/>
                </a:solidFill>
                <a:ea typeface="Arial"/>
                <a:cs typeface="Arial"/>
              </a:rPr>
              <a:t>–  обязанность оказывать социальную поддержку обучающимся в ГБПОУ «ВАТТ – ККК» из числа семей участников СВО.  </a:t>
            </a:r>
            <a:endParaRPr lang="ru-RU" sz="2400" dirty="0" smtClean="0">
              <a:solidFill>
                <a:schemeClr val="tx1"/>
              </a:solidFill>
              <a:ea typeface="Arial"/>
              <a:cs typeface="Arial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ea typeface="Arial"/>
                <a:cs typeface="Arial"/>
              </a:rPr>
              <a:t>Она получает информацию следующим образом: получение Приказов, писем от Министерства образования и науки Челябинской области, общение с представителями Министерства образования  и науки Челябинской области по телефону, взаимодействие с юристом техникума. </a:t>
            </a:r>
            <a:endParaRPr lang="ru-RU" sz="2400" dirty="0">
              <a:solidFill>
                <a:schemeClr val="tx1"/>
              </a:solidFill>
              <a:ea typeface="Arial"/>
              <a:cs typeface="Arial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Большая загруженность, психологическая нагрузка, страх перед ответственностью за </a:t>
            </a:r>
            <a:r>
              <a:rPr lang="ru-RU" sz="2400" dirty="0" smtClean="0">
                <a:solidFill>
                  <a:schemeClr val="tx1"/>
                </a:solidFill>
              </a:rPr>
              <a:t>принятое </a:t>
            </a:r>
            <a:r>
              <a:rPr lang="ru-RU" sz="2400" dirty="0">
                <a:solidFill>
                  <a:schemeClr val="tx1"/>
                </a:solidFill>
              </a:rPr>
              <a:t>решение в индивидуальной ЖС, </a:t>
            </a:r>
            <a:r>
              <a:rPr lang="ru-RU" sz="2400" dirty="0" smtClean="0">
                <a:solidFill>
                  <a:schemeClr val="tx1"/>
                </a:solidFill>
              </a:rPr>
              <a:t>определение социальных гарантий, подготовка отчетов.</a:t>
            </a:r>
            <a:r>
              <a:rPr lang="ru-RU" sz="2400" dirty="0">
                <a:solidFill>
                  <a:schemeClr val="tx1"/>
                </a:solidFill>
              </a:rPr>
              <a:t>	</a:t>
            </a:r>
            <a:endParaRPr lang="ru-RU" sz="2400" dirty="0">
              <a:solidFill>
                <a:schemeClr val="tx1"/>
              </a:solidFill>
              <a:ea typeface="Arial"/>
              <a:cs typeface="Arial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Не желает работать без поддержки и взаимодействия с компетентными специалистами техникума и межведомственных организаций.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ea typeface="Arial"/>
                <a:cs typeface="Arial"/>
              </a:rPr>
              <a:t>Не может грамотно проконсультировать </a:t>
            </a:r>
            <a:r>
              <a:rPr lang="ru-RU" sz="2400" dirty="0" smtClean="0">
                <a:solidFill>
                  <a:schemeClr val="tx1"/>
                </a:solidFill>
                <a:ea typeface="Arial"/>
                <a:cs typeface="Arial"/>
              </a:rPr>
              <a:t>потому, </a:t>
            </a:r>
            <a:r>
              <a:rPr lang="ru-RU" sz="2400" dirty="0">
                <a:solidFill>
                  <a:schemeClr val="tx1"/>
                </a:solidFill>
                <a:ea typeface="Arial"/>
                <a:cs typeface="Arial"/>
              </a:rPr>
              <a:t>что </a:t>
            </a:r>
            <a:r>
              <a:rPr lang="ru-RU" sz="2400" dirty="0" smtClean="0">
                <a:solidFill>
                  <a:schemeClr val="tx1"/>
                </a:solidFill>
                <a:ea typeface="Arial"/>
                <a:cs typeface="Arial"/>
              </a:rPr>
              <a:t>не имеет </a:t>
            </a:r>
            <a:r>
              <a:rPr lang="ru-RU" sz="2400" dirty="0">
                <a:solidFill>
                  <a:schemeClr val="tx1"/>
                </a:solidFill>
                <a:ea typeface="Arial"/>
                <a:cs typeface="Arial"/>
              </a:rPr>
              <a:t>достаточно знаний по нормативно-правовой базе в рамках ЖС. Обращаясь к вышестоящим специалистам </a:t>
            </a:r>
            <a:r>
              <a:rPr lang="ru-RU" sz="2400" dirty="0" smtClean="0">
                <a:solidFill>
                  <a:schemeClr val="tx1"/>
                </a:solidFill>
                <a:ea typeface="Arial"/>
                <a:cs typeface="Arial"/>
              </a:rPr>
              <a:t>своевременно </a:t>
            </a:r>
            <a:r>
              <a:rPr lang="ru-RU" sz="2400" dirty="0">
                <a:solidFill>
                  <a:schemeClr val="tx1"/>
                </a:solidFill>
                <a:ea typeface="Arial"/>
                <a:cs typeface="Arial"/>
              </a:rPr>
              <a:t>(моментально) не получает ответа по индивидуальной ЖС</a:t>
            </a:r>
            <a:r>
              <a:rPr lang="ru-RU" sz="2400" dirty="0" smtClean="0">
                <a:solidFill>
                  <a:schemeClr val="tx1"/>
                </a:solidFill>
                <a:ea typeface="Arial"/>
                <a:cs typeface="Arial"/>
              </a:rPr>
              <a:t>. </a:t>
            </a:r>
            <a:endParaRPr lang="ru-RU" sz="240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</a:rPr>
              <a:t> Для нее важно создание комфортных условий труда на рабочем месте, обеспечение сохранности личных дел, удовлетворенность заинтересованных лиц от оказанной услуги. </a:t>
            </a:r>
          </a:p>
        </p:txBody>
      </p:sp>
      <p:sp>
        <p:nvSpPr>
          <p:cNvPr id="305" name="Shape 305"/>
          <p:cNvSpPr/>
          <p:nvPr/>
        </p:nvSpPr>
        <p:spPr>
          <a:xfrm>
            <a:off x="488599" y="9366112"/>
            <a:ext cx="3095136" cy="631068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b="1" dirty="0">
                <a:solidFill>
                  <a:srgbClr val="FFFFFF"/>
                </a:solidFill>
                <a:latin typeface="Arial"/>
                <a:cs typeface="Arial"/>
              </a:rPr>
              <a:t>Цитата</a:t>
            </a:r>
            <a:endParaRPr sz="4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2FE33E-22CD-4A9E-B5EB-EEF6D2B2E6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513" b="32019"/>
          <a:stretch/>
        </p:blipFill>
        <p:spPr>
          <a:xfrm>
            <a:off x="488599" y="1839003"/>
            <a:ext cx="7644285" cy="7431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9" name="Shape 304">
            <a:extLst>
              <a:ext uri="{FF2B5EF4-FFF2-40B4-BE49-F238E27FC236}">
                <a16:creationId xmlns:a16="http://schemas.microsoft.com/office/drawing/2014/main" id="{08F6A1B8-8C04-4E5E-8F29-E738FA377704}"/>
              </a:ext>
            </a:extLst>
          </p:cNvPr>
          <p:cNvGrpSpPr/>
          <p:nvPr/>
        </p:nvGrpSpPr>
        <p:grpSpPr>
          <a:xfrm>
            <a:off x="1" y="11161133"/>
            <a:ext cx="24387174" cy="2261747"/>
            <a:chOff x="-102617" y="-899284"/>
            <a:chExt cx="24585015" cy="2261747"/>
          </a:xfrm>
        </p:grpSpPr>
        <p:sp>
          <p:nvSpPr>
            <p:cNvPr id="20" name="Shape 305">
              <a:extLst>
                <a:ext uri="{FF2B5EF4-FFF2-40B4-BE49-F238E27FC236}">
                  <a16:creationId xmlns:a16="http://schemas.microsoft.com/office/drawing/2014/main" id="{344A3055-9335-44C9-8402-2A52AF991925}"/>
                </a:ext>
              </a:extLst>
            </p:cNvPr>
            <p:cNvSpPr/>
            <p:nvPr/>
          </p:nvSpPr>
          <p:spPr>
            <a:xfrm>
              <a:off x="805280" y="-899284"/>
              <a:ext cx="22682202" cy="631068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Конфликт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интересов</a:t>
              </a:r>
              <a:endParaRPr sz="40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Shape 306">
              <a:extLst>
                <a:ext uri="{FF2B5EF4-FFF2-40B4-BE49-F238E27FC236}">
                  <a16:creationId xmlns:a16="http://schemas.microsoft.com/office/drawing/2014/main" id="{7E8AD351-5D00-441F-ADF8-73823D37905B}"/>
                </a:ext>
              </a:extLst>
            </p:cNvPr>
            <p:cNvSpPr txBox="1"/>
            <p:nvPr/>
          </p:nvSpPr>
          <p:spPr>
            <a:xfrm>
              <a:off x="-102617" y="-207197"/>
              <a:ext cx="24585015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3200" dirty="0" smtClean="0">
                  <a:latin typeface="Arial"/>
                  <a:ea typeface="Arial"/>
                  <a:cs typeface="Arial"/>
                </a:rPr>
                <a:t>Социальный педагог хочет проконсультировать обучающихся ПОО из числа семей СВО, но недостаточная ее компетентность и не получение своевременной консультации от специалистов вышестоящих организаций и ведомств работающих в данной ЖС, не позволяют оказать качественную, полноценную услугу по оказанию социальной поддержки.</a:t>
              </a:r>
              <a:endParaRPr sz="3200" dirty="0"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3" name="Облачко с текстом: прямоугольное со скругленными углами 2">
            <a:extLst>
              <a:ext uri="{FF2B5EF4-FFF2-40B4-BE49-F238E27FC236}">
                <a16:creationId xmlns:a16="http://schemas.microsoft.com/office/drawing/2014/main" id="{3478EB72-4904-4CB7-B967-3B239FEAE7F2}"/>
              </a:ext>
            </a:extLst>
          </p:cNvPr>
          <p:cNvSpPr/>
          <p:nvPr/>
        </p:nvSpPr>
        <p:spPr>
          <a:xfrm>
            <a:off x="2951017" y="10274026"/>
            <a:ext cx="19124622" cy="673469"/>
          </a:xfrm>
          <a:prstGeom prst="wedgeRoundRectCallout">
            <a:avLst>
              <a:gd name="adj1" fmla="val -47084"/>
              <a:gd name="adj2" fmla="val -138966"/>
              <a:gd name="adj3" fmla="val 16667"/>
            </a:avLst>
          </a:prstGeom>
          <a:solidFill>
            <a:srgbClr val="FF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cs typeface="Arial" pitchFamily="34" charset="0"/>
              </a:rPr>
              <a:t>"Поддержка и профессиональная помощь — ключ к успешному решению сложных задач."</a:t>
            </a:r>
          </a:p>
        </p:txBody>
      </p:sp>
    </p:spTree>
    <p:extLst>
      <p:ext uri="{BB962C8B-B14F-4D97-AF65-F5344CB8AC3E}">
        <p14:creationId xmlns:p14="http://schemas.microsoft.com/office/powerpoint/2010/main" val="202008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C592086-F3CE-4F34-AD7C-904C629C335E}"/>
              </a:ext>
            </a:extLst>
          </p:cNvPr>
          <p:cNvSpPr/>
          <p:nvPr/>
        </p:nvSpPr>
        <p:spPr>
          <a:xfrm>
            <a:off x="6819899" y="1450130"/>
            <a:ext cx="17270997" cy="7975746"/>
          </a:xfrm>
          <a:prstGeom prst="roundRect">
            <a:avLst/>
          </a:prstGeom>
          <a:solidFill>
            <a:srgbClr val="FFFF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92" name="Picture 292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94" name="Picture 294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95" name="Shape 295"/>
          <p:cNvSpPr txBox="1"/>
          <p:nvPr/>
        </p:nvSpPr>
        <p:spPr>
          <a:xfrm>
            <a:off x="900592" y="252939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ПРОФИЛЬ ПЕРСОНЫ</a:t>
            </a:r>
          </a:p>
        </p:txBody>
      </p:sp>
      <p:sp>
        <p:nvSpPr>
          <p:cNvPr id="296" name="Shape 296"/>
          <p:cNvSpPr/>
          <p:nvPr/>
        </p:nvSpPr>
        <p:spPr>
          <a:xfrm flipV="1">
            <a:off x="900592" y="931510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97" name="Shape 297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99" name="Shape 299"/>
          <p:cNvSpPr/>
          <p:nvPr/>
        </p:nvSpPr>
        <p:spPr>
          <a:xfrm>
            <a:off x="7315200" y="2603388"/>
            <a:ext cx="16206636" cy="6293892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</p:spPr>
        <p:txBody>
          <a:bodyPr lIns="91440" tIns="45720" rIns="91440" bIns="45720" anchor="t"/>
          <a:lstStyle>
            <a:defPPr/>
            <a:lvl1pPr marL="0" lvl="0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ru-RU" sz="3200" b="1" i="1" dirty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Обучающийся </a:t>
            </a:r>
            <a:endParaRPr lang="ru-RU" sz="3200" b="1" i="1" dirty="0" smtClean="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М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олодой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человек в возрасте 18 лет обучающийся в ПОО по программе ППСЗ, желает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получить социальную поддержку, так как является членом семьи участника СВО.</a:t>
            </a:r>
            <a:endParaRPr lang="ru-RU" sz="24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Не желает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собственноручно заполнять бланки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документов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-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потеря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времени (испортил бланк)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при предоставлении документов для получения статуса обучающегося ПОО из числа семей участников СВО;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ИСПЫТЫВАЕТ недовольство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от несвоевременного получения ответов на вопросы по данной ЖС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(нюансы индивидуальной ЖС),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социальный педагог не всегда сразу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готов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ответить на вопросы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обучающегося участника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из числа семей СВО, т к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возникает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необходимость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 консультации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юриста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или других компетентных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лиц.</a:t>
            </a:r>
            <a:endParaRPr lang="ru-RU" sz="24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ea typeface="Arial"/>
                <a:cs typeface="Arial"/>
              </a:rPr>
              <a:t>Получил информации о социальной поддержке членов семей участников специальной СВО через интернет, телевидение, общаясь лично с куратором группы, социальным педагогом.	</a:t>
            </a:r>
            <a:endParaRPr lang="en-US" sz="2400" dirty="0" smtClean="0">
              <a:solidFill>
                <a:srgbClr val="000000"/>
              </a:solidFill>
              <a:ea typeface="Arial"/>
              <a:cs typeface="Arial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Для получения социальной поддержки н</a:t>
            </a: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</a:rPr>
              <a:t>еобходимо: получить перечень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</a:rPr>
              <a:t>документов, </a:t>
            </a: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</a:rPr>
              <a:t>сформировать пакет документов, заполнить бланки для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</a:rPr>
              <a:t>формирования личного дела, чтобы социальный педагог принял документы к рассмотрению. </a:t>
            </a:r>
            <a:r>
              <a:rPr lang="ru-RU" sz="2400" dirty="0" smtClean="0">
                <a:solidFill>
                  <a:srgbClr val="000000"/>
                </a:solidFill>
                <a:ea typeface="Arial"/>
                <a:cs typeface="Arial"/>
              </a:rPr>
              <a:t> Затем: уточнить </a:t>
            </a:r>
            <a:r>
              <a:rPr lang="ru-RU" sz="2400" dirty="0">
                <a:solidFill>
                  <a:srgbClr val="000000"/>
                </a:solidFill>
                <a:ea typeface="Arial"/>
                <a:cs typeface="Arial"/>
              </a:rPr>
              <a:t>сроки, размеры выплат и право на иные социальные гарантии. </a:t>
            </a:r>
            <a:endParaRPr lang="ru-RU" sz="2400" dirty="0">
              <a:solidFill>
                <a:srgbClr val="FF0000"/>
              </a:solidFill>
              <a:latin typeface="Arial"/>
              <a:ea typeface="Arial"/>
              <a:cs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sz="36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05" name="Shape 305"/>
          <p:cNvSpPr/>
          <p:nvPr/>
        </p:nvSpPr>
        <p:spPr>
          <a:xfrm>
            <a:off x="506170" y="9363396"/>
            <a:ext cx="3095136" cy="1044225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4000" b="1" dirty="0">
                <a:solidFill>
                  <a:srgbClr val="FFFFFF"/>
                </a:solidFill>
                <a:latin typeface="Arial"/>
                <a:cs typeface="Arial"/>
              </a:rPr>
              <a:t>Цитата</a:t>
            </a:r>
            <a:endParaRPr sz="40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9" name="Shape 304">
            <a:extLst>
              <a:ext uri="{FF2B5EF4-FFF2-40B4-BE49-F238E27FC236}">
                <a16:creationId xmlns:a16="http://schemas.microsoft.com/office/drawing/2014/main" id="{08F6A1B8-8C04-4E5E-8F29-E738FA377704}"/>
              </a:ext>
            </a:extLst>
          </p:cNvPr>
          <p:cNvGrpSpPr/>
          <p:nvPr/>
        </p:nvGrpSpPr>
        <p:grpSpPr>
          <a:xfrm>
            <a:off x="159728" y="11460401"/>
            <a:ext cx="23633352" cy="1827656"/>
            <a:chOff x="-250859" y="-877542"/>
            <a:chExt cx="22933061" cy="1827656"/>
          </a:xfrm>
        </p:grpSpPr>
        <p:sp>
          <p:nvSpPr>
            <p:cNvPr id="20" name="Shape 305">
              <a:extLst>
                <a:ext uri="{FF2B5EF4-FFF2-40B4-BE49-F238E27FC236}">
                  <a16:creationId xmlns:a16="http://schemas.microsoft.com/office/drawing/2014/main" id="{344A3055-9335-44C9-8402-2A52AF991925}"/>
                </a:ext>
              </a:extLst>
            </p:cNvPr>
            <p:cNvSpPr/>
            <p:nvPr/>
          </p:nvSpPr>
          <p:spPr>
            <a:xfrm>
              <a:off x="0" y="-877542"/>
              <a:ext cx="22682202" cy="631068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Конфликт</a:t>
              </a:r>
              <a:r>
                <a:rPr sz="40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40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интересов</a:t>
              </a:r>
              <a:endParaRPr sz="40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Shape 306">
              <a:extLst>
                <a:ext uri="{FF2B5EF4-FFF2-40B4-BE49-F238E27FC236}">
                  <a16:creationId xmlns:a16="http://schemas.microsoft.com/office/drawing/2014/main" id="{7E8AD351-5D00-441F-ADF8-73823D37905B}"/>
                </a:ext>
              </a:extLst>
            </p:cNvPr>
            <p:cNvSpPr txBox="1"/>
            <p:nvPr/>
          </p:nvSpPr>
          <p:spPr>
            <a:xfrm>
              <a:off x="-250859" y="-250215"/>
              <a:ext cx="22332002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3600" dirty="0" smtClean="0">
                  <a:latin typeface="Arial"/>
                  <a:ea typeface="Arial"/>
                  <a:cs typeface="Arial"/>
                </a:rPr>
                <a:t>Обучающийся из числа семей участников СВО хочет максимально получить социальную поддержку. Профессионализм социального педагога не позволяет получить удовлетворенность от оказанной услуги.</a:t>
              </a:r>
              <a:endParaRPr sz="3600" dirty="0"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27" name="Облачко с текстом: прямоугольное со скругленными углами 26">
            <a:extLst>
              <a:ext uri="{FF2B5EF4-FFF2-40B4-BE49-F238E27FC236}">
                <a16:creationId xmlns:a16="http://schemas.microsoft.com/office/drawing/2014/main" id="{D2274C8C-AD0A-4BD9-9E58-1C80BE695E38}"/>
              </a:ext>
            </a:extLst>
          </p:cNvPr>
          <p:cNvSpPr/>
          <p:nvPr/>
        </p:nvSpPr>
        <p:spPr>
          <a:xfrm>
            <a:off x="5223609" y="9914542"/>
            <a:ext cx="16610023" cy="1143946"/>
          </a:xfrm>
          <a:prstGeom prst="wedgeRoundRectCallout">
            <a:avLst>
              <a:gd name="adj1" fmla="val -59925"/>
              <a:gd name="adj2" fmla="val -55251"/>
              <a:gd name="adj3" fmla="val 16667"/>
            </a:avLst>
          </a:prstGeom>
          <a:solidFill>
            <a:srgbClr val="FFFFFF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«Меньше слов – дешевле телеграмма!"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67"/>
          <a:stretch/>
        </p:blipFill>
        <p:spPr bwMode="auto">
          <a:xfrm>
            <a:off x="506170" y="2349352"/>
            <a:ext cx="6123230" cy="6937863"/>
          </a:xfrm>
          <a:prstGeom prst="round2DiagRect">
            <a:avLst>
              <a:gd name="adj1" fmla="val 16667"/>
              <a:gd name="adj2" fmla="val 0"/>
            </a:avLst>
          </a:prstGeom>
          <a:ln w="76200">
            <a:solidFill>
              <a:srgbClr val="00206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Picture 309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11" name="Picture 311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12" name="Shape 312"/>
          <p:cNvSpPr txBox="1"/>
          <p:nvPr/>
        </p:nvSpPr>
        <p:spPr>
          <a:xfrm>
            <a:off x="890890" y="643949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ПОКАЗАТЕЛИ ПРОЕКТА</a:t>
            </a:r>
          </a:p>
        </p:txBody>
      </p:sp>
      <p:sp>
        <p:nvSpPr>
          <p:cNvPr id="313" name="Shape 313"/>
          <p:cNvSpPr/>
          <p:nvPr/>
        </p:nvSpPr>
        <p:spPr>
          <a:xfrm>
            <a:off x="713239" y="1405977"/>
            <a:ext cx="23190304" cy="45719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14" name="Shape 314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17" name="Shape 317"/>
          <p:cNvSpPr/>
          <p:nvPr/>
        </p:nvSpPr>
        <p:spPr>
          <a:xfrm>
            <a:off x="522738" y="8776117"/>
            <a:ext cx="23571306" cy="564994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Реестр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процессов</a:t>
            </a:r>
            <a:endParaRPr sz="4000" dirty="0">
              <a:solidFill>
                <a:schemeClr val="lt1"/>
              </a:solidFill>
            </a:endParaRPr>
          </a:p>
        </p:txBody>
      </p:sp>
      <p:sp>
        <p:nvSpPr>
          <p:cNvPr id="320" name="Shape 320"/>
          <p:cNvSpPr/>
          <p:nvPr/>
        </p:nvSpPr>
        <p:spPr>
          <a:xfrm>
            <a:off x="15245862" y="1645110"/>
            <a:ext cx="8928588" cy="560089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Ожидаемые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эффекты</a:t>
            </a:r>
            <a:endParaRPr sz="4000" dirty="0">
              <a:solidFill>
                <a:schemeClr val="lt1"/>
              </a:solidFill>
            </a:endParaRPr>
          </a:p>
        </p:txBody>
      </p:sp>
      <p:sp>
        <p:nvSpPr>
          <p:cNvPr id="323" name="Shape 323"/>
          <p:cNvSpPr/>
          <p:nvPr/>
        </p:nvSpPr>
        <p:spPr>
          <a:xfrm>
            <a:off x="719536" y="1640509"/>
            <a:ext cx="14216099" cy="560089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Целевые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показатели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проекта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и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их</a:t>
            </a:r>
            <a:r>
              <a:rPr sz="40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40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значение</a:t>
            </a:r>
            <a:endParaRPr sz="4000" dirty="0">
              <a:solidFill>
                <a:schemeClr val="lt1"/>
              </a:solidFill>
            </a:endParaRPr>
          </a:p>
        </p:txBody>
      </p:sp>
      <p:pic>
        <p:nvPicPr>
          <p:cNvPr id="17" name="Рисунок 16" descr="https://chirpo.ru/img/logo.png">
            <a:extLst>
              <a:ext uri="{FF2B5EF4-FFF2-40B4-BE49-F238E27FC236}">
                <a16:creationId xmlns:a16="http://schemas.microsoft.com/office/drawing/2014/main" id="{B18FEF84-0F8C-42B4-9D5C-FD770567D72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D9919BB-BD4E-463E-ADE2-D250275EA1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4A5E7A8-0708-460F-96E0-722EDC4DAF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34357780"/>
              </p:ext>
            </p:extLst>
          </p:nvPr>
        </p:nvGraphicFramePr>
        <p:xfrm>
          <a:off x="15245862" y="2259478"/>
          <a:ext cx="8928588" cy="6293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3CC1739C-4CCC-465C-AE31-4AE046ABD7D0}"/>
              </a:ext>
            </a:extLst>
          </p:cNvPr>
          <p:cNvSpPr/>
          <p:nvPr/>
        </p:nvSpPr>
        <p:spPr>
          <a:xfrm>
            <a:off x="713239" y="9563777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+mj-lt"/>
              <a:buAutoNum type="arabicPeriod"/>
            </a:pPr>
            <a:r>
              <a:rPr lang="ru-RU" sz="3200" b="0" i="0" dirty="0">
                <a:solidFill>
                  <a:schemeClr val="bg1"/>
                </a:solidFill>
                <a:effectLst/>
              </a:rPr>
              <a:t>Консультация по документам</a:t>
            </a: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7A5B891F-5200-4697-91BF-4771D201065C}"/>
              </a:ext>
            </a:extLst>
          </p:cNvPr>
          <p:cNvSpPr/>
          <p:nvPr/>
        </p:nvSpPr>
        <p:spPr>
          <a:xfrm>
            <a:off x="5955323" y="9555499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</a:rPr>
              <a:t>2. Сбор документов 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A23B1C79-0154-49B4-8CED-A337F0759006}"/>
              </a:ext>
            </a:extLst>
          </p:cNvPr>
          <p:cNvSpPr/>
          <p:nvPr/>
        </p:nvSpPr>
        <p:spPr>
          <a:xfrm>
            <a:off x="11197407" y="9555499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3. Предоставление документов </a:t>
            </a:r>
            <a:endParaRPr lang="ru-RU" sz="32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84FD7C23-323C-4D75-8F99-AC6CF789D856}"/>
              </a:ext>
            </a:extLst>
          </p:cNvPr>
          <p:cNvSpPr/>
          <p:nvPr/>
        </p:nvSpPr>
        <p:spPr>
          <a:xfrm>
            <a:off x="16461070" y="9512024"/>
            <a:ext cx="7182681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</a:rPr>
              <a:t>4.Уведомление о недостающих документах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A7B642A2-F0E5-4D00-B93D-D71B912DDBE4}"/>
              </a:ext>
            </a:extLst>
          </p:cNvPr>
          <p:cNvSpPr/>
          <p:nvPr/>
        </p:nvSpPr>
        <p:spPr>
          <a:xfrm>
            <a:off x="3410481" y="10638108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</a:rPr>
              <a:t>5. Получение статуса 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77898C0D-30BC-4774-ACD8-1BAA0B46A7A8}"/>
              </a:ext>
            </a:extLst>
          </p:cNvPr>
          <p:cNvSpPr/>
          <p:nvPr/>
        </p:nvSpPr>
        <p:spPr>
          <a:xfrm>
            <a:off x="8838191" y="10617553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6. Определение мер поддержки </a:t>
            </a:r>
            <a:endParaRPr lang="ru-RU" sz="32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4ACABB69-D079-4331-BD30-F738535465F3}"/>
              </a:ext>
            </a:extLst>
          </p:cNvPr>
          <p:cNvSpPr/>
          <p:nvPr/>
        </p:nvSpPr>
        <p:spPr>
          <a:xfrm>
            <a:off x="14380931" y="10637598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</a:rPr>
              <a:t>7.Назначение мер поддержки 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30AD1550-C5A9-4FF8-82D5-CBD3B7E3CC58}"/>
              </a:ext>
            </a:extLst>
          </p:cNvPr>
          <p:cNvSpPr/>
          <p:nvPr/>
        </p:nvSpPr>
        <p:spPr>
          <a:xfrm>
            <a:off x="713239" y="11744933"/>
            <a:ext cx="7121083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8. Ежемесячные выплаты </a:t>
            </a:r>
            <a:endParaRPr lang="ru-RU" sz="32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D989D2D0-BA32-4969-948D-15940046F907}"/>
              </a:ext>
            </a:extLst>
          </p:cNvPr>
          <p:cNvSpPr/>
          <p:nvPr/>
        </p:nvSpPr>
        <p:spPr>
          <a:xfrm>
            <a:off x="7984938" y="11769149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</a:rPr>
              <a:t>9. Горячее питание 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8768574F-3996-45AB-A81D-DFD81DC507BB}"/>
              </a:ext>
            </a:extLst>
          </p:cNvPr>
          <p:cNvSpPr/>
          <p:nvPr/>
        </p:nvSpPr>
        <p:spPr>
          <a:xfrm>
            <a:off x="13225238" y="11762292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10. Соц. Поддержка </a:t>
            </a:r>
            <a:r>
              <a:rPr lang="ru-RU" sz="3200" dirty="0" err="1">
                <a:solidFill>
                  <a:schemeClr val="bg1"/>
                </a:solidFill>
              </a:rPr>
              <a:t>внебюджетникам</a:t>
            </a:r>
            <a:r>
              <a:rPr lang="ru-RU" sz="3200" dirty="0">
                <a:solidFill>
                  <a:schemeClr val="bg1"/>
                </a:solidFill>
              </a:rPr>
              <a:t> </a:t>
            </a:r>
            <a:endParaRPr lang="ru-RU" sz="32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id="{851ACAA6-F85F-4662-98C8-276A162D586B}"/>
              </a:ext>
            </a:extLst>
          </p:cNvPr>
          <p:cNvSpPr/>
          <p:nvPr/>
        </p:nvSpPr>
        <p:spPr>
          <a:xfrm>
            <a:off x="18493110" y="11744932"/>
            <a:ext cx="5089684" cy="916653"/>
          </a:xfrm>
          <a:prstGeom prst="roundRect">
            <a:avLst/>
          </a:prstGeom>
          <a:solidFill>
            <a:srgbClr val="002B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</a:rPr>
              <a:t>11. Прекращение статуса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81460" y="2464625"/>
            <a:ext cx="11240869" cy="60834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206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Скругленный прямоугольник 55"/>
          <p:cNvSpPr/>
          <p:nvPr/>
        </p:nvSpPr>
        <p:spPr>
          <a:xfrm>
            <a:off x="14839950" y="8733626"/>
            <a:ext cx="9353550" cy="1617132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14839949" y="6781215"/>
            <a:ext cx="9353551" cy="1525778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4739628" y="4776173"/>
            <a:ext cx="9353551" cy="1663580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839950" y="2858855"/>
            <a:ext cx="9353550" cy="1567664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 rot="16200000">
            <a:off x="2615436" y="8175816"/>
            <a:ext cx="1756577" cy="332715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7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 rot="16200000">
            <a:off x="7700118" y="5681417"/>
            <a:ext cx="5082422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 rot="16200000">
            <a:off x="708004" y="5929209"/>
            <a:ext cx="5578003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5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5516204" y="7967716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4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5444686" y="6259737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3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5390660" y="4426519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2" name="Shape 515">
            <a:extLst>
              <a:ext uri="{FF2B5EF4-FFF2-40B4-BE49-F238E27FC236}">
                <a16:creationId xmlns:a16="http://schemas.microsoft.com/office/drawing/2014/main" id="{D92EAB6E-1C3B-4CC5-AEE3-1F999E165904}"/>
              </a:ext>
            </a:extLst>
          </p:cNvPr>
          <p:cNvSpPr/>
          <p:nvPr/>
        </p:nvSpPr>
        <p:spPr>
          <a:xfrm>
            <a:off x="5390660" y="2694586"/>
            <a:ext cx="2582417" cy="339277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508" name="Picture 508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10" name="Picture 510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11" name="Shape 511"/>
          <p:cNvSpPr txBox="1"/>
          <p:nvPr/>
        </p:nvSpPr>
        <p:spPr>
          <a:xfrm>
            <a:off x="862053" y="944438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lang="ru-RU"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ТЕКУЩАЯ КАРТА СЛОЕВ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512" name="Shape 512"/>
          <p:cNvSpPr/>
          <p:nvPr/>
        </p:nvSpPr>
        <p:spPr>
          <a:xfrm flipV="1">
            <a:off x="598435" y="154365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3" name="Shape 513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21" name="Shape 521"/>
          <p:cNvSpPr/>
          <p:nvPr/>
        </p:nvSpPr>
        <p:spPr>
          <a:xfrm>
            <a:off x="304910" y="2147050"/>
            <a:ext cx="6116542" cy="1434349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1.</a:t>
            </a:r>
            <a:r>
              <a:rPr lang="ru-RU" sz="32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Изучение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социальным педагогом НПА по  ЖС  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24" name="Shape 524"/>
          <p:cNvSpPr/>
          <p:nvPr/>
        </p:nvSpPr>
        <p:spPr>
          <a:xfrm>
            <a:off x="6735895" y="2147050"/>
            <a:ext cx="7064897" cy="143435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2.</a:t>
            </a: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Встреча социального педагога с родителями,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обучающимися </a:t>
            </a:r>
            <a:endParaRPr sz="3200" dirty="0">
              <a:solidFill>
                <a:schemeClr val="lt1"/>
              </a:solidFill>
            </a:endParaRPr>
          </a:p>
        </p:txBody>
      </p:sp>
      <p:sp>
        <p:nvSpPr>
          <p:cNvPr id="527" name="Shape 527"/>
          <p:cNvSpPr/>
          <p:nvPr/>
        </p:nvSpPr>
        <p:spPr>
          <a:xfrm>
            <a:off x="319888" y="3763068"/>
            <a:ext cx="6101563" cy="166618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3.</a:t>
            </a: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Получение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перечня необходимых документов, консультации  </a:t>
            </a:r>
            <a:endParaRPr sz="3200" dirty="0">
              <a:solidFill>
                <a:schemeClr val="lt1"/>
              </a:solidFill>
            </a:endParaRPr>
          </a:p>
        </p:txBody>
      </p:sp>
      <p:sp>
        <p:nvSpPr>
          <p:cNvPr id="530" name="Shape 530"/>
          <p:cNvSpPr/>
          <p:nvPr/>
        </p:nvSpPr>
        <p:spPr>
          <a:xfrm>
            <a:off x="6681869" y="3763068"/>
            <a:ext cx="7118923" cy="189478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4.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Сбор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пакета документов на получение социальной выплаты обучающимися. Родителями (законными представителями)</a:t>
            </a:r>
            <a:endParaRPr sz="3200" dirty="0">
              <a:solidFill>
                <a:schemeClr val="lt1"/>
              </a:solidFill>
            </a:endParaRPr>
          </a:p>
        </p:txBody>
      </p:sp>
      <p:sp>
        <p:nvSpPr>
          <p:cNvPr id="538" name="Shape 538"/>
          <p:cNvSpPr/>
          <p:nvPr/>
        </p:nvSpPr>
        <p:spPr>
          <a:xfrm>
            <a:off x="303380" y="5657850"/>
            <a:ext cx="6118072" cy="154305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5.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Проверка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документов социальным педагогом. Ожидание результатов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44" name="Shape 544"/>
          <p:cNvSpPr/>
          <p:nvPr/>
        </p:nvSpPr>
        <p:spPr>
          <a:xfrm>
            <a:off x="319888" y="7379149"/>
            <a:ext cx="6101563" cy="1516413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7.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Назначение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всех мер социальной поддержки (приказы) </a:t>
            </a:r>
            <a:endParaRPr sz="3200" dirty="0">
              <a:solidFill>
                <a:schemeClr val="lt1"/>
              </a:solidFill>
            </a:endParaRPr>
          </a:p>
        </p:txBody>
      </p:sp>
      <p:pic>
        <p:nvPicPr>
          <p:cNvPr id="42" name="Рисунок 41" descr="https://chirpo.ru/img/logo.png">
            <a:extLst>
              <a:ext uri="{FF2B5EF4-FFF2-40B4-BE49-F238E27FC236}">
                <a16:creationId xmlns:a16="http://schemas.microsoft.com/office/drawing/2014/main" id="{38BF2ECC-70D9-4A84-A5B8-0CB1E238D0C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D8590CD-213D-48D9-AF74-963466B81C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C77EFFA-6B7C-451C-9060-DDC5867081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46" name="Shape 538">
            <a:extLst>
              <a:ext uri="{FF2B5EF4-FFF2-40B4-BE49-F238E27FC236}">
                <a16:creationId xmlns:a16="http://schemas.microsoft.com/office/drawing/2014/main" id="{B6E2CE58-736D-4A4B-B06E-9A3F97FC3FE7}"/>
              </a:ext>
            </a:extLst>
          </p:cNvPr>
          <p:cNvSpPr/>
          <p:nvPr/>
        </p:nvSpPr>
        <p:spPr>
          <a:xfrm>
            <a:off x="319888" y="9220462"/>
            <a:ext cx="13480904" cy="643461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9. 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Получение обучающимися социальной поддержки  </a:t>
            </a:r>
            <a:endParaRPr sz="3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4A91B4-EAFA-4CEB-8E65-24E6BE971830}"/>
              </a:ext>
            </a:extLst>
          </p:cNvPr>
          <p:cNvSpPr txBox="1"/>
          <p:nvPr/>
        </p:nvSpPr>
        <p:spPr>
          <a:xfrm>
            <a:off x="0" y="10295526"/>
            <a:ext cx="12271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Занимаемое время  всего процесса: </a:t>
            </a:r>
            <a:r>
              <a:rPr lang="ru-RU" sz="3200" dirty="0"/>
              <a:t>от </a:t>
            </a:r>
            <a:r>
              <a:rPr lang="ru-RU" sz="6000" b="1" dirty="0">
                <a:solidFill>
                  <a:srgbClr val="002060"/>
                </a:solidFill>
              </a:rPr>
              <a:t>3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3200" dirty="0"/>
              <a:t>дней до </a:t>
            </a:r>
            <a:r>
              <a:rPr lang="ru-RU" sz="6000" b="1" dirty="0">
                <a:solidFill>
                  <a:srgbClr val="002060"/>
                </a:solidFill>
              </a:rPr>
              <a:t>3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3200" dirty="0"/>
              <a:t>недель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06D8E53-277E-4865-8E3C-DA7BF944DD4E}"/>
              </a:ext>
            </a:extLst>
          </p:cNvPr>
          <p:cNvSpPr txBox="1"/>
          <p:nvPr/>
        </p:nvSpPr>
        <p:spPr>
          <a:xfrm>
            <a:off x="304910" y="11357348"/>
            <a:ext cx="1077017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dirty="0">
                <a:solidFill>
                  <a:srgbClr val="213965"/>
                </a:solidFill>
                <a:effectLst/>
              </a:rPr>
              <a:t>Качество социальной поддержки зависит от: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213965"/>
                </a:solidFill>
                <a:effectLst/>
              </a:rPr>
              <a:t> Взаимодействия ПОО с другими организациями.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213965"/>
                </a:solidFill>
                <a:effectLst/>
              </a:rPr>
              <a:t> Компетенций социального педагога.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b="0" i="0" dirty="0">
                <a:solidFill>
                  <a:srgbClr val="213965"/>
                </a:solidFill>
                <a:effectLst/>
              </a:rPr>
              <a:t> Комфортных условий труда социального педагога.</a:t>
            </a:r>
          </a:p>
          <a:p>
            <a:endParaRPr lang="ru-RU" dirty="0"/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3441BF30-5C03-4BDB-AB52-27AD53DE8647}"/>
              </a:ext>
            </a:extLst>
          </p:cNvPr>
          <p:cNvSpPr/>
          <p:nvPr/>
        </p:nvSpPr>
        <p:spPr>
          <a:xfrm>
            <a:off x="3075635" y="9863924"/>
            <a:ext cx="836179" cy="983182"/>
          </a:xfrm>
          <a:prstGeom prst="downArrow">
            <a:avLst/>
          </a:prstGeom>
          <a:solidFill>
            <a:srgbClr val="002060"/>
          </a:solidFill>
          <a:ln>
            <a:solidFill>
              <a:srgbClr val="002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Shape 547"/>
          <p:cNvSpPr/>
          <p:nvPr/>
        </p:nvSpPr>
        <p:spPr>
          <a:xfrm>
            <a:off x="6735895" y="7604314"/>
            <a:ext cx="7064897" cy="1066082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8.</a:t>
            </a: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Передача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приказа в структурные подразделения </a:t>
            </a:r>
            <a:endParaRPr sz="3200" dirty="0">
              <a:solidFill>
                <a:schemeClr val="lt1"/>
              </a:solidFill>
            </a:endParaRPr>
          </a:p>
        </p:txBody>
      </p:sp>
      <p:sp>
        <p:nvSpPr>
          <p:cNvPr id="45" name="Shape 541"/>
          <p:cNvSpPr/>
          <p:nvPr/>
        </p:nvSpPr>
        <p:spPr>
          <a:xfrm>
            <a:off x="6735894" y="5862736"/>
            <a:ext cx="7089531" cy="15164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txBody>
          <a:bodyPr lIns="91440" tIns="45720" rIns="91440" bIns="45720" anchor="ctr"/>
          <a:lstStyle/>
          <a:p>
            <a:pPr marL="0" indent="0" algn="just"/>
            <a:r>
              <a:rPr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6.</a:t>
            </a:r>
            <a:r>
              <a:rPr lang="ru-RU" sz="3200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Получение </a:t>
            </a:r>
            <a:r>
              <a:rPr lang="ru-RU" sz="3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статуса «Обучающийся ПОО из числа семей участников СВО»</a:t>
            </a:r>
            <a:endParaRPr sz="3200" dirty="0">
              <a:solidFill>
                <a:schemeClr val="lt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70180" y="2858854"/>
            <a:ext cx="85550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Отсутствие </a:t>
            </a:r>
            <a:r>
              <a:rPr lang="ru-RU" sz="2800" dirty="0" smtClean="0"/>
              <a:t>конфиденциальности  в </a:t>
            </a:r>
            <a:r>
              <a:rPr lang="ru-RU" sz="2800" dirty="0"/>
              <a:t>процессе общения социального педагога и обучающегося, родителей (законных представителей)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83217" y="4903826"/>
            <a:ext cx="86663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Несвоевременное </a:t>
            </a:r>
            <a:r>
              <a:rPr lang="ru-RU" sz="2800" dirty="0" smtClean="0"/>
              <a:t>предоставление </a:t>
            </a:r>
            <a:r>
              <a:rPr lang="ru-RU" sz="2800" dirty="0"/>
              <a:t>ПОО </a:t>
            </a:r>
            <a:r>
              <a:rPr lang="ru-RU" sz="2800" dirty="0" smtClean="0"/>
              <a:t>статистических </a:t>
            </a:r>
            <a:r>
              <a:rPr lang="ru-RU" sz="2800" dirty="0"/>
              <a:t>данных, информации для оказания социальной поддержки обучающихся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979591" y="6851606"/>
            <a:ext cx="89519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Не в полной мере владение ПОО информацией (нормативно-правовой) по данной ЖС чтобы решить вопросы, проблемы на должном уровне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083217" y="8849694"/>
            <a:ext cx="87320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Неосведомленность социального педагога по нормативно-правовой информации для решения проблем и вопросов в рамках данной ЖС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14839951" y="10847106"/>
            <a:ext cx="9353549" cy="1617132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Недостаточный уровень соблюдения законодательства по защищенности персональных данных (документов) обучающихся, родителей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609578" y="1388654"/>
            <a:ext cx="10076246" cy="1541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buSzPts val="1800"/>
            </a:pPr>
            <a:r>
              <a:rPr lang="ru-RU" sz="4400" b="1" dirty="0" smtClean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ВЫЯВЛЕННЫЕ БАРЬЕРЫ (СИСТЕМНЫЙ ЁЖ)</a:t>
            </a:r>
            <a:endParaRPr lang="ru-RU"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24013" y="10253607"/>
            <a:ext cx="2372118" cy="23905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03163" y="12738381"/>
            <a:ext cx="118954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hlinkClick r:id="rId8"/>
              </a:rPr>
              <a:t>https://</a:t>
            </a:r>
            <a:r>
              <a:rPr lang="en-US" sz="2400" dirty="0" smtClean="0">
                <a:hlinkClick r:id="rId8"/>
              </a:rPr>
              <a:t>disk.yandex.ru/edit/d/e2SWvdnQrIIufmsATB4wSiPegnqahzm72s0qoIz-cKg6TWhKUDZXQzN5UQ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9890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Диаграммы">
  <a:themeElements>
    <a:clrScheme name="тема для слайдов с диаграммами">
      <a:dk1>
        <a:srgbClr val="414042"/>
      </a:dk1>
      <a:lt1>
        <a:srgbClr val="FFFFFF"/>
      </a:lt1>
      <a:dk2>
        <a:srgbClr val="FFFFFF"/>
      </a:dk2>
      <a:lt2>
        <a:srgbClr val="FFFFFF"/>
      </a:lt2>
      <a:accent1>
        <a:srgbClr val="293D6D"/>
      </a:accent1>
      <a:accent2>
        <a:srgbClr val="456EA9"/>
      </a:accent2>
      <a:accent3>
        <a:srgbClr val="68B0E0"/>
      </a:accent3>
      <a:accent4>
        <a:srgbClr val="ACC44D"/>
      </a:accent4>
      <a:accent5>
        <a:srgbClr val="4C9D8D"/>
      </a:accent5>
      <a:accent6>
        <a:srgbClr val="7F7F7F"/>
      </a:accent6>
      <a:hlink>
        <a:srgbClr val="414042"/>
      </a:hlink>
      <a:folHlink>
        <a:srgbClr val="41404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иаграммы">
  <a:themeElements>
    <a:clrScheme name="тема для слайдов с диаграммами">
      <a:dk1>
        <a:srgbClr val="414042"/>
      </a:dk1>
      <a:lt1>
        <a:srgbClr val="FFFFFF"/>
      </a:lt1>
      <a:dk2>
        <a:srgbClr val="FFFFFF"/>
      </a:dk2>
      <a:lt2>
        <a:srgbClr val="FFFFFF"/>
      </a:lt2>
      <a:accent1>
        <a:srgbClr val="293D6D"/>
      </a:accent1>
      <a:accent2>
        <a:srgbClr val="456EA9"/>
      </a:accent2>
      <a:accent3>
        <a:srgbClr val="68B0E0"/>
      </a:accent3>
      <a:accent4>
        <a:srgbClr val="ACC44D"/>
      </a:accent4>
      <a:accent5>
        <a:srgbClr val="4C9D8D"/>
      </a:accent5>
      <a:accent6>
        <a:srgbClr val="7F7F7F"/>
      </a:accent6>
      <a:hlink>
        <a:srgbClr val="414042"/>
      </a:hlink>
      <a:folHlink>
        <a:srgbClr val="41404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">
      <a:dk1>
        <a:srgbClr val="2F2A95"/>
      </a:dk1>
      <a:lt1>
        <a:srgbClr val="FFFFFF"/>
      </a:lt1>
      <a:dk2>
        <a:srgbClr val="2C55D7"/>
      </a:dk2>
      <a:lt2>
        <a:srgbClr val="EBF0FA"/>
      </a:lt2>
      <a:accent1>
        <a:srgbClr val="00FA00"/>
      </a:accent1>
      <a:accent2>
        <a:srgbClr val="2C55D7"/>
      </a:accent2>
      <a:accent3>
        <a:srgbClr val="2F2A95"/>
      </a:accent3>
      <a:accent4>
        <a:srgbClr val="EBF0FA"/>
      </a:accent4>
      <a:accent5>
        <a:srgbClr val="5B9BD5"/>
      </a:accent5>
      <a:accent6>
        <a:srgbClr val="5ED34E"/>
      </a:accent6>
      <a:hlink>
        <a:srgbClr val="2F2A95"/>
      </a:hlink>
      <a:folHlink>
        <a:srgbClr val="00FA00"/>
      </a:folHlink>
    </a:clrScheme>
    <a:fontScheme name="My_country">
      <a:majorFont>
        <a:latin typeface="Golos Text"/>
        <a:ea typeface=""/>
        <a:cs typeface=""/>
      </a:majorFont>
      <a:minorFont>
        <a:latin typeface="Golos Text"/>
        <a:ea typeface=""/>
        <a:cs typeface="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1970</TotalTime>
  <Words>2033</Words>
  <Application>Microsoft Office PowerPoint</Application>
  <DocSecurity>0</DocSecurity>
  <PresentationFormat>Произвольный</PresentationFormat>
  <Paragraphs>267</Paragraphs>
  <Slides>27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27</vt:i4>
      </vt:variant>
    </vt:vector>
  </HeadingPairs>
  <TitlesOfParts>
    <vt:vector size="41" baseType="lpstr">
      <vt:lpstr>__GeistSans_3a0388</vt:lpstr>
      <vt:lpstr>Arial</vt:lpstr>
      <vt:lpstr>Calibri</vt:lpstr>
      <vt:lpstr>Franklin Gothic Book</vt:lpstr>
      <vt:lpstr>Golos Text</vt:lpstr>
      <vt:lpstr>Tahoma</vt:lpstr>
      <vt:lpstr>Verdana</vt:lpstr>
      <vt:lpstr>Wingdings</vt:lpstr>
      <vt:lpstr>Wingdings 2</vt:lpstr>
      <vt:lpstr>1_Диаграммы</vt:lpstr>
      <vt:lpstr>Диаграммы</vt:lpstr>
      <vt:lpstr>b-default</vt:lpstr>
      <vt:lpstr>Тема Office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Буторина Ольга Сергеевна</dc:creator>
  <cp:lastModifiedBy>Серюкова</cp:lastModifiedBy>
  <cp:revision>186</cp:revision>
  <cp:lastPrinted>2025-05-29T08:46:32Z</cp:lastPrinted>
  <dcterms:created xsi:type="dcterms:W3CDTF">2023-12-22T06:38:56Z</dcterms:created>
  <dcterms:modified xsi:type="dcterms:W3CDTF">2025-06-05T11:28:36Z</dcterms:modified>
</cp:coreProperties>
</file>