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подростков к «стукачеству»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Отношение подростков к «стукачеству»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Негативное</c:v>
                </c:pt>
                <c:pt idx="1">
                  <c:v>Позитивное/нейтральное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1D-4BBE-9282-BF2D1C1A516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Правомерное поведение студентов-юристов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730-4763-BE7D-DD9CAE2CAE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730-4763-BE7D-DD9CAE2CAE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730-4763-BE7D-DD9CAE2CAE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730-4763-BE7D-DD9CAE2CAEC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D730-4763-BE7D-DD9CAE2CAEC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2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730-4763-BE7D-DD9CAE2CAEC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3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D730-4763-BE7D-DD9CAE2CAEC2}"/>
                </c:ext>
              </c:extLst>
            </c:dLbl>
            <c:dLbl>
              <c:idx val="3"/>
              <c:layout>
                <c:manualLayout>
                  <c:x val="0.20607175712971482"/>
                  <c:y val="2.0145799901768494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4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53148036808187"/>
                      <c:h val="0.196466054192534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30-4763-BE7D-DD9CAE2CAEC2}"/>
                </c:ext>
              </c:extLst>
            </c:dLbl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Конформистское</c:v>
                </c:pt>
                <c:pt idx="1">
                  <c:v>Маргинальное</c:v>
                </c:pt>
                <c:pt idx="2">
                  <c:v>Традиционное </c:v>
                </c:pt>
                <c:pt idx="3">
                  <c:v>Социально-активное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</c:v>
                </c:pt>
                <c:pt idx="1">
                  <c:v>0.4</c:v>
                </c:pt>
                <c:pt idx="2">
                  <c:v>0.18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0-4763-BE7D-DD9CAE2CAEC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02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29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59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3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265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492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201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95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13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94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7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5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3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2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8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37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40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F5B6E26-27CC-47CF-84BB-CF0D985D4E59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7BCE14B-5E41-49DC-8BDF-1F24688A4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7114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018550-CCB7-DA45-00F9-B1D06EF18D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проведения профилактики агрессивного и антисоциального поведения   студентов   специальности 40.02.04 «Юриспруденция»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50968B-847E-064B-D8B9-CB4B05DA2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4265851"/>
            <a:ext cx="9440034" cy="2052653"/>
          </a:xfrm>
        </p:spPr>
        <p:txBody>
          <a:bodyPr>
            <a:normAutofit/>
          </a:bodyPr>
          <a:lstStyle/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Сыров Д.Ю., Никишина Е,А.,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 ГБПОУ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«Южно-Уральский государственный колледж» </a:t>
            </a:r>
          </a:p>
        </p:txBody>
      </p:sp>
    </p:spTree>
    <p:extLst>
      <p:ext uri="{BB962C8B-B14F-4D97-AF65-F5344CB8AC3E}">
        <p14:creationId xmlns:p14="http://schemas.microsoft.com/office/powerpoint/2010/main" val="81972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261F1-EA00-532D-B6A4-27872D225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деструктивных проявлений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75CF7FD7-154C-7E9C-6B33-F0F066E14A58}"/>
              </a:ext>
            </a:extLst>
          </p:cNvPr>
          <p:cNvSpPr/>
          <p:nvPr/>
        </p:nvSpPr>
        <p:spPr>
          <a:xfrm>
            <a:off x="6435402" y="1558891"/>
            <a:ext cx="2798064" cy="133688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3A03A3-DCD0-635F-D140-585A2A81C53C}"/>
              </a:ext>
            </a:extLst>
          </p:cNvPr>
          <p:cNvSpPr txBox="1"/>
          <p:nvPr/>
        </p:nvSpPr>
        <p:spPr>
          <a:xfrm>
            <a:off x="6915462" y="1752060"/>
            <a:ext cx="1837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Направлены против окружающих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3A8D49A0-B9C9-B3B6-F99B-C2B208411C03}"/>
              </a:ext>
            </a:extLst>
          </p:cNvPr>
          <p:cNvSpPr/>
          <p:nvPr/>
        </p:nvSpPr>
        <p:spPr>
          <a:xfrm>
            <a:off x="1603248" y="1580050"/>
            <a:ext cx="2798064" cy="1336886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7E9A20-2A55-8944-1F09-5A0C5DEEB0DA}"/>
              </a:ext>
            </a:extLst>
          </p:cNvPr>
          <p:cNvSpPr txBox="1"/>
          <p:nvPr/>
        </p:nvSpPr>
        <p:spPr>
          <a:xfrm>
            <a:off x="2083308" y="1904169"/>
            <a:ext cx="1837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Направлены против себя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3F294B5-85B6-712F-77B7-4ECE9ADFB916}"/>
              </a:ext>
            </a:extLst>
          </p:cNvPr>
          <p:cNvSpPr/>
          <p:nvPr/>
        </p:nvSpPr>
        <p:spPr>
          <a:xfrm>
            <a:off x="5036370" y="2918798"/>
            <a:ext cx="2708598" cy="133688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F8FB3933-9EF0-80B8-B36F-A441AD165E31}"/>
              </a:ext>
            </a:extLst>
          </p:cNvPr>
          <p:cNvSpPr/>
          <p:nvPr/>
        </p:nvSpPr>
        <p:spPr>
          <a:xfrm>
            <a:off x="7834434" y="2918798"/>
            <a:ext cx="2708598" cy="133688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D3C916-65FD-D45A-E73F-ACE3226EFBDB}"/>
              </a:ext>
            </a:extLst>
          </p:cNvPr>
          <p:cNvSpPr txBox="1"/>
          <p:nvPr/>
        </p:nvSpPr>
        <p:spPr>
          <a:xfrm>
            <a:off x="5516430" y="3264074"/>
            <a:ext cx="1837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Агрессивные действия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42928F-7955-625E-D859-A3F779CDB88C}"/>
              </a:ext>
            </a:extLst>
          </p:cNvPr>
          <p:cNvSpPr txBox="1"/>
          <p:nvPr/>
        </p:nvSpPr>
        <p:spPr>
          <a:xfrm>
            <a:off x="8220274" y="3264075"/>
            <a:ext cx="202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Антисоциальные действия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C39ACF-E518-E43B-3C5C-FACD07F1312C}"/>
              </a:ext>
            </a:extLst>
          </p:cNvPr>
          <p:cNvSpPr txBox="1"/>
          <p:nvPr/>
        </p:nvSpPr>
        <p:spPr>
          <a:xfrm>
            <a:off x="5221224" y="4407408"/>
            <a:ext cx="2340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Физическое насилие;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Буллинг (в том числе оскорбления);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Кибербуллинг.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6A0488-399D-4FD0-0D17-5809A1FD8F40}"/>
              </a:ext>
            </a:extLst>
          </p:cNvPr>
          <p:cNvSpPr txBox="1"/>
          <p:nvPr/>
        </p:nvSpPr>
        <p:spPr>
          <a:xfrm>
            <a:off x="8063032" y="4407408"/>
            <a:ext cx="2479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/>
              <a:t>Преступления;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/>
              <a:t>Правонарушения;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/>
              <a:t>Причинение имущественного ущерба.</a:t>
            </a: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FB837A64-F728-0A38-E10B-2CEC87DDFBCC}"/>
              </a:ext>
            </a:extLst>
          </p:cNvPr>
          <p:cNvCxnSpPr>
            <a:cxnSpLocks/>
            <a:stCxn id="4" idx="3"/>
            <a:endCxn id="8" idx="0"/>
          </p:cNvCxnSpPr>
          <p:nvPr/>
        </p:nvCxnSpPr>
        <p:spPr>
          <a:xfrm flipH="1">
            <a:off x="6390669" y="2699995"/>
            <a:ext cx="454500" cy="218803"/>
          </a:xfrm>
          <a:prstGeom prst="straightConnector1">
            <a:avLst/>
          </a:prstGeom>
          <a:ln w="38100">
            <a:solidFill>
              <a:schemeClr val="tx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7BF7E007-E744-31B6-5657-2D79EE598EDC}"/>
              </a:ext>
            </a:extLst>
          </p:cNvPr>
          <p:cNvCxnSpPr>
            <a:cxnSpLocks/>
            <a:stCxn id="4" idx="5"/>
            <a:endCxn id="9" idx="0"/>
          </p:cNvCxnSpPr>
          <p:nvPr/>
        </p:nvCxnSpPr>
        <p:spPr>
          <a:xfrm>
            <a:off x="8823699" y="2699995"/>
            <a:ext cx="365034" cy="218803"/>
          </a:xfrm>
          <a:prstGeom prst="straightConnector1">
            <a:avLst/>
          </a:prstGeom>
          <a:ln w="38100">
            <a:solidFill>
              <a:schemeClr val="tx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0C6C84C-B737-1546-9ECA-D38C1FFD7E1C}"/>
              </a:ext>
            </a:extLst>
          </p:cNvPr>
          <p:cNvSpPr txBox="1"/>
          <p:nvPr/>
        </p:nvSpPr>
        <p:spPr>
          <a:xfrm>
            <a:off x="1831848" y="3063902"/>
            <a:ext cx="2340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Суицид;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Причинение себе увечий.</a:t>
            </a:r>
          </a:p>
        </p:txBody>
      </p:sp>
    </p:spTree>
    <p:extLst>
      <p:ext uri="{BB962C8B-B14F-4D97-AF65-F5344CB8AC3E}">
        <p14:creationId xmlns:p14="http://schemas.microsoft.com/office/powerpoint/2010/main" val="425810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266402-4538-CE0D-797B-8CB80F1D6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Зарождение агрессивных и антисоциальных проявлений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3A953E-039A-925B-B912-30451ECC1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330023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риска: школьники с 12 до 16 лет.</a:t>
            </a:r>
          </a:p>
          <a:p>
            <a:pPr marL="3690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причина – безнаказанность.</a:t>
            </a:r>
          </a:p>
          <a:p>
            <a:pPr marL="36900" indent="0" algn="ctr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ответственности: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– 14 лет при особых преступлениях (в остальных случаях с 16 лет):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всегда с 16 лет;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Гражданско-правовая: с 14 лет подросток отвечает только своим заработком, остальное на родителях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17C4E74-6E0C-FB7F-DFFE-39F23C15159B}"/>
              </a:ext>
            </a:extLst>
          </p:cNvPr>
          <p:cNvSpPr/>
          <p:nvPr/>
        </p:nvSpPr>
        <p:spPr>
          <a:xfrm>
            <a:off x="1325880" y="3621024"/>
            <a:ext cx="1389888" cy="50292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334E6A-4447-61E8-C634-19D8F289613D}"/>
              </a:ext>
            </a:extLst>
          </p:cNvPr>
          <p:cNvSpPr txBox="1"/>
          <p:nvPr/>
        </p:nvSpPr>
        <p:spPr>
          <a:xfrm>
            <a:off x="1453896" y="3687818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Убийство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DEAC66E9-6121-A887-016C-05E64259E8BD}"/>
              </a:ext>
            </a:extLst>
          </p:cNvPr>
          <p:cNvSpPr/>
          <p:nvPr/>
        </p:nvSpPr>
        <p:spPr>
          <a:xfrm>
            <a:off x="3361944" y="3621024"/>
            <a:ext cx="1908048" cy="50292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4F4249-6F2C-553A-207E-6535FF2AD00C}"/>
              </a:ext>
            </a:extLst>
          </p:cNvPr>
          <p:cNvSpPr txBox="1"/>
          <p:nvPr/>
        </p:nvSpPr>
        <p:spPr>
          <a:xfrm>
            <a:off x="3425952" y="3687818"/>
            <a:ext cx="190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Изнасилование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37CFE4BD-1819-3728-B4F8-22CF94C34DA5}"/>
              </a:ext>
            </a:extLst>
          </p:cNvPr>
          <p:cNvSpPr/>
          <p:nvPr/>
        </p:nvSpPr>
        <p:spPr>
          <a:xfrm>
            <a:off x="5916168" y="3621024"/>
            <a:ext cx="1005842" cy="50292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08B17D-40F6-8E12-1EA8-3CBAC091DF71}"/>
              </a:ext>
            </a:extLst>
          </p:cNvPr>
          <p:cNvSpPr txBox="1"/>
          <p:nvPr/>
        </p:nvSpPr>
        <p:spPr>
          <a:xfrm>
            <a:off x="5980176" y="3687818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Разбой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CDC301E9-5664-CD71-62E3-B060C22D1049}"/>
              </a:ext>
            </a:extLst>
          </p:cNvPr>
          <p:cNvSpPr/>
          <p:nvPr/>
        </p:nvSpPr>
        <p:spPr>
          <a:xfrm>
            <a:off x="2301240" y="4236589"/>
            <a:ext cx="1389888" cy="50292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B1ABF4-4740-D34A-F6AF-AD3B9D6D95C2}"/>
              </a:ext>
            </a:extLst>
          </p:cNvPr>
          <p:cNvSpPr txBox="1"/>
          <p:nvPr/>
        </p:nvSpPr>
        <p:spPr>
          <a:xfrm>
            <a:off x="2365248" y="4280457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632F18AF-5E15-FE8E-0851-82CAC381EEE7}"/>
              </a:ext>
            </a:extLst>
          </p:cNvPr>
          <p:cNvSpPr/>
          <p:nvPr/>
        </p:nvSpPr>
        <p:spPr>
          <a:xfrm>
            <a:off x="4962144" y="4236589"/>
            <a:ext cx="1389888" cy="50292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0EE22A-29A0-DF1A-CB67-7A36D0158FB4}"/>
              </a:ext>
            </a:extLst>
          </p:cNvPr>
          <p:cNvSpPr txBox="1"/>
          <p:nvPr/>
        </p:nvSpPr>
        <p:spPr>
          <a:xfrm>
            <a:off x="5007864" y="4276343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</a:t>
            </a:r>
          </a:p>
        </p:txBody>
      </p:sp>
    </p:spTree>
    <p:extLst>
      <p:ext uri="{BB962C8B-B14F-4D97-AF65-F5344CB8AC3E}">
        <p14:creationId xmlns:p14="http://schemas.microsoft.com/office/powerpoint/2010/main" val="156835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FB98B-AE84-3079-2283-B48AF2E5F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1DC221-9ECF-D53B-7943-0CA0EA321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3" indent="415925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Родители, как и государство обязаны обеспечить детям образование до 9 классов или основное общее иными словами. </a:t>
            </a:r>
          </a:p>
          <a:p>
            <a:pPr marL="36513" indent="415925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Гарантируется в первую очередь п.1,4 ст. 43 Конституции РФ:</a:t>
            </a:r>
          </a:p>
          <a:p>
            <a:pPr marL="36513" indent="415925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«Каждый имеет право на образование»</a:t>
            </a:r>
          </a:p>
          <a:p>
            <a:pPr marL="36513" indent="415925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«Основное общее образование обязательно. Родители или лица, их заменяющие, обеспечивают получение детьми основного общего образования»</a:t>
            </a:r>
          </a:p>
          <a:p>
            <a:pPr marL="36513" indent="415925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при совершении любых агрессивных и антисоциальных действий подросток останется в коллективе и не будет изолирован.</a:t>
            </a:r>
          </a:p>
        </p:txBody>
      </p:sp>
    </p:spTree>
    <p:extLst>
      <p:ext uri="{BB962C8B-B14F-4D97-AF65-F5344CB8AC3E}">
        <p14:creationId xmlns:p14="http://schemas.microsoft.com/office/powerpoint/2010/main" val="2837113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EAF1BA-EFCB-7F36-AECD-1F9B329B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«стукачества» на профилактику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E9A6FB-CF7E-3D65-5398-06AA4C1F3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3" indent="411163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исследования в образовательных учреждениях Кемеровской области, под авторством Шиллер В. В. «Исследование проблемы криминализации учащейся молодежи: социально-психологический аспект», большая часть относится к этому негативно.</a:t>
            </a:r>
          </a:p>
          <a:p>
            <a:pPr marL="4748213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Опасности:</a:t>
            </a:r>
          </a:p>
          <a:p>
            <a:pPr marL="4748213" indent="-342900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Несообщение о противоправных и приносящих вред детям действиях значительно затрудняет возможность профилактики;</a:t>
            </a:r>
          </a:p>
          <a:p>
            <a:pPr marL="4748213" indent="-342900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меньшинства, сообщающего о неправомерных действиях одногруппников делает их мишенью агрессивного и антисоциального поведения.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451AF6AD-BFA1-22EE-0A1A-BA65E3FACD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6734551"/>
              </p:ext>
            </p:extLst>
          </p:nvPr>
        </p:nvGraphicFramePr>
        <p:xfrm>
          <a:off x="266964" y="2862410"/>
          <a:ext cx="4771380" cy="3081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751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7CE50-2034-37D8-B520-12F0A5637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Правомерное поведение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39801D-0A7B-86FE-7ABD-704456253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2438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Социально-активное - осознанное, инициативное поведение, направленное на поддержание правопорядка, законности, стабильности, защиту интересов государства, общества, других граждан;</a:t>
            </a:r>
          </a:p>
          <a:p>
            <a:pPr marL="0" indent="452438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Традиционное - основывается на убеждениях и принципах, сформировавшихся у личности под воздействием комплекса факторов: воспитание, влияние социальной среды, образование и др. При этом лицо реализует право не в силу того, что оно «законно», а в силу того, что жить в соответствии с правом означает «жить правильно»;</a:t>
            </a:r>
          </a:p>
          <a:p>
            <a:pPr marL="0" indent="452438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Конформистское - человек подчиняется правовым нормам без их глубокого осознания и понимания, а лишь потому, что «так делают все»;</a:t>
            </a:r>
          </a:p>
          <a:p>
            <a:pPr marL="0" indent="452438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Маргинальное - поведение, соответствующее правовым нормам, но совершаемое из-за страха перед возможным наказанием, под влиянием государственного принуждения.</a:t>
            </a:r>
          </a:p>
        </p:txBody>
      </p:sp>
    </p:spTree>
    <p:extLst>
      <p:ext uri="{BB962C8B-B14F-4D97-AF65-F5344CB8AC3E}">
        <p14:creationId xmlns:p14="http://schemas.microsoft.com/office/powerpoint/2010/main" val="289843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051732-A195-BE26-BE9C-93821C1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правомерному поведению студентов-юристов 1-3 курсов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596BC72-A0B0-9679-01FA-B7CE9192EA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44211"/>
              </p:ext>
            </p:extLst>
          </p:nvPr>
        </p:nvGraphicFramePr>
        <p:xfrm>
          <a:off x="913708" y="1750143"/>
          <a:ext cx="10353675" cy="4498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7321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E48F1-EC3F-2D36-4C45-9D62BF6F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профилактики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9ADF89-8274-2525-44E2-16A496439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88016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внедрение дискуссий и полемик: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раскрываются, проявляя собственное мнение. Как итог – меньше студентов подвержены конформистскому поведению;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 критическое мышление и позволяет как взращивать квалифицированных специалистов, так и прививать любовь к дисциплине.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примеров правонарушений и преступлений с участием несовершеннолетних: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Вызов неосознанных ассоциаций;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Демонстрация неотвратимости наказания.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специалистов-практиков для профилактических бесед: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Подробное изложение особенностей положения осуждённых правонарушителей и преступников.</a:t>
            </a:r>
          </a:p>
        </p:txBody>
      </p:sp>
    </p:spTree>
    <p:extLst>
      <p:ext uri="{BB962C8B-B14F-4D97-AF65-F5344CB8AC3E}">
        <p14:creationId xmlns:p14="http://schemas.microsoft.com/office/powerpoint/2010/main" val="3400437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86E840-CB32-F412-343E-0B8A593C4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601C72-AADA-B823-2CEF-B1345D436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тщательно следить за поведением студентов, не допуская развития глобально конформистских взглядов, поскольку стадный инстинкт часто приводит к противоправному поведению;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меры направлены прививание студентам как минимум маргинального правомерного поведения – как максимум, традиционного или даже социально активного;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 крайне важно, поскольку зарождается деструктивное поведение как в школе, так и в домашних условиях.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802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ланец">
  <a:themeElements>
    <a:clrScheme name="Сланец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Сланец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анец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TM04033929[[fn=Сланец]]</Template>
  <TotalTime>60</TotalTime>
  <Words>561</Words>
  <Application>Microsoft Office PowerPoint</Application>
  <PresentationFormat>Широкоэкранный</PresentationFormat>
  <Paragraphs>64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Calisto MT</vt:lpstr>
      <vt:lpstr>Times New Roman</vt:lpstr>
      <vt:lpstr>Wingdings</vt:lpstr>
      <vt:lpstr>Wingdings 2</vt:lpstr>
      <vt:lpstr>Сланец</vt:lpstr>
      <vt:lpstr>Практика проведения профилактики агрессивного и антисоциального поведения   студентов   специальности 40.02.04 «Юриспруденция» </vt:lpstr>
      <vt:lpstr>Категории деструктивных проявлений</vt:lpstr>
      <vt:lpstr>Зарождение агрессивных и антисоциальных проявлений</vt:lpstr>
      <vt:lpstr>Обязательства</vt:lpstr>
      <vt:lpstr>Влияние «стукачества» на профилактику </vt:lpstr>
      <vt:lpstr>Правомерное поведение </vt:lpstr>
      <vt:lpstr>Отношение к правомерному поведению студентов-юристов 1-3 курсов </vt:lpstr>
      <vt:lpstr>Методы профилактики</vt:lpstr>
      <vt:lpstr>Вывод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Даниил Сыров</dc:creator>
  <cp:lastModifiedBy>Даниил Сыров</cp:lastModifiedBy>
  <cp:revision>3</cp:revision>
  <dcterms:created xsi:type="dcterms:W3CDTF">2025-03-21T05:46:01Z</dcterms:created>
  <dcterms:modified xsi:type="dcterms:W3CDTF">2025-03-21T06:46:15Z</dcterms:modified>
</cp:coreProperties>
</file>