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91" r:id="rId3"/>
    <p:sldId id="275" r:id="rId4"/>
    <p:sldId id="288" r:id="rId5"/>
    <p:sldId id="259" r:id="rId6"/>
    <p:sldId id="260" r:id="rId7"/>
    <p:sldId id="296" r:id="rId8"/>
    <p:sldId id="261" r:id="rId9"/>
    <p:sldId id="294" r:id="rId10"/>
    <p:sldId id="298" r:id="rId11"/>
    <p:sldId id="295" r:id="rId12"/>
    <p:sldId id="293" r:id="rId13"/>
    <p:sldId id="290" r:id="rId14"/>
    <p:sldId id="289" r:id="rId15"/>
    <p:sldId id="297" r:id="rId1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F8B"/>
    <a:srgbClr val="0061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76" autoAdjust="0"/>
    <p:restoredTop sz="94246" autoAdjust="0"/>
  </p:normalViewPr>
  <p:slideViewPr>
    <p:cSldViewPr snapToGrid="0">
      <p:cViewPr>
        <p:scale>
          <a:sx n="39" d="100"/>
          <a:sy n="39" d="100"/>
        </p:scale>
        <p:origin x="-1824" y="-6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09BD8-E5A0-4295-8B58-CF95EA5ECD75}" type="datetimeFigureOut">
              <a:rPr lang="ru-RU" smtClean="0"/>
              <a:t>20.03.2025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4C450B-C5C2-4053-B3D7-2C274F0F63B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8274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C450B-C5C2-4053-B3D7-2C274F0F63B1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24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C450B-C5C2-4053-B3D7-2C274F0F63B1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584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4C450B-C5C2-4053-B3D7-2C274F0F63B1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76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2265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4090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915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000"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>
              <a:defRPr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67989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7908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8760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199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2851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721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92827" y="619435"/>
            <a:ext cx="8839200" cy="55552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0674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33429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CBFFB-32A5-44B5-A307-6E6B55C071C7}" type="datetimeFigureOut">
              <a:rPr lang="ru-RU" smtClean="0"/>
              <a:pPr/>
              <a:t>20.03.2025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009779-2ECE-4EDC-979C-72C4B42953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3806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91068" y="4414711"/>
            <a:ext cx="10069598" cy="1230399"/>
          </a:xfrm>
        </p:spPr>
        <p:txBody>
          <a:bodyPr>
            <a:normAutofit fontScale="90000"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Формирование правовой культуры студента УГС 40.00.00 "Юриспруденция" средствами проекта </a:t>
            </a: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"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Юридический круг" </a:t>
            </a:r>
            <a: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/>
            </a:r>
            <a:br>
              <a:rPr lang="ru-RU" sz="32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</a:br>
            <a:r>
              <a:rPr lang="ru-RU" sz="3200" b="1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(</a:t>
            </a:r>
            <a:r>
              <a:rPr lang="ru-RU" sz="32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"/>
              </a:rPr>
              <a:t>из опыта ГБПОУ "Южно-Уральский многопрофильный колледж")</a:t>
            </a:r>
            <a:endParaRPr lang="ru-RU" sz="2400" dirty="0">
              <a:solidFill>
                <a:schemeClr val="accent1">
                  <a:lumMod val="50000"/>
                </a:schemeClr>
              </a:solidFill>
              <a:effectLst/>
              <a:latin typeface="Calibri"/>
              <a:ea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2" y="694267"/>
            <a:ext cx="2223455" cy="222345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4"/>
          <a:stretch/>
        </p:blipFill>
        <p:spPr>
          <a:xfrm>
            <a:off x="3714063" y="530668"/>
            <a:ext cx="3086827" cy="24389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90" y="-191881"/>
            <a:ext cx="3884043" cy="3884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07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782"/>
            <a:ext cx="4926962" cy="65692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1101586" y="1857031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0482" y="198781"/>
            <a:ext cx="4911588" cy="65487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91222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03" y="365125"/>
            <a:ext cx="5426437" cy="40825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1237" y="1444943"/>
            <a:ext cx="6309360" cy="47320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0" y="5161300"/>
            <a:ext cx="59740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практическом обучении к студенту приходит понимание устройства мыследеятельности юриста, оказывающего юридическую помощь</a:t>
            </a:r>
            <a:endParaRPr lang="ru-RU" sz="2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132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4320" y="2684477"/>
            <a:ext cx="5867400" cy="2055163"/>
          </a:xfrm>
        </p:spPr>
        <p:txBody>
          <a:bodyPr>
            <a:normAutofit fontScale="90000"/>
          </a:bodyPr>
          <a:lstStyle/>
          <a:p>
            <a:pPr indent="457200">
              <a:lnSpc>
                <a:spcPct val="150000"/>
              </a:lnSpc>
              <a:spcAft>
                <a:spcPts val="0"/>
              </a:spcAft>
            </a:pP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Ежемесячные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очные консультации;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Онлайн-консультации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dirty="0" smtClean="0"/>
              <a:t>- </a:t>
            </a: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Правовое 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просвещение.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96841" y="1690688"/>
            <a:ext cx="6541190" cy="507391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06105" y="152400"/>
            <a:ext cx="1093192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Деятельность Юридического Круга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оказанию бесплатной квалифицированной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юридической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помощи населению включает в себя </a:t>
            </a:r>
            <a:r>
              <a:rPr kumimoji="0" lang="ru-RU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несколько 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50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компонентов: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341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4F8B"/>
                </a:solidFill>
              </a:rPr>
              <a:t>Получение практических навыков</a:t>
            </a:r>
            <a:endParaRPr lang="ru-RU" b="1" dirty="0">
              <a:solidFill>
                <a:srgbClr val="004F8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5934" y="2012617"/>
            <a:ext cx="4338199" cy="3253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969" y="2012617"/>
            <a:ext cx="4189073" cy="32536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33" y="1949733"/>
            <a:ext cx="2487400" cy="33165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06938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4F8B"/>
                </a:solidFill>
              </a:rPr>
              <a:t>Правовое просвещение граждан</a:t>
            </a:r>
            <a:endParaRPr lang="ru-RU" b="1" dirty="0">
              <a:solidFill>
                <a:srgbClr val="004F8B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051" y="1338790"/>
            <a:ext cx="4027485" cy="53699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8059" y="1597409"/>
            <a:ext cx="3791448" cy="50366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774" y="3658512"/>
            <a:ext cx="3880990" cy="257295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99220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</a:rPr>
              <a:t>Спасибо за внимание!</a:t>
            </a:r>
            <a:endParaRPr lang="ru-RU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0997" y="1690688"/>
            <a:ext cx="5984949" cy="4721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741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500" dirty="0" smtClean="0">
                <a:solidFill>
                  <a:schemeClr val="accent1">
                    <a:lumMod val="50000"/>
                  </a:schemeClr>
                </a:solidFill>
              </a:rPr>
              <a:t>Ассоциация юристов России – самое крупное профессиональное объединение в РФ</a:t>
            </a:r>
            <a:endParaRPr lang="ru-RU" sz="35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30000" t="35833" r="4705" b="15626"/>
          <a:stretch/>
        </p:blipFill>
        <p:spPr>
          <a:xfrm>
            <a:off x="502920" y="1524000"/>
            <a:ext cx="11323320" cy="4753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845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8577" y="1783279"/>
            <a:ext cx="5819690" cy="4448187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004F8B"/>
                </a:solidFill>
                <a:latin typeface="Times New Roman" pitchFamily="18" charset="0"/>
                <a:cs typeface="Times New Roman" pitchFamily="18" charset="0"/>
              </a:rPr>
              <a:t>Целями </a:t>
            </a:r>
            <a:r>
              <a:rPr lang="ru-RU" b="1" dirty="0" smtClean="0">
                <a:solidFill>
                  <a:srgbClr val="004F8B"/>
                </a:solidFill>
                <a:latin typeface="Times New Roman" pitchFamily="18" charset="0"/>
                <a:cs typeface="Times New Roman" pitchFamily="18" charset="0"/>
              </a:rPr>
              <a:t>Ассоциации </a:t>
            </a:r>
            <a:r>
              <a:rPr lang="ru-RU" b="1" dirty="0">
                <a:solidFill>
                  <a:srgbClr val="004F8B"/>
                </a:solidFill>
                <a:latin typeface="Times New Roman" pitchFamily="18" charset="0"/>
                <a:cs typeface="Times New Roman" pitchFamily="18" charset="0"/>
              </a:rPr>
              <a:t>являются: </a:t>
            </a:r>
            <a:endParaRPr lang="ru-RU" b="1" dirty="0" smtClean="0">
              <a:solidFill>
                <a:srgbClr val="004F8B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содействие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процессу формирования правового государства в Российской Федерации содействие повышению престижа юридических профессий в Российской Федерации, воспитание юристов в духе неукоснительного соблюдения положений закона, норм профессиональной этики 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содействие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созданию условий для активной профессиональной и общественной деятельности своих членов содействие укреплению правовой основы деятельности юристов, их социально-правовой защищенности привлечение широкой юридической общественности к участию в правовых, гуманитарных и иных проектах и программах </a:t>
            </a:r>
            <a:endParaRPr lang="ru-RU" dirty="0" smtClean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содействие </a:t>
            </a:r>
            <a:r>
              <a:rPr lang="ru-RU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реализации гуманных и миролюбивых инициатив общественных и государственных организаций, проектов и программ международного и национального развития развитие всестороннего сотрудничества между юристами, содействие укреплению связи между юридической наукой, образованием и практикой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6177577" y="1893345"/>
            <a:ext cx="5819690" cy="44481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Roboto Light" panose="02000000000000000000" pitchFamily="2" charset="0"/>
                <a:ea typeface="Roboto Light" panose="02000000000000000000" pitchFamily="2" charset="0"/>
                <a:cs typeface="Roboto Light" panose="02000000000000000000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700" b="1" dirty="0" smtClean="0">
                <a:solidFill>
                  <a:srgbClr val="004F8B"/>
                </a:solidFill>
                <a:latin typeface="Times New Roman" pitchFamily="18" charset="0"/>
                <a:cs typeface="Times New Roman" pitchFamily="18" charset="0"/>
              </a:rPr>
              <a:t>Целями Юридического Круга являются: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содействие процессу формирования правовой культуры выпускников СПО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содействие для создания условий формирования профессиональной осознанности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овышение профессиональных знаний, полученных в рамках образовательного курса СПО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олучение практических навыков у работодателей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7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одействие повышению интереса к юридической профессии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ru-RU" sz="17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содействие укреплению связи между юридической наукой, образованием и практикой</a:t>
            </a:r>
            <a:endParaRPr lang="ru-RU" sz="1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6098" y="440266"/>
            <a:ext cx="1121302" cy="1121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110" y="212198"/>
            <a:ext cx="1917032" cy="1512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029200" y="698268"/>
            <a:ext cx="1148377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&amp;</a:t>
            </a:r>
            <a:endParaRPr lang="ru-RU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04159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940381" y="0"/>
            <a:ext cx="10515600" cy="1325563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0" y="1653381"/>
            <a:ext cx="3864185" cy="2817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500" b="1" dirty="0" smtClean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Юридический Круг –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500" b="1" dirty="0" smtClean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  больше,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500" b="1" dirty="0" smtClean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             чем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b="1" dirty="0" smtClean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           просто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500" b="1" dirty="0" smtClean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                             знания! </a:t>
            </a:r>
            <a:endParaRPr lang="ru-RU" sz="2500" b="1" dirty="0">
              <a:solidFill>
                <a:srgbClr val="004F8B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4185" y="506742"/>
            <a:ext cx="8138161" cy="610362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9046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3347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4F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200" b="1" dirty="0" smtClean="0">
                <a:solidFill>
                  <a:srgbClr val="004F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200" b="1" dirty="0">
              <a:solidFill>
                <a:srgbClr val="004F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4600" y="1752249"/>
            <a:ext cx="6685230" cy="4720030"/>
          </a:xfrm>
        </p:spPr>
        <p:txBody>
          <a:bodyPr>
            <a:normAutofit/>
          </a:bodyPr>
          <a:lstStyle/>
          <a:p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982131" y="349670"/>
            <a:ext cx="9787467" cy="1047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b="1" dirty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Работа Юридического Круга – это комплекс мер направленных на достижение </a:t>
            </a:r>
            <a:r>
              <a:rPr lang="ru-RU" b="1" dirty="0" smtClean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целей- повышение правовой культуры, формирование профессиональной осознанности, </a:t>
            </a:r>
            <a:r>
              <a:rPr lang="ru-RU" b="1" dirty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повышение </a:t>
            </a:r>
            <a:r>
              <a:rPr lang="ru-RU" b="1" dirty="0" smtClean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профессиональных знаний </a:t>
            </a:r>
            <a:r>
              <a:rPr lang="ru-RU" b="1" dirty="0">
                <a:solidFill>
                  <a:srgbClr val="004F8B"/>
                </a:solidFill>
                <a:latin typeface="Times New Roman"/>
                <a:ea typeface="Calibri"/>
                <a:cs typeface="Times New Roman"/>
              </a:rPr>
              <a:t>и приобретение практических навыков.</a:t>
            </a:r>
            <a:endParaRPr lang="ru-RU" sz="1400" b="1" dirty="0">
              <a:solidFill>
                <a:srgbClr val="004F8B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9733" y="1871134"/>
            <a:ext cx="73914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Достижение целей реализуется посредством следующих направлений работы:</a:t>
            </a:r>
          </a:p>
          <a:p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1. Ознакомительные выездные экскурсии(необходимы для информированности о будущей профессии);</a:t>
            </a:r>
          </a:p>
          <a:p>
            <a:pPr marL="285750" indent="-285750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2. Практические игры и массовые мероприятия – позволяют получить навыки в игровом и непринужденном формате, повысить интерес к изучению профессии;</a:t>
            </a:r>
          </a:p>
          <a:p>
            <a:pPr marL="285750" indent="-285750">
              <a:buFontTx/>
              <a:buChar char="-"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3. Правовое консультирование и  просвещение граждан;</a:t>
            </a:r>
          </a:p>
          <a:p>
            <a:pPr marL="285750" indent="-285750">
              <a:buFontTx/>
              <a:buChar char="-"/>
            </a:pP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endParaRPr lang="ru-RU" dirty="0" smtClean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143" y="1803400"/>
            <a:ext cx="3674284" cy="45889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38555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3697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4F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Ознакомительные выездные экскурсии</a:t>
            </a:r>
            <a:endParaRPr lang="ru-RU" sz="3200" b="1" dirty="0">
              <a:solidFill>
                <a:srgbClr val="004F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978" y="1825624"/>
            <a:ext cx="10950197" cy="5032376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endParaRPr lang="ru-RU" sz="1100" dirty="0"/>
          </a:p>
          <a:p>
            <a:pPr marL="180975" indent="-180975">
              <a:lnSpc>
                <a:spcPct val="100000"/>
              </a:lnSpc>
            </a:pPr>
            <a:endParaRPr lang="ru-RU" sz="11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2227" y="4051491"/>
            <a:ext cx="3574907" cy="26909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85" y="1026005"/>
            <a:ext cx="2151590" cy="2858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9583" y="4061695"/>
            <a:ext cx="3561351" cy="26807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0933" y="1026005"/>
            <a:ext cx="2165533" cy="287672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48" y="1026005"/>
            <a:ext cx="2151590" cy="28582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238" y="958970"/>
            <a:ext cx="2203562" cy="292724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333" y="1026005"/>
            <a:ext cx="2150533" cy="28673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025" y="4071901"/>
            <a:ext cx="3566442" cy="26845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5247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563880"/>
            <a:ext cx="5730240" cy="43111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690688"/>
            <a:ext cx="5775960" cy="43480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216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665" y="1439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rgbClr val="004F8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Практические игры и массовые мероприятия</a:t>
            </a:r>
            <a:endParaRPr lang="ru-RU" sz="3200" b="1" dirty="0">
              <a:solidFill>
                <a:srgbClr val="004F8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778932" y="1867802"/>
            <a:ext cx="10515600" cy="4351338"/>
          </a:xfrm>
        </p:spPr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66" y="3903132"/>
            <a:ext cx="2344934" cy="288231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2473" y="3903132"/>
            <a:ext cx="2159993" cy="2869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8933" y="3907806"/>
            <a:ext cx="2158999" cy="28680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129" y="1020933"/>
            <a:ext cx="4170072" cy="27805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1167" y="1433324"/>
            <a:ext cx="3552300" cy="4736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38" y="1020933"/>
            <a:ext cx="3737051" cy="281446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1604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41670" y="1020445"/>
            <a:ext cx="6339840" cy="4344035"/>
          </a:xfrm>
        </p:spPr>
        <p:txBody>
          <a:bodyPr/>
          <a:lstStyle/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05726"/>
            <a:ext cx="4994910" cy="6659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8258" y="74928"/>
            <a:ext cx="5041107" cy="6721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477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Другая 4">
      <a:majorFont>
        <a:latin typeface="Roboto Slab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8318</TotalTime>
  <Words>316</Words>
  <Application>Microsoft Office PowerPoint</Application>
  <PresentationFormat>Произвольный</PresentationFormat>
  <Paragraphs>44</Paragraphs>
  <Slides>15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Формирование правовой культуры студента УГС 40.00.00 "Юриспруденция" средствами проекта  "Юридический круг"  (из опыта ГБПОУ "Южно-Уральский многопрофильный колледж")</vt:lpstr>
      <vt:lpstr>Ассоциация юристов России – самое крупное профессиональное объединение в РФ</vt:lpstr>
      <vt:lpstr>Презентация PowerPoint</vt:lpstr>
      <vt:lpstr>Презентация PowerPoint</vt:lpstr>
      <vt:lpstr> </vt:lpstr>
      <vt:lpstr>Ознакомительные выездные экскурсии</vt:lpstr>
      <vt:lpstr> </vt:lpstr>
      <vt:lpstr>Практические игры и массовые мероприятия</vt:lpstr>
      <vt:lpstr> </vt:lpstr>
      <vt:lpstr> </vt:lpstr>
      <vt:lpstr> </vt:lpstr>
      <vt:lpstr> - Ежемесячные очные консультации; - Онлайн-консультации; - Правовое просвещение. </vt:lpstr>
      <vt:lpstr>Получение практических навыков</vt:lpstr>
      <vt:lpstr>Правовое просвещение граждан</vt:lpstr>
      <vt:lpstr>Спасибо за внимание!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RePack by Diakov</dc:creator>
  <cp:lastModifiedBy>decewol@shopxda.com</cp:lastModifiedBy>
  <cp:revision>137</cp:revision>
  <cp:lastPrinted>2018-07-06T12:41:49Z</cp:lastPrinted>
  <dcterms:created xsi:type="dcterms:W3CDTF">2017-11-09T15:23:15Z</dcterms:created>
  <dcterms:modified xsi:type="dcterms:W3CDTF">2025-03-19T19:38:46Z</dcterms:modified>
</cp:coreProperties>
</file>