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2" r:id="rId1"/>
  </p:sldMasterIdLst>
  <p:notesMasterIdLst>
    <p:notesMasterId r:id="rId31"/>
  </p:notesMasterIdLst>
  <p:sldIdLst>
    <p:sldId id="348" r:id="rId2"/>
    <p:sldId id="482" r:id="rId3"/>
    <p:sldId id="473" r:id="rId4"/>
    <p:sldId id="557" r:id="rId5"/>
    <p:sldId id="545" r:id="rId6"/>
    <p:sldId id="502" r:id="rId7"/>
    <p:sldId id="498" r:id="rId8"/>
    <p:sldId id="550" r:id="rId9"/>
    <p:sldId id="497" r:id="rId10"/>
    <p:sldId id="504" r:id="rId11"/>
    <p:sldId id="528" r:id="rId12"/>
    <p:sldId id="505" r:id="rId13"/>
    <p:sldId id="519" r:id="rId14"/>
    <p:sldId id="529" r:id="rId15"/>
    <p:sldId id="534" r:id="rId16"/>
    <p:sldId id="546" r:id="rId17"/>
    <p:sldId id="547" r:id="rId18"/>
    <p:sldId id="548" r:id="rId19"/>
    <p:sldId id="549" r:id="rId20"/>
    <p:sldId id="517" r:id="rId21"/>
    <p:sldId id="551" r:id="rId22"/>
    <p:sldId id="552" r:id="rId23"/>
    <p:sldId id="553" r:id="rId24"/>
    <p:sldId id="554" r:id="rId25"/>
    <p:sldId id="531" r:id="rId26"/>
    <p:sldId id="532" r:id="rId27"/>
    <p:sldId id="556" r:id="rId28"/>
    <p:sldId id="537" r:id="rId29"/>
    <p:sldId id="555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F85"/>
    <a:srgbClr val="FFFF99"/>
    <a:srgbClr val="FFFF00"/>
    <a:srgbClr val="81F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66" d="100"/>
          <a:sy n="66" d="100"/>
        </p:scale>
        <p:origin x="5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6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9035EA3-0C3B-491B-B221-DA8AA87BE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35EA3-0C3B-491B-B221-DA8AA87BE3E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latin typeface="Times New Roman" charset="0"/>
              <a:cs typeface="+mn-cs"/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295F5-E478-49DF-8AEB-1A7AF2A94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18C94-A808-40B6-AC3D-BEAB5B1E0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37016-AC93-43AE-A611-98C5DFB0A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6ED5A-CBC9-45A3-B8FB-C0D65B746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39CEE-8817-475C-92F0-471192458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F2C47-1D9E-4669-AD72-12ABEB0BF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FC608-B894-4F73-8296-640258C10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C1223-E501-46D8-BE10-DC56BF2A2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0E72A-D80D-443D-9489-E034D3A88F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37A42-5F4F-49A4-8AF1-E153AFB3A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6B382-C9DD-469F-87A6-0193A6C06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2A0D4-62C3-480C-AC87-69E227A6A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166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latin typeface="Times New Roman" charset="0"/>
              <a:cs typeface="+mn-cs"/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167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2DCB75-27A7-468F-95E6-11DB83B17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3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6.jpe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8.jpeg"/><Relationship Id="rId10" Type="http://schemas.openxmlformats.org/officeDocument/2006/relationships/image" Target="../media/image14.e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go.mail.ru/redir?src=74f236&amp;via_page=1&amp;type=sr&amp;redir=eJzLKCkpsNLXTy9KTSwpzy9KKdbLL0rXTywtycgvKtY3NzXWZ2AwNDU3NDA1NbQwYjiQWLNt7dT7c1dyzFYQlZ7fCgC8DhYX&amp;user_type=41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8143875" cy="107154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3399"/>
                </a:solidFill>
                <a:latin typeface="+mn-lt"/>
                <a:ea typeface="+mn-ea"/>
                <a:cs typeface="Arial" pitchFamily="34" charset="0"/>
              </a:rPr>
              <a:t>ГБПОУ </a:t>
            </a:r>
            <a:br>
              <a:rPr lang="ru-RU" sz="2000" b="1" dirty="0" smtClean="0">
                <a:solidFill>
                  <a:srgbClr val="003399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ru-RU" sz="2000" b="1" dirty="0" smtClean="0">
                <a:solidFill>
                  <a:srgbClr val="003399"/>
                </a:solidFill>
                <a:latin typeface="+mn-lt"/>
                <a:ea typeface="+mn-ea"/>
                <a:cs typeface="Arial" pitchFamily="34" charset="0"/>
              </a:rPr>
              <a:t>«</a:t>
            </a:r>
            <a:r>
              <a:rPr lang="ru-RU" sz="2000" b="1" dirty="0" err="1" smtClean="0">
                <a:solidFill>
                  <a:srgbClr val="003399"/>
                </a:solidFill>
                <a:latin typeface="+mn-lt"/>
                <a:ea typeface="+mn-ea"/>
                <a:cs typeface="Arial" pitchFamily="34" charset="0"/>
              </a:rPr>
              <a:t>Коркинский</a:t>
            </a:r>
            <a:r>
              <a:rPr lang="ru-RU" sz="2000" b="1" dirty="0" smtClean="0">
                <a:solidFill>
                  <a:srgbClr val="003399"/>
                </a:solidFill>
                <a:latin typeface="+mn-lt"/>
                <a:ea typeface="+mn-ea"/>
                <a:cs typeface="Arial" pitchFamily="34" charset="0"/>
              </a:rPr>
              <a:t> горно-строительный техникум»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14488"/>
            <a:ext cx="8077200" cy="435770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2000" b="1" dirty="0" smtClean="0">
              <a:solidFill>
                <a:srgbClr val="003399"/>
              </a:solidFill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Основные направления воспитания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 профессионала-логиста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(</a:t>
            </a: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из опыта работы)</a:t>
            </a:r>
          </a:p>
          <a:p>
            <a:pPr algn="r" eaLnBrk="1" hangingPunct="1">
              <a:spcBef>
                <a:spcPts val="0"/>
              </a:spcBef>
              <a:buFont typeface="Wingdings" charset="2"/>
              <a:buNone/>
              <a:defRPr/>
            </a:pPr>
            <a:r>
              <a:rPr lang="ru-RU" sz="24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ts val="0"/>
              </a:spcBef>
              <a:buNone/>
              <a:defRPr/>
            </a:pPr>
            <a:endParaRPr lang="ru-RU" sz="2000" b="1" dirty="0" smtClean="0">
              <a:solidFill>
                <a:srgbClr val="003399"/>
              </a:solidFill>
              <a:cs typeface="Arial" pitchFamily="34" charset="0"/>
            </a:endParaRPr>
          </a:p>
          <a:p>
            <a:pPr algn="r" eaLnBrk="1" hangingPunct="1">
              <a:spcBef>
                <a:spcPts val="0"/>
              </a:spcBef>
              <a:buNone/>
              <a:defRPr/>
            </a:pPr>
            <a:r>
              <a:rPr lang="ru-RU" sz="2000" b="1" dirty="0" smtClean="0">
                <a:solidFill>
                  <a:srgbClr val="003399"/>
                </a:solidFill>
                <a:cs typeface="Arial" pitchFamily="34" charset="0"/>
              </a:rPr>
              <a:t>Автор: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3399"/>
                </a:solidFill>
                <a:cs typeface="Arial" pitchFamily="34" charset="0"/>
              </a:rPr>
              <a:t>преподаватель ГБПОУ «КГСТ»</a:t>
            </a:r>
          </a:p>
          <a:p>
            <a:pPr algn="r">
              <a:buNone/>
            </a:pPr>
            <a:r>
              <a:rPr lang="ru-RU" sz="2000" b="1" dirty="0" err="1" smtClean="0">
                <a:solidFill>
                  <a:srgbClr val="003399"/>
                </a:solidFill>
                <a:cs typeface="Arial" pitchFamily="34" charset="0"/>
              </a:rPr>
              <a:t>Гневашева</a:t>
            </a:r>
            <a:r>
              <a:rPr lang="ru-RU" sz="2000" b="1" dirty="0" smtClean="0">
                <a:solidFill>
                  <a:srgbClr val="003399"/>
                </a:solidFill>
                <a:cs typeface="Arial" pitchFamily="34" charset="0"/>
              </a:rPr>
              <a:t> Татьяна Викторовна</a:t>
            </a:r>
          </a:p>
          <a:p>
            <a:pPr algn="r" eaLnBrk="1" hangingPunct="1">
              <a:spcBef>
                <a:spcPts val="0"/>
              </a:spcBef>
              <a:buNone/>
              <a:defRPr/>
            </a:pPr>
            <a:endParaRPr lang="ru-RU" sz="1800" b="1" dirty="0" smtClean="0">
              <a:solidFill>
                <a:srgbClr val="003399"/>
              </a:solidFill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003399"/>
                </a:solidFill>
                <a:cs typeface="Arial" pitchFamily="34" charset="0"/>
              </a:rPr>
              <a:t>Коркино, 2025</a:t>
            </a:r>
          </a:p>
        </p:txBody>
      </p:sp>
      <p:pic>
        <p:nvPicPr>
          <p:cNvPr id="6148" name="Picture 6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88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357694"/>
            <a:ext cx="2855912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188913"/>
            <a:ext cx="7929588" cy="1143000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Участие в олимпиадах, конкурсах в 2024-2025 </a:t>
            </a:r>
            <a:r>
              <a:rPr lang="ru-RU" sz="3600" b="1" dirty="0" err="1" smtClean="0">
                <a:solidFill>
                  <a:srgbClr val="003399"/>
                </a:solidFill>
                <a:cs typeface="Arial" pitchFamily="34" charset="0"/>
              </a:rPr>
              <a:t>уч.г</a:t>
            </a: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.</a:t>
            </a:r>
            <a:endParaRPr lang="ru-RU" altLang="ru-RU" sz="3600" b="1" dirty="0" smtClean="0">
              <a:solidFill>
                <a:srgbClr val="FF3300"/>
              </a:solidFill>
            </a:endParaRPr>
          </a:p>
        </p:txBody>
      </p:sp>
      <p:pic>
        <p:nvPicPr>
          <p:cNvPr id="6" name="Picture 6" descr="Логотип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290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41" name="Object 1"/>
          <p:cNvGraphicFramePr>
            <a:graphicFrameLocks noChangeAspect="1"/>
          </p:cNvGraphicFramePr>
          <p:nvPr/>
        </p:nvGraphicFramePr>
        <p:xfrm>
          <a:off x="2786050" y="4071942"/>
          <a:ext cx="1816955" cy="253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1" name="Acrobat Document" r:id="rId5" imgW="5829103" imgH="8124731" progId="AcroExch.Document.11">
                  <p:embed/>
                </p:oleObj>
              </mc:Choice>
              <mc:Fallback>
                <p:oleObj name="Acrobat Document" r:id="rId5" imgW="5829103" imgH="8124731" progId="AcroExch.Document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4071942"/>
                        <a:ext cx="1816955" cy="2532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2786050" y="1643050"/>
          <a:ext cx="1794182" cy="250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2" name="Acrobat Document" r:id="rId7" imgW="5829103" imgH="8124731" progId="AcroExch.Document.11">
                  <p:embed/>
                </p:oleObj>
              </mc:Choice>
              <mc:Fallback>
                <p:oleObj name="Acrobat Document" r:id="rId7" imgW="5829103" imgH="8124731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1643050"/>
                        <a:ext cx="1794182" cy="2500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642910" y="3929066"/>
          <a:ext cx="1918278" cy="271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3" name="Acrobat Document" r:id="rId9" imgW="5667139" imgH="8019997" progId="AcroExch.Document.11">
                  <p:embed/>
                </p:oleObj>
              </mc:Choice>
              <mc:Fallback>
                <p:oleObj name="Acrobat Document" r:id="rId9" imgW="5667139" imgH="8019997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3929066"/>
                        <a:ext cx="1918278" cy="2714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4" name="Object 4"/>
          <p:cNvGraphicFramePr>
            <a:graphicFrameLocks noChangeAspect="1"/>
          </p:cNvGraphicFramePr>
          <p:nvPr/>
        </p:nvGraphicFramePr>
        <p:xfrm>
          <a:off x="714348" y="1643050"/>
          <a:ext cx="1794181" cy="250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4" name="Acrobat Document" r:id="rId11" imgW="5829103" imgH="8124731" progId="AcroExch.Document.11">
                  <p:embed/>
                </p:oleObj>
              </mc:Choice>
              <mc:Fallback>
                <p:oleObj name="Acrobat Document" r:id="rId11" imgW="5829103" imgH="8124731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1643050"/>
                        <a:ext cx="1794181" cy="2500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5" name="Picture 5" descr="C:\Мои документы\ПЦК\Гневашева 2024-2025\НОУ\Мастерок 14.12.24\Гневашева Т.В. Благодарность за подготовку участника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6314" y="1571612"/>
            <a:ext cx="1857388" cy="2636153"/>
          </a:xfrm>
          <a:prstGeom prst="rect">
            <a:avLst/>
          </a:prstGeom>
          <a:noFill/>
        </p:spPr>
      </p:pic>
      <p:pic>
        <p:nvPicPr>
          <p:cNvPr id="61446" name="Picture 6" descr="C:\Мои документы\ПЦК\Гневашева 2024-2025\НОУ\Мастерок 14.12.24\Сидорук Т.П. Диплом 3 место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15140" y="1571612"/>
            <a:ext cx="1785950" cy="2545481"/>
          </a:xfrm>
          <a:prstGeom prst="rect">
            <a:avLst/>
          </a:prstGeom>
          <a:noFill/>
        </p:spPr>
      </p:pic>
      <p:pic>
        <p:nvPicPr>
          <p:cNvPr id="19" name="Рисунок 18" descr="C:\Мои документы\ПЦК\Гневашева 2024-2025\Декада ПЦК\05-12.03.25 Олимпиада профмастерства ОДЛ\20250306_132505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57818" y="4286256"/>
            <a:ext cx="3000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14282" y="304800"/>
            <a:ext cx="8715435" cy="255269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Экскурсии на предприятия</a:t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003399"/>
                </a:solidFill>
              </a:rPr>
              <a:t>2024-2025 </a:t>
            </a:r>
            <a:r>
              <a:rPr lang="ru-RU" sz="3600" b="1" dirty="0" err="1" smtClean="0">
                <a:solidFill>
                  <a:srgbClr val="003399"/>
                </a:solidFill>
              </a:rPr>
              <a:t>уч</a:t>
            </a:r>
            <a:r>
              <a:rPr lang="ru-RU" sz="3600" b="1" dirty="0" smtClean="0">
                <a:solidFill>
                  <a:srgbClr val="003399"/>
                </a:solidFill>
              </a:rPr>
              <a:t>. г.</a:t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endParaRPr lang="ru-RU" sz="3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7A42-5F4F-49A4-8AF1-E153AFB3A4F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2" name="Рисунок 11" descr="C:\Мои документы\ПЦК\Гневашева 2024-2025\уРОКИ, ЭКЗАМЕНЫ\22.11.24 Экскурсия на Верту\7P9Zazb_9lATh7nIW7LQ_NAYc8rlHA1ttU_oTR8P0AVeQPKPUkjpoBUS1Wa1969O57Eyhk6WgPYwKa1pL2IKFpb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643050"/>
            <a:ext cx="3429024" cy="232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Мои документы\ПЦК\Гневашева 2024-2025\уРОКИ, ЭКЗАМЕНЫ\22.11.24 Экскурсия на Верту\HD23EPy1SocyTcB6WKjzsEEwPhzn7N9ze4z_tzEKscmzlq2TIGavbN43LruzpHFt-JgvSkxP_nb7siitwGQsNsz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929066"/>
            <a:ext cx="3314700" cy="253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Мои документы\ПЦК\Гневашева 2024-2025\Декада ПЦК\11.03.25 Южуралкартон\20250311_095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643050"/>
            <a:ext cx="3212297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Мои документы\ПЦК\Гневашева 2024-2025\Декада ПЦК\11.03.25 Южуралкартон\20250311_1028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4143381"/>
            <a:ext cx="321471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3568" y="6500835"/>
            <a:ext cx="3600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ООО «Фабрика </a:t>
            </a:r>
            <a:r>
              <a:rPr lang="ru-RU" sz="1400" b="1" dirty="0" err="1" smtClean="0">
                <a:solidFill>
                  <a:srgbClr val="FF0000"/>
                </a:solidFill>
              </a:rPr>
              <a:t>Южуралкартон</a:t>
            </a:r>
            <a:r>
              <a:rPr lang="ru-RU" sz="1400" b="1" dirty="0" smtClean="0">
                <a:solidFill>
                  <a:srgbClr val="FF0000"/>
                </a:solidFill>
              </a:rPr>
              <a:t>»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6495825"/>
            <a:ext cx="3093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Крановый завод «</a:t>
            </a:r>
            <a:r>
              <a:rPr lang="ru-RU" sz="1400" b="1" dirty="0" err="1" smtClean="0">
                <a:solidFill>
                  <a:srgbClr val="FF0000"/>
                </a:solidFill>
              </a:rPr>
              <a:t>Верта</a:t>
            </a:r>
            <a:r>
              <a:rPr lang="ru-RU" sz="1400" b="1" dirty="0" smtClean="0">
                <a:solidFill>
                  <a:srgbClr val="FF0000"/>
                </a:solidFill>
              </a:rPr>
              <a:t>»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071538" y="357166"/>
            <a:ext cx="8072462" cy="1714500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Гражданско-патриотическое направление.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Патриотизм и историческая память: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«Служи отечеству!»</a:t>
            </a:r>
            <a:r>
              <a:rPr lang="ru-RU" sz="28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rgbClr val="003399"/>
                </a:solidFill>
                <a:cs typeface="Arial" pitchFamily="34" charset="0"/>
              </a:rPr>
            </a:br>
            <a:endParaRPr lang="ru-RU" sz="2800" b="1" dirty="0" smtClean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6738" y="1714488"/>
            <a:ext cx="8220075" cy="4286262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проявлять гражданско-патриотическую позицию; развитие высокой социальной активности студентов, гражданской ответственности, становление обучающихся, обладающих позитивными ценностями и качествами, способных проявить их в созидательном процессе в интересах Родины; формирование и развитие у обучающихся политической культуры, социальной активности, коллективизма, уважение к правам и свободам человека; демонстрировать осознанное поведение на основе традиционных общечеловеческих ценностей.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Проекты/мероприятия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месячник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военно-патриотического воспитания, фестиваль военно-патриотической песни и поэзии «Я люблю тебя Россия»; участие в олимпиадах, исторических викторинах, конкурсах творческих работ; фестиваль «Весна студенческая»; работа «</a:t>
            </a:r>
            <a:r>
              <a:rPr lang="ru-RU" sz="18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ЭКО-клуба</a:t>
            </a:r>
            <a:r>
              <a:rPr lang="ru-RU" sz="1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», тематические классные часы и другие.</a:t>
            </a:r>
          </a:p>
          <a:p>
            <a:pPr lvl="0"/>
            <a:endParaRPr lang="ru-RU" sz="24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6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4E0336-1652-4320-9267-BCD718E0DC7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7A42-5F4F-49A4-8AF1-E153AFB3A4F1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96260" name="Picture 4" descr="C:\Мои документы\кл.рук.ОДЛ-20\2020-2021\21.04.21 Областной конкурс Патриотизм\IMG_4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071810"/>
            <a:ext cx="4286248" cy="3079132"/>
          </a:xfrm>
          <a:prstGeom prst="rect">
            <a:avLst/>
          </a:prstGeom>
          <a:noFill/>
        </p:spPr>
      </p:pic>
      <p:pic>
        <p:nvPicPr>
          <p:cNvPr id="96261" name="Picture 5" descr="C:\Мои документы\кл.рук.ОДЛ-20\2020-2021\07.05.21  районная акция Наследники Победы\20210507_122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214810" cy="31611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6211669"/>
            <a:ext cx="807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C00000"/>
                </a:solidFill>
              </a:rPr>
              <a:t>Коллектив "Юность", группа ОДЛ -20.  Участники и победители акций, конкурсов и фестивалей военно-патриотической песни</a:t>
            </a:r>
          </a:p>
        </p:txBody>
      </p:sp>
      <p:pic>
        <p:nvPicPr>
          <p:cNvPr id="91137" name="Picture 1" descr="e9P3_bh54aZvS6PPx4dla0MTrtr2aZOhAqwuUXEsjuEYythVaCRJMiiSKRiRaaLzCusGTYD2I6EwUk32Cdk7d7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-1"/>
            <a:ext cx="4143404" cy="310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 descr="IMG-20220320-WA0011"/>
          <p:cNvPicPr>
            <a:picLocks noChangeAspect="1" noChangeArrowheads="1"/>
          </p:cNvPicPr>
          <p:nvPr/>
        </p:nvPicPr>
        <p:blipFill>
          <a:blip r:embed="rId5"/>
          <a:srcRect l="7086" r="7086"/>
          <a:stretch>
            <a:fillRect/>
          </a:stretch>
        </p:blipFill>
        <p:spPr bwMode="auto">
          <a:xfrm>
            <a:off x="285719" y="3286124"/>
            <a:ext cx="427965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28565" y="642918"/>
            <a:ext cx="8715435" cy="255269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200" b="1" dirty="0" smtClean="0">
                <a:solidFill>
                  <a:srgbClr val="003399"/>
                </a:solidFill>
              </a:rPr>
              <a:t>Фестиваль военно-патриотической песни и поэзии  </a:t>
            </a:r>
            <a:br>
              <a:rPr lang="ru-RU" sz="3200" b="1" dirty="0" smtClean="0">
                <a:solidFill>
                  <a:srgbClr val="003399"/>
                </a:solidFill>
              </a:rPr>
            </a:br>
            <a:r>
              <a:rPr lang="ru-RU" sz="3200" b="1" dirty="0" smtClean="0">
                <a:solidFill>
                  <a:srgbClr val="003399"/>
                </a:solidFill>
              </a:rPr>
              <a:t>«Я люблю тебя Россия» </a:t>
            </a:r>
            <a:br>
              <a:rPr lang="ru-RU" sz="32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endParaRPr lang="ru-RU" sz="3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7A42-5F4F-49A4-8AF1-E153AFB3A4F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9" name="Рисунок 8" descr="C:\Мои документы\кл.рук. 2ОДЛ-24\2024-2025 уч.г\17.02.25 Фестиваль\yWXgknZeN6da3nvDmqg8_sLHkL35tanMubxhG2fOiwQNuUG0-rBspk-o5H4s0OD4U6uRoBOGNojpgAmYFbLvmq1j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571612"/>
            <a:ext cx="2900362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Мои документы\кл.рук. 2ОДЛ-24\2024-2025 уч.г\17.02.25 Фестиваль\L6aBt0R4Vj-0za0IkGUPV16GK9Zdy018MFjkSX6SmXNhhCXV3XhgTOFLcOgK02GBkucq9JGF12W6QyP5ezpdWJZ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571612"/>
            <a:ext cx="292895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857620" y="5572140"/>
            <a:ext cx="500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C00000"/>
                </a:solidFill>
              </a:rPr>
              <a:t>Студенты группы 2ОДЛ-24, </a:t>
            </a:r>
          </a:p>
          <a:p>
            <a:pPr algn="ctr"/>
            <a:r>
              <a:rPr lang="ru-RU" altLang="ru-RU" sz="1600" b="1" dirty="0" smtClean="0">
                <a:solidFill>
                  <a:srgbClr val="C00000"/>
                </a:solidFill>
              </a:rPr>
              <a:t>2024-2025 </a:t>
            </a:r>
            <a:r>
              <a:rPr lang="ru-RU" altLang="ru-RU" sz="1600" b="1" dirty="0" err="1" smtClean="0">
                <a:solidFill>
                  <a:srgbClr val="C00000"/>
                </a:solidFill>
              </a:rPr>
              <a:t>уч.г</a:t>
            </a:r>
            <a:r>
              <a:rPr lang="ru-RU" altLang="ru-RU" sz="1600" b="1" dirty="0" smtClean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6" name="Рисунок 15" descr="C:\Мои документы\Кл.рук. ОДЛ-21\2023-2024\08.02.24 Фестиваль ВП песни\IMG-20240208-WA0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90"/>
            <a:ext cx="3286148" cy="183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14282" y="564357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Студенты </a:t>
            </a:r>
            <a:r>
              <a:rPr lang="ru-RU" sz="1600" b="1" dirty="0" smtClean="0">
                <a:solidFill>
                  <a:srgbClr val="C00000"/>
                </a:solidFill>
              </a:rPr>
              <a:t>группы</a:t>
            </a:r>
            <a:r>
              <a:rPr lang="ru-RU" b="1" dirty="0" smtClean="0">
                <a:solidFill>
                  <a:srgbClr val="C00000"/>
                </a:solidFill>
              </a:rPr>
              <a:t> ОДЛ-21,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2023-2024 </a:t>
            </a:r>
            <a:r>
              <a:rPr lang="ru-RU" b="1" dirty="0" err="1" smtClean="0">
                <a:solidFill>
                  <a:srgbClr val="C00000"/>
                </a:solidFill>
              </a:rPr>
              <a:t>уч.г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58277" cy="255269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Проектные семинары</a:t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003399"/>
                </a:solidFill>
              </a:rPr>
              <a:t>2022-2023 </a:t>
            </a:r>
            <a:r>
              <a:rPr lang="ru-RU" sz="3600" b="1" dirty="0" err="1" smtClean="0">
                <a:solidFill>
                  <a:srgbClr val="003399"/>
                </a:solidFill>
              </a:rPr>
              <a:t>уч</a:t>
            </a:r>
            <a:r>
              <a:rPr lang="ru-RU" sz="3600" b="1" dirty="0" smtClean="0">
                <a:solidFill>
                  <a:srgbClr val="003399"/>
                </a:solidFill>
              </a:rPr>
              <a:t>. год </a:t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2800" b="1" dirty="0" smtClean="0">
                <a:solidFill>
                  <a:srgbClr val="003399"/>
                </a:solidFill>
              </a:rPr>
              <a:t>(команда «Взлёт», группа ОДЛ-20)</a:t>
            </a: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endParaRPr lang="ru-RU" sz="3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7A42-5F4F-49A4-8AF1-E153AFB3A4F1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642910" y="1643050"/>
            <a:ext cx="8143932" cy="23083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/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Проектные семинары по вопросам городской среды и городской конкурс видеороликов «Прошлое, настоящее и будущее проспекта Горняков» (2 место).</a:t>
            </a:r>
          </a:p>
          <a:p>
            <a:pPr indent="450850" algn="just"/>
            <a:endParaRPr lang="ru-RU" sz="2400" dirty="0" smtClean="0">
              <a:solidFill>
                <a:srgbClr val="00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450850" algn="just"/>
            <a:endParaRPr lang="ru-RU" sz="2400" b="1" dirty="0" smtClean="0">
              <a:solidFill>
                <a:srgbClr val="00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5474" name="Picture 2" descr="IMG-20230201-WA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786058"/>
            <a:ext cx="29908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Yow1_UOLP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572009"/>
            <a:ext cx="2500330" cy="186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4" descr="20230413_1119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428868"/>
            <a:ext cx="24574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5" descr="20230413_1116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286256"/>
            <a:ext cx="25050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6" descr="a0UaatHHUb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2786058"/>
            <a:ext cx="23431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7" descr="amwUCLsi5O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4643446"/>
            <a:ext cx="23241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003399"/>
                </a:solidFill>
              </a:rPr>
              <a:t>Проектный семинар</a:t>
            </a:r>
            <a:br>
              <a:rPr lang="ru-RU" sz="4000" b="1" dirty="0" smtClean="0">
                <a:solidFill>
                  <a:srgbClr val="003399"/>
                </a:solidFill>
              </a:rPr>
            </a:br>
            <a:r>
              <a:rPr lang="ru-RU" sz="4000" b="1" dirty="0" smtClean="0"/>
              <a:t> </a:t>
            </a:r>
            <a:r>
              <a:rPr lang="ru-RU" sz="4000" b="1" dirty="0" smtClean="0">
                <a:solidFill>
                  <a:srgbClr val="003399"/>
                </a:solidFill>
              </a:rPr>
              <a:t>2024-2025 </a:t>
            </a:r>
            <a:r>
              <a:rPr lang="ru-RU" sz="4000" b="1" dirty="0" err="1" smtClean="0">
                <a:solidFill>
                  <a:srgbClr val="003399"/>
                </a:solidFill>
              </a:rPr>
              <a:t>уч</a:t>
            </a:r>
            <a:r>
              <a:rPr lang="ru-RU" sz="4000" b="1" dirty="0" smtClean="0">
                <a:solidFill>
                  <a:srgbClr val="003399"/>
                </a:solidFill>
              </a:rPr>
              <a:t>. год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0E72A-D80D-443D-9489-E034D3A88F6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86018" name="Picture 2" descr="C:\Мои документы\ПЦК\Гневашева 2024-2025\ЭКО-клуб\20.02.25 Проектный семинар пр.Горняков\20250220_174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714488"/>
            <a:ext cx="3143272" cy="2357454"/>
          </a:xfrm>
          <a:prstGeom prst="rect">
            <a:avLst/>
          </a:prstGeom>
          <a:noFill/>
        </p:spPr>
      </p:pic>
      <p:pic>
        <p:nvPicPr>
          <p:cNvPr id="86019" name="Picture 3" descr="C:\Мои документы\ПЦК\Гневашева 2024-2025\ЭКО-клуб\20.02.25 Проектный семинар пр.Горняков\20250220_174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714488"/>
            <a:ext cx="3143272" cy="2357454"/>
          </a:xfrm>
          <a:prstGeom prst="rect">
            <a:avLst/>
          </a:prstGeom>
          <a:noFill/>
        </p:spPr>
      </p:pic>
      <p:pic>
        <p:nvPicPr>
          <p:cNvPr id="86021" name="Picture 5" descr="C:\Мои документы\ПЦК\Гневашева 2024-2025\ЭКО-клуб\20.02.25 Проектный семинар пр.Горняков\20250220_174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071810"/>
            <a:ext cx="2493767" cy="3076477"/>
          </a:xfrm>
          <a:prstGeom prst="rect">
            <a:avLst/>
          </a:prstGeom>
          <a:noFill/>
        </p:spPr>
      </p:pic>
      <p:pic>
        <p:nvPicPr>
          <p:cNvPr id="86022" name="Picture 6" descr="C:\Мои документы\ПЦК\Гневашева 2024-2025\ЭКО-клуб\20.02.25 Проектный семинар пр.Горняков\20250220_1847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929066"/>
            <a:ext cx="2928958" cy="219671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357554" y="414338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Студенты группы ОДЛ-23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857364"/>
            <a:ext cx="2286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Проектный семинар по вопросам городской среды </a:t>
            </a:r>
            <a:endParaRPr lang="ru-RU" dirty="0"/>
          </a:p>
        </p:txBody>
      </p:sp>
      <p:pic>
        <p:nvPicPr>
          <p:cNvPr id="86023" name="Picture 7" descr="C:\Мои документы\ПЦК\Гневашева 2024-2025\ЭКО-клуб\20.02.25 Проектный семинар пр.Горняков\20250220_1754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4786322"/>
            <a:ext cx="1785950" cy="1275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001000" cy="1216025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Экологическое направление. </a:t>
            </a:r>
            <a:r>
              <a:rPr lang="ru-RU" sz="2000" b="1" dirty="0" smtClean="0">
                <a:solidFill>
                  <a:srgbClr val="C00000"/>
                </a:solidFill>
              </a:rPr>
              <a:t>Экология и охрана природы: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 «Береги нашу планету»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0E72A-D80D-443D-9489-E034D3A88F6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714488"/>
            <a:ext cx="792961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содействовать сохранению окружающей среды, ресурсосбережению; эффективно действовать в чрезвычайных ситуациях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Проекты/мероприятия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экологический десант «Благоустройство и озеленение территории техникума, города»; участие в акциях «Спаси дерево!», «Крышки добра!», «Спасите ежика»;	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участие в субботниках по уборке территории; работа «</a:t>
            </a:r>
            <a:r>
              <a:rPr lang="ru-RU" sz="28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ЭКО-клуба</a:t>
            </a:r>
            <a:r>
              <a:rPr lang="ru-RU" sz="2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», тематические классные часы и другие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001000" cy="1216025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3399"/>
                </a:solidFill>
              </a:rPr>
              <a:t>Субботники по уборке территории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0E72A-D80D-443D-9489-E034D3A88F6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4" name="Рисунок 3" descr="C:\Мои документы\кл.рук.ОДЛ-20\2021-2022\26.04.22 Субботник\20220426_1016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5267325" cy="256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C:\Мои документы\кл.рук.ОДЛ-20\2021-2022\26.04.22 Субботник\dUB7H_mzsTgx6vLWzMz2h081fgprrDQrS1HuNi19SFpk43wJrpwyHj--jLXfn4a7NxgAAgsNYLipvCuvtRS9iv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714488"/>
            <a:ext cx="3357554" cy="2518166"/>
          </a:xfrm>
          <a:prstGeom prst="rect">
            <a:avLst/>
          </a:prstGeom>
          <a:noFill/>
        </p:spPr>
      </p:pic>
      <p:pic>
        <p:nvPicPr>
          <p:cNvPr id="87043" name="Picture 3" descr="C:\Мои документы\кл.рук.ОДЛ-20\2021-2022\26.04.22 Субботник\JXHXyJols4NxMbqXTrYLtrpcM920f1uv7tSMCEUxV-oC_22NiNXXCQQBMOu6msovOwi-rREFqC3l5acYno0yaUm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80"/>
            <a:ext cx="3643338" cy="2427944"/>
          </a:xfrm>
          <a:prstGeom prst="rect">
            <a:avLst/>
          </a:prstGeom>
          <a:noFill/>
        </p:spPr>
      </p:pic>
      <p:pic>
        <p:nvPicPr>
          <p:cNvPr id="87044" name="Picture 4" descr="C:\Мои документы\кл.рук.ОДЛ-20\2021-2022\26.04.22 Субботник\20220426_115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214818"/>
            <a:ext cx="5000628" cy="2360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001000" cy="1216025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Культурно-творческое направление.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2000" b="1" dirty="0" smtClean="0">
                <a:solidFill>
                  <a:srgbClr val="C00000"/>
                </a:solidFill>
              </a:rPr>
              <a:t>Культура и искусство: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«Создавай и вдохновляй!»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0E72A-D80D-443D-9489-E034D3A88F6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643050"/>
            <a:ext cx="814393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работать в команде, коллективе; эффективно взаимодействовать с коллегами, руководством, клиентами.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Проекты/мероприятия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конкурсы рисунков, газет, плакатов «С днем Учителя!», «Я за ЗОЖ»; «Растим патриотов России»; «Доблесть. Рыцарство, Отвага»; «С Новым Годом»; фестиваль военно-патриотической песни и поэзии «Я люблю тебя Россия»;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фестиваль национальной культуры «Когда мы вместе»; фестиваль «Весна студенческая»;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участие в районных, областных, конкурсах и фестивалях, в областном фестивале «Я вхожу в мир искусства», конкурсе творческих работ, эссе; работа «</a:t>
            </a:r>
            <a:r>
              <a:rPr lang="ru-RU" sz="24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ЭКО-клуба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» и другие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429655" cy="207168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b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Цитаты и высказывания </a:t>
            </a:r>
            <a:b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про воспитание</a:t>
            </a:r>
            <a:r>
              <a:rPr lang="ru-RU" sz="3200" b="1" dirty="0" smtClean="0">
                <a:solidFill>
                  <a:srgbClr val="003399"/>
                </a:solidFill>
                <a:latin typeface="+mj-lt"/>
                <a:ea typeface="+mj-ea"/>
                <a:cs typeface="Arial" pitchFamily="34" charset="0"/>
                <a:hlinkClick r:id="rId2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latin typeface="+mj-lt"/>
                <a:ea typeface="+mj-ea"/>
                <a:cs typeface="Arial" pitchFamily="34" charset="0"/>
                <a:hlinkClick r:id="rId2"/>
              </a:rPr>
            </a:br>
            <a: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</a:br>
            <a:endParaRPr lang="ru-RU" sz="3200" b="1" dirty="0" smtClean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7172" name="Содержимое 9"/>
          <p:cNvSpPr>
            <a:spLocks noGrp="1"/>
          </p:cNvSpPr>
          <p:nvPr>
            <p:ph sz="half" idx="2"/>
          </p:nvPr>
        </p:nvSpPr>
        <p:spPr>
          <a:xfrm>
            <a:off x="500034" y="1857364"/>
            <a:ext cx="8215370" cy="4195774"/>
          </a:xfrm>
        </p:spPr>
        <p:txBody>
          <a:bodyPr/>
          <a:lstStyle/>
          <a:p>
            <a:pPr marL="90488" indent="90488"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Воспитывает всё: люди, вещи, явления, но прежде всего и больше всего – люди. Из них на первом месте родители и педагоги (Макаренко А.С.)</a:t>
            </a:r>
          </a:p>
          <a:p>
            <a:pPr marL="90488" indent="90488"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Если твои планы рассчитаны на год — сей просо, если твои планы рассчитаны на десятилетия — сажай деревья, если же твои планы рассчитаны на века — воспитывай людей (Восточная пословица). </a:t>
            </a:r>
          </a:p>
          <a:p>
            <a:pPr marL="0" indent="0" algn="just"/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Все, кто размышлял об искусстве управления людьми, убежден, что судьбы империй зависят от воспитания молодёжи (Аристотель).</a:t>
            </a:r>
          </a:p>
          <a:p>
            <a:pPr marL="90488" indent="90488">
              <a:buNone/>
            </a:pPr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3E386-6B19-438A-AE69-E4DF9D7A711F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7174" name="Picture 6" descr="Логоти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6"/>
          <p:cNvSpPr txBox="1">
            <a:spLocks noChangeArrowheads="1"/>
          </p:cNvSpPr>
          <p:nvPr/>
        </p:nvSpPr>
        <p:spPr bwMode="auto">
          <a:xfrm>
            <a:off x="285720" y="5643578"/>
            <a:ext cx="8643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</a:rPr>
              <a:t>Участие в </a:t>
            </a:r>
            <a:r>
              <a:rPr lang="ru-RU" altLang="ru-RU" sz="1600" b="1" dirty="0" smtClean="0">
                <a:solidFill>
                  <a:srgbClr val="C00000"/>
                </a:solidFill>
              </a:rPr>
              <a:t>мероприятиях </a:t>
            </a:r>
            <a:r>
              <a:rPr lang="ru-RU" altLang="ru-RU" sz="1600" b="1" dirty="0">
                <a:solidFill>
                  <a:srgbClr val="C00000"/>
                </a:solidFill>
              </a:rPr>
              <a:t>«Весна студенческая</a:t>
            </a:r>
            <a:r>
              <a:rPr lang="ru-RU" altLang="ru-RU" sz="1600" b="1" dirty="0" smtClean="0">
                <a:solidFill>
                  <a:srgbClr val="C00000"/>
                </a:solidFill>
              </a:rPr>
              <a:t>»,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rgbClr val="C00000"/>
                </a:solidFill>
              </a:rPr>
              <a:t>Творческий коллектив «Юность», группа ОДЛ-20</a:t>
            </a:r>
            <a:endParaRPr lang="ru-RU" altLang="ru-RU" sz="1600" b="1" dirty="0">
              <a:solidFill>
                <a:srgbClr val="C00000"/>
              </a:solidFill>
            </a:endParaRPr>
          </a:p>
        </p:txBody>
      </p:sp>
      <p:pic>
        <p:nvPicPr>
          <p:cNvPr id="43015" name="Picture 7" descr="C:\Мои документы\кл.рук.ОДЛ-20\2020-2021\март Весна студенческая\18.03.21 Весна\20210318_143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43183"/>
            <a:ext cx="4143404" cy="3000396"/>
          </a:xfrm>
          <a:prstGeom prst="rect">
            <a:avLst/>
          </a:prstGeom>
          <a:noFill/>
        </p:spPr>
      </p:pic>
      <p:pic>
        <p:nvPicPr>
          <p:cNvPr id="94210" name="Picture 2" descr="C:\Мои документы\кл.рук.ОДЛ-20\2020-2021\март Весна студенческая\18.03.21 Весна\X8L2p2US3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071966" cy="2716765"/>
          </a:xfrm>
          <a:prstGeom prst="rect">
            <a:avLst/>
          </a:prstGeom>
          <a:noFill/>
        </p:spPr>
      </p:pic>
      <p:pic>
        <p:nvPicPr>
          <p:cNvPr id="94211" name="Picture 3" descr="C:\Мои документы\кл.рук.ОДЛ-20\2020-2021\март Весна студенческая\18.03.21 Весна\20210321_172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0"/>
            <a:ext cx="4143372" cy="3107529"/>
          </a:xfrm>
          <a:prstGeom prst="rect">
            <a:avLst/>
          </a:prstGeom>
          <a:noFill/>
        </p:spPr>
      </p:pic>
      <p:pic>
        <p:nvPicPr>
          <p:cNvPr id="92161" name="Picture 1" descr="20220324_1710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1027" y="2928934"/>
            <a:ext cx="406462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7A42-5F4F-49A4-8AF1-E153AFB3A4F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88066" name="Picture 2" descr="C:\Мои документы\кл.рук.ОДЛ-20\2022-2023\21.12.22 Открытка ЗОЖ\20221218_174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571900" cy="2539658"/>
          </a:xfrm>
          <a:prstGeom prst="rect">
            <a:avLst/>
          </a:prstGeom>
          <a:noFill/>
        </p:spPr>
      </p:pic>
      <p:pic>
        <p:nvPicPr>
          <p:cNvPr id="88067" name="Picture 3" descr="C:\Мои документы\кл.рук.ОДЛ-20\2022-2023\Боевой листок 10.02.23\20230211_1401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0"/>
            <a:ext cx="2459014" cy="3405189"/>
          </a:xfrm>
          <a:prstGeom prst="rect">
            <a:avLst/>
          </a:prstGeom>
          <a:noFill/>
        </p:spPr>
      </p:pic>
      <p:pic>
        <p:nvPicPr>
          <p:cNvPr id="6" name="Рисунок 5" descr="C:\Мои документы\кл.рук. 2ОДЛ-24\2024-2025 уч.г\Открытки, газеты\Боевой листок 12.02.25\20250205_173707.jpg"/>
          <p:cNvPicPr/>
          <p:nvPr/>
        </p:nvPicPr>
        <p:blipFill>
          <a:blip r:embed="rId4" cstate="print"/>
          <a:srcRect l="5371" t="4990" r="5627" b="6142"/>
          <a:stretch>
            <a:fillRect/>
          </a:stretch>
        </p:blipFill>
        <p:spPr bwMode="auto">
          <a:xfrm>
            <a:off x="6572264" y="0"/>
            <a:ext cx="228601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Мои документы\кл.рук. 2ОДЛ-24\2024-2025 уч.г\Открытки, газеты\Новогодняя открытка 24.12.24\20241224_1754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571876"/>
            <a:ext cx="339173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Мои документы\кл.рук.ОДЛ-20\2022-2023\газета к дню Учителя 05.10.22\20221004_170354.jpg"/>
          <p:cNvPicPr/>
          <p:nvPr/>
        </p:nvPicPr>
        <p:blipFill>
          <a:blip r:embed="rId6" cstate="print"/>
          <a:srcRect l="3881" r="20180"/>
          <a:stretch>
            <a:fillRect/>
          </a:stretch>
        </p:blipFill>
        <p:spPr bwMode="auto">
          <a:xfrm>
            <a:off x="428596" y="3357562"/>
            <a:ext cx="428625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7A42-5F4F-49A4-8AF1-E153AFB3A4F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0"/>
            <a:ext cx="857256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Спортивное и </a:t>
            </a:r>
            <a:r>
              <a:rPr lang="ru-RU" sz="32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здоровьесберегающее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направление: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Спорт «Достигай и побеждай».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Здоровый образ жизни «Будь здоров!»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285992"/>
            <a:ext cx="8429684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воспитание здорового, физически развитого человека, способного самостоятельно справляться с собственными психологическими затруднениями и жизненными проблемами и осознающими ценность здоровья, как важнейшей человеческой ценности; использование средства физической культуры для сохранения и укрепление здоровья в процессе профессиональной деятельности и поддержки необходимого уровня физической подготовленности 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Проекты/мероприятия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«Я за ЗОЖ»; участие в акции «Я выбираю ЗОЖ!»; спортивные праздники «Дальше. Выше. Сильнее.» и «Лыжня зовет»;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участие в чемпионатах внутри техникума по волейболу, баскетболу, военизированной эстафете «Патриоты России», турнире по пулевой стрельбе; работа «</a:t>
            </a:r>
            <a:r>
              <a:rPr lang="ru-RU" sz="20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ЭКО-клуба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» (цикл «ЗОЖ») тематические классные часы и другое.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0E72A-D80D-443D-9489-E034D3A88F6A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4" name="Рисунок 3" descr="C:\Мои документы\кл.рук. 2ОДЛ-24\2024-2025 уч.г\12.09.24 Спорт празд\20240912_1042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57166"/>
            <a:ext cx="400052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Мои документы\кл.рук.ОДЛ-20\2022-2023\09.09.22 Спорт праздник\20220918_1016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4330535" cy="326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Мои документы\кл.рук.ОДЛ-20\2022-2023\02.03.23 Лыжи\tiKz-q28Az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43314"/>
            <a:ext cx="2357454" cy="284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Мои документы\кл.рук.ОДЛ-20\2022-2023\02.03.23 Лыжи\20230302_103759.jpg"/>
          <p:cNvPicPr/>
          <p:nvPr/>
        </p:nvPicPr>
        <p:blipFill>
          <a:blip r:embed="rId5" cstate="print"/>
          <a:srcRect l="15246" r="19115"/>
          <a:stretch>
            <a:fillRect/>
          </a:stretch>
        </p:blipFill>
        <p:spPr bwMode="auto">
          <a:xfrm>
            <a:off x="2857488" y="3643314"/>
            <a:ext cx="38957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 l="37200" t="19088" r="33137" b="9687"/>
          <a:stretch>
            <a:fillRect/>
          </a:stretch>
        </p:blipFill>
        <p:spPr bwMode="auto">
          <a:xfrm>
            <a:off x="6786578" y="3643314"/>
            <a:ext cx="200026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001000" cy="1216025"/>
          </a:xfrm>
        </p:spPr>
        <p:txBody>
          <a:bodyPr/>
          <a:lstStyle/>
          <a:p>
            <a:pPr algn="ctr"/>
            <a:r>
              <a:rPr lang="ru-RU" sz="3200" b="1" kern="1200" dirty="0" err="1" smtClean="0">
                <a:solidFill>
                  <a:srgbClr val="C00000"/>
                </a:solidFill>
              </a:rPr>
              <a:t>Бизнес-ориентирующее</a:t>
            </a:r>
            <a:r>
              <a:rPr lang="ru-RU" sz="3200" b="1" kern="1200" dirty="0" smtClean="0">
                <a:solidFill>
                  <a:srgbClr val="C00000"/>
                </a:solidFill>
              </a:rPr>
              <a:t> направление </a:t>
            </a:r>
            <a:br>
              <a:rPr lang="ru-RU" sz="3200" b="1" kern="1200" dirty="0" smtClean="0">
                <a:solidFill>
                  <a:srgbClr val="C00000"/>
                </a:solidFill>
              </a:rPr>
            </a:br>
            <a:r>
              <a:rPr lang="ru-RU" sz="2000" b="1" kern="1200" dirty="0" smtClean="0">
                <a:solidFill>
                  <a:srgbClr val="C00000"/>
                </a:solidFill>
              </a:rPr>
              <a:t>ТРУД, ПРОФЕССИЯ И СВОЕ ДЕЛО: </a:t>
            </a:r>
            <a:br>
              <a:rPr lang="ru-RU" sz="2000" b="1" kern="1200" dirty="0" smtClean="0">
                <a:solidFill>
                  <a:srgbClr val="C00000"/>
                </a:solidFill>
              </a:rPr>
            </a:br>
            <a:r>
              <a:rPr lang="ru-RU" sz="2000" b="1" kern="1200" dirty="0" smtClean="0">
                <a:solidFill>
                  <a:srgbClr val="C00000"/>
                </a:solidFill>
              </a:rPr>
              <a:t>«НАЙДИ ПРИЗВАНИЕ!»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0E72A-D80D-443D-9489-E034D3A88F6A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714488"/>
            <a:ext cx="7929618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использовать знания по финансовой грамотности, планировать предпринимательскую деятельность в профессиональной сфере.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Проекты/мероприятия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работа секции НОУ «Психология. Социология. Экономика»; участие в олимпиадах, конкурсах, научно-практических конференциях; работа «</a:t>
            </a:r>
            <a:r>
              <a:rPr lang="ru-RU" sz="24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ЭКО-клуба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» (циклы «Шаг к профессии», «Выпускник», «Молодёжь, религия и бизнес»); встречи с работодателями, предпринимателями,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 представителями центра занятости населения, банка, налоговой службы и выпускниками техникума; уроки финансовой грамотности; участие в </a:t>
            </a:r>
            <a:r>
              <a:rPr lang="ru-RU" sz="24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финзачётах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; экскурсии на предприятия; декада ПЦК и другие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14282" y="304800"/>
            <a:ext cx="8715435" cy="255269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Результаты команды «Взлёт» </a:t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003399"/>
                </a:solidFill>
              </a:rPr>
              <a:t>2021-2022 </a:t>
            </a:r>
            <a:r>
              <a:rPr lang="ru-RU" sz="3600" b="1" dirty="0" err="1" smtClean="0">
                <a:solidFill>
                  <a:srgbClr val="003399"/>
                </a:solidFill>
              </a:rPr>
              <a:t>уч</a:t>
            </a:r>
            <a:r>
              <a:rPr lang="ru-RU" sz="3600" b="1" dirty="0" smtClean="0">
                <a:solidFill>
                  <a:srgbClr val="003399"/>
                </a:solidFill>
              </a:rPr>
              <a:t>. год</a:t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endParaRPr lang="ru-RU" sz="3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7A42-5F4F-49A4-8AF1-E153AFB3A4F1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642910" y="1785926"/>
            <a:ext cx="8143932" cy="304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/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Региональный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кейс-чемпионат в Свердловской области с решением </a:t>
            </a:r>
            <a:r>
              <a:rPr lang="ru-RU" sz="2400" dirty="0" err="1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бизнес-задачи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(питча) на тему «Как улучшить транспортную ситуацию в контексте г.Коркино»: в</a:t>
            </a:r>
            <a:r>
              <a:rPr lang="x-none" sz="240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секции 1 приняли участие одиннадцать команд. Были определены 1 победитель, 3 – призёра. Команда «Взлёт» заняла 5 место, уступив призёру всего 0,17 балла.</a:t>
            </a:r>
            <a:endParaRPr lang="ru-RU" sz="2400" dirty="0" smtClean="0">
              <a:solidFill>
                <a:srgbClr val="00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450850" algn="just"/>
            <a:endParaRPr lang="ru-RU" sz="2400" b="1" dirty="0" smtClean="0">
              <a:solidFill>
                <a:srgbClr val="00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403" name="Picture 3" descr="ec1eC6Cwd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000504"/>
            <a:ext cx="37719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14282" y="304800"/>
            <a:ext cx="8715435" cy="255269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Результаты команды «Взлёт» </a:t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003399"/>
                </a:solidFill>
              </a:rPr>
              <a:t>2022-2023 </a:t>
            </a:r>
            <a:r>
              <a:rPr lang="ru-RU" sz="3600" b="1" dirty="0" err="1" smtClean="0">
                <a:solidFill>
                  <a:srgbClr val="003399"/>
                </a:solidFill>
              </a:rPr>
              <a:t>уч</a:t>
            </a:r>
            <a:r>
              <a:rPr lang="ru-RU" sz="3600" b="1" dirty="0" smtClean="0">
                <a:solidFill>
                  <a:srgbClr val="003399"/>
                </a:solidFill>
              </a:rPr>
              <a:t>. год (1)</a:t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endParaRPr lang="ru-RU" sz="3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7A42-5F4F-49A4-8AF1-E153AFB3A4F1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642910" y="1643050"/>
            <a:ext cx="8143932" cy="34163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/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Региональный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кейс-чемпионат в Барнауле с решением </a:t>
            </a:r>
            <a:r>
              <a:rPr lang="ru-RU" sz="2400" dirty="0" err="1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бизнес-задачи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(питча) на тему: «Создание нового молодёжного пространства в контексте г.Коркино». В</a:t>
            </a:r>
            <a:r>
              <a:rPr lang="x-none" sz="240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секции приняли участие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десять</a:t>
            </a:r>
            <a:r>
              <a:rPr lang="x-none" sz="240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команд. Были определены 1 победитель, 4 – призёра. Команда «Взлёт» заняла 6 место, уступив призёру всего 0,024 балла. </a:t>
            </a:r>
            <a:endParaRPr lang="ru-RU" sz="2400" dirty="0" smtClean="0">
              <a:solidFill>
                <a:srgbClr val="00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450850" algn="just"/>
            <a:endParaRPr lang="ru-RU" sz="2400" dirty="0" smtClean="0">
              <a:solidFill>
                <a:srgbClr val="00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450850" algn="just"/>
            <a:endParaRPr lang="ru-RU" sz="2400" b="1" dirty="0" smtClean="0">
              <a:solidFill>
                <a:srgbClr val="00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3426" name="Picture 2" descr="20221112_1126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5" y="4143380"/>
            <a:ext cx="410155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3929066"/>
            <a:ext cx="1500198" cy="212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 descr="все сертификат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714884"/>
            <a:ext cx="2571768" cy="138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0E72A-D80D-443D-9489-E034D3A88F6A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89090" name="Picture 2" descr="C:\Мои документы\ПЦК\Гневашева 2023-2024\Эко-клуб\Финзачёт ОДЛ-21\Застав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-1"/>
            <a:ext cx="6643734" cy="3398013"/>
          </a:xfrm>
          <a:prstGeom prst="rect">
            <a:avLst/>
          </a:prstGeom>
          <a:noFill/>
        </p:spPr>
      </p:pic>
      <p:pic>
        <p:nvPicPr>
          <p:cNvPr id="89092" name="Picture 4" descr="50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143248"/>
            <a:ext cx="6834236" cy="3154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857224" y="357166"/>
            <a:ext cx="8286776" cy="1571614"/>
          </a:xfrm>
        </p:spPr>
        <p:txBody>
          <a:bodyPr/>
          <a:lstStyle/>
          <a:p>
            <a:pPr algn="ctr" eaLnBrk="1" hangingPunct="1"/>
            <a:r>
              <a:rPr lang="ru-RU" sz="3200" b="1" kern="1200" dirty="0">
                <a:solidFill>
                  <a:srgbClr val="C00000"/>
                </a:solidFill>
              </a:rPr>
              <a:t>Результативность</a:t>
            </a:r>
            <a:br>
              <a:rPr lang="ru-RU" sz="3200" b="1" kern="1200" dirty="0">
                <a:solidFill>
                  <a:srgbClr val="C00000"/>
                </a:solidFill>
              </a:rPr>
            </a:br>
            <a:r>
              <a:rPr lang="ru-RU" sz="3200" b="1" kern="1200" dirty="0">
                <a:solidFill>
                  <a:srgbClr val="C00000"/>
                </a:solidFill>
              </a:rPr>
              <a:t>воспитательной деятельности</a:t>
            </a:r>
            <a:br>
              <a:rPr lang="ru-RU" sz="3200" b="1" kern="1200" dirty="0">
                <a:solidFill>
                  <a:srgbClr val="C00000"/>
                </a:solidFill>
              </a:rPr>
            </a:br>
            <a:endParaRPr lang="ru-RU" sz="3200" b="1" kern="1200" dirty="0">
              <a:solidFill>
                <a:srgbClr val="C00000"/>
              </a:solidFill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6738" y="1643050"/>
            <a:ext cx="8220075" cy="4357700"/>
          </a:xfrm>
        </p:spPr>
        <p:txBody>
          <a:bodyPr/>
          <a:lstStyle/>
          <a:p>
            <a:pPr marL="90488" indent="400050" algn="just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для личностного и профессионального развития, выявление и совершенствование способностей и талантов, стимулирование инициативы и творчества студентов;</a:t>
            </a:r>
          </a:p>
          <a:p>
            <a:pPr marL="90488" indent="400050" algn="just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воспитание профессионально - грамотного, компетентного специалиста, обладающего навыками управления коллективом, способного к социально значимой творческой деятельности в реальных социальных условиях и непрерывному духовно - нравственному самосовершенствованию;</a:t>
            </a:r>
          </a:p>
          <a:p>
            <a:pPr marL="90488" indent="400050" algn="just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подготовка студентов к «жизненной карьере»: к самостоятельной, осознанной и социально-продуктивной деятельности, содействие их профессиональной ориентации;</a:t>
            </a:r>
          </a:p>
          <a:p>
            <a:pPr marL="90488" indent="400050" algn="just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формирование свободно адаптирующейся, жизнестойкой личности с активной гражданской позицией.</a:t>
            </a:r>
          </a:p>
          <a:p>
            <a:pPr>
              <a:buNone/>
            </a:pPr>
            <a:endParaRPr lang="ru-RU" sz="20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6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4E0336-1652-4320-9267-BCD718E0DC7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8143875" cy="107154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3399"/>
                </a:solidFill>
                <a:latin typeface="+mn-lt"/>
                <a:ea typeface="+mn-ea"/>
                <a:cs typeface="Arial" pitchFamily="34" charset="0"/>
              </a:rPr>
              <a:t>ГБПОУ </a:t>
            </a:r>
            <a:br>
              <a:rPr lang="ru-RU" sz="2000" b="1" dirty="0" smtClean="0">
                <a:solidFill>
                  <a:srgbClr val="003399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ru-RU" sz="2000" b="1" dirty="0" smtClean="0">
                <a:solidFill>
                  <a:srgbClr val="003399"/>
                </a:solidFill>
                <a:latin typeface="+mn-lt"/>
                <a:ea typeface="+mn-ea"/>
                <a:cs typeface="Arial" pitchFamily="34" charset="0"/>
              </a:rPr>
              <a:t>«</a:t>
            </a:r>
            <a:r>
              <a:rPr lang="ru-RU" sz="2000" b="1" dirty="0" err="1" smtClean="0">
                <a:solidFill>
                  <a:srgbClr val="003399"/>
                </a:solidFill>
                <a:latin typeface="+mn-lt"/>
                <a:ea typeface="+mn-ea"/>
                <a:cs typeface="Arial" pitchFamily="34" charset="0"/>
              </a:rPr>
              <a:t>Коркинский</a:t>
            </a:r>
            <a:r>
              <a:rPr lang="ru-RU" sz="2000" b="1" dirty="0" smtClean="0">
                <a:solidFill>
                  <a:srgbClr val="003399"/>
                </a:solidFill>
                <a:latin typeface="+mn-lt"/>
                <a:ea typeface="+mn-ea"/>
                <a:cs typeface="Arial" pitchFamily="34" charset="0"/>
              </a:rPr>
              <a:t> горно-строительный техникум»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14488"/>
            <a:ext cx="8077200" cy="435770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2000" b="1" dirty="0" smtClean="0">
              <a:solidFill>
                <a:srgbClr val="003399"/>
              </a:solidFill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Основные направления воспитания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 профессионала-логиста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600" b="1" smtClean="0">
                <a:solidFill>
                  <a:srgbClr val="003399"/>
                </a:solidFill>
                <a:cs typeface="Arial" pitchFamily="34" charset="0"/>
              </a:rPr>
              <a:t>(</a:t>
            </a: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из опыта работы)</a:t>
            </a:r>
          </a:p>
          <a:p>
            <a:pPr algn="r" eaLnBrk="1" hangingPunct="1">
              <a:spcBef>
                <a:spcPts val="0"/>
              </a:spcBef>
              <a:buFont typeface="Wingdings" charset="2"/>
              <a:buNone/>
              <a:defRPr/>
            </a:pPr>
            <a:r>
              <a:rPr lang="ru-RU" sz="24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ts val="0"/>
              </a:spcBef>
              <a:buNone/>
              <a:defRPr/>
            </a:pPr>
            <a:endParaRPr lang="ru-RU" sz="2000" b="1" dirty="0" smtClean="0">
              <a:solidFill>
                <a:srgbClr val="003399"/>
              </a:solidFill>
              <a:cs typeface="Arial" pitchFamily="34" charset="0"/>
            </a:endParaRPr>
          </a:p>
          <a:p>
            <a:pPr algn="r" eaLnBrk="1" hangingPunct="1">
              <a:spcBef>
                <a:spcPts val="0"/>
              </a:spcBef>
              <a:buNone/>
              <a:defRPr/>
            </a:pPr>
            <a:r>
              <a:rPr lang="ru-RU" sz="2000" b="1" dirty="0" smtClean="0">
                <a:solidFill>
                  <a:srgbClr val="003399"/>
                </a:solidFill>
                <a:cs typeface="Arial" pitchFamily="34" charset="0"/>
              </a:rPr>
              <a:t>Автор: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3399"/>
                </a:solidFill>
                <a:cs typeface="Arial" pitchFamily="34" charset="0"/>
              </a:rPr>
              <a:t>преподаватель ГБПОУ «КГСТ»</a:t>
            </a:r>
          </a:p>
          <a:p>
            <a:pPr algn="r">
              <a:buNone/>
            </a:pPr>
            <a:r>
              <a:rPr lang="ru-RU" sz="2000" b="1" dirty="0" err="1" smtClean="0">
                <a:solidFill>
                  <a:srgbClr val="003399"/>
                </a:solidFill>
                <a:cs typeface="Arial" pitchFamily="34" charset="0"/>
              </a:rPr>
              <a:t>Гневашева</a:t>
            </a:r>
            <a:r>
              <a:rPr lang="ru-RU" sz="2000" b="1" dirty="0" smtClean="0">
                <a:solidFill>
                  <a:srgbClr val="003399"/>
                </a:solidFill>
                <a:cs typeface="Arial" pitchFamily="34" charset="0"/>
              </a:rPr>
              <a:t> Татьяна Викторовна</a:t>
            </a:r>
          </a:p>
          <a:p>
            <a:pPr algn="r" eaLnBrk="1" hangingPunct="1">
              <a:spcBef>
                <a:spcPts val="0"/>
              </a:spcBef>
              <a:buNone/>
              <a:defRPr/>
            </a:pPr>
            <a:endParaRPr lang="ru-RU" sz="1800" b="1" dirty="0" smtClean="0">
              <a:solidFill>
                <a:srgbClr val="003399"/>
              </a:solidFill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003399"/>
                </a:solidFill>
                <a:cs typeface="Arial" pitchFamily="34" charset="0"/>
              </a:rPr>
              <a:t>Коркино, 2025</a:t>
            </a:r>
          </a:p>
        </p:txBody>
      </p:sp>
      <p:pic>
        <p:nvPicPr>
          <p:cNvPr id="6148" name="Picture 6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88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357694"/>
            <a:ext cx="2855912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928688" y="500042"/>
            <a:ext cx="8215312" cy="1142987"/>
          </a:xfrm>
        </p:spPr>
        <p:txBody>
          <a:bodyPr/>
          <a:lstStyle/>
          <a:p>
            <a:pPr algn="ctr" eaLnBrk="1" hangingPunct="1"/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Понятие «воспитание» </a:t>
            </a:r>
            <a:r>
              <a:rPr lang="ru-RU" sz="3200" b="1" dirty="0" smtClean="0">
                <a:solidFill>
                  <a:srgbClr val="C00000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cs typeface="Arial" pitchFamily="34" charset="0"/>
              </a:rPr>
            </a:br>
            <a:endParaRPr lang="ru-RU" sz="3200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6738" y="1785926"/>
            <a:ext cx="8220104" cy="4214824"/>
          </a:xfrm>
        </p:spPr>
        <p:txBody>
          <a:bodyPr/>
          <a:lstStyle/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деятельность, направленная на развитие личности, создание условий для самоопределения и социализации обучающихся на основе </a:t>
            </a:r>
            <a:r>
              <a:rPr lang="ru-RU" sz="24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среде» (ФЗ «Об образовании»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220" name="Picture 6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D2D21-C61F-4C1E-A8FE-6C074A22D82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928688" y="296617"/>
            <a:ext cx="8215312" cy="1142987"/>
          </a:xfrm>
        </p:spPr>
        <p:txBody>
          <a:bodyPr/>
          <a:lstStyle/>
          <a:p>
            <a:pPr algn="ctr" eaLnBrk="1" hangingPunct="1"/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Зачем воспитывать профессионала</a:t>
            </a:r>
            <a:endParaRPr lang="ru-RU" sz="3200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7219" y="1735002"/>
            <a:ext cx="8220104" cy="4214824"/>
          </a:xfrm>
        </p:spPr>
        <p:txBody>
          <a:bodyPr/>
          <a:lstStyle/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 — </a:t>
            </a:r>
            <a:r>
              <a:rPr lang="ru-RU" sz="2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это человек, </a:t>
            </a:r>
            <a:r>
              <a:rPr lang="ru-RU" sz="2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сделавший определённое занятие (дело) своей профессией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</a:t>
            </a:r>
            <a:r>
              <a:rPr lang="ru-RU" sz="2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— это человек, который обладает глубокими знаниями и навыками в определённой области, а также опытом их применения на практике.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профессионала важно, потому что позволяет подготовить высококвалифицированного специалиста, владеющего знаниями и умениями профессиональной направленности, а также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обладающего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важными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личностными качествами.</a:t>
            </a:r>
            <a:r>
              <a:rPr lang="ru-RU" sz="2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 </a:t>
            </a:r>
            <a:endParaRPr lang="ru-RU" sz="2000" dirty="0" smtClean="0">
              <a:solidFill>
                <a:srgbClr val="333333"/>
              </a:solidFill>
              <a:latin typeface="YS Text"/>
            </a:endParaRPr>
          </a:p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Современный специалист должен не только обладать глубокими знаниями в своей области, но и проявлять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инициативу</a:t>
            </a:r>
            <a:r>
              <a:rPr lang="ru-RU" sz="2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предприимчивость</a:t>
            </a:r>
            <a:r>
              <a:rPr lang="ru-RU" sz="2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ориентироваться в быстро меняющейся обстановке, продвигаться к поставленной цели, преодолевая отклонения от выбранного решения. </a:t>
            </a:r>
            <a:endParaRPr lang="ru-RU" sz="20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6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D2D21-C61F-4C1E-A8FE-6C074A22D82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8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Нормативно-правовые документы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0E72A-D80D-443D-9489-E034D3A88F6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30305" t="18803" r="31855" b="7692"/>
          <a:stretch>
            <a:fillRect/>
          </a:stretch>
        </p:blipFill>
        <p:spPr bwMode="auto">
          <a:xfrm>
            <a:off x="571472" y="2214554"/>
            <a:ext cx="257176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35435" t="19658" r="36505" b="11111"/>
          <a:stretch>
            <a:fillRect/>
          </a:stretch>
        </p:blipFill>
        <p:spPr bwMode="auto">
          <a:xfrm>
            <a:off x="3214678" y="2214554"/>
            <a:ext cx="235745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22288" t="21937" r="25281" b="9117"/>
          <a:stretch>
            <a:fillRect/>
          </a:stretch>
        </p:blipFill>
        <p:spPr bwMode="auto">
          <a:xfrm>
            <a:off x="5643570" y="2571744"/>
            <a:ext cx="304323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928688" y="642938"/>
            <a:ext cx="7572402" cy="1214426"/>
          </a:xfrm>
        </p:spPr>
        <p:txBody>
          <a:bodyPr/>
          <a:lstStyle/>
          <a:p>
            <a:pPr algn="ctr" eaLnBrk="1" hangingPunct="1"/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Цель </a:t>
            </a:r>
            <a:b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воспитательной работы</a:t>
            </a:r>
            <a:r>
              <a:rPr lang="ru-RU" sz="3200" b="1" dirty="0" smtClean="0">
                <a:solidFill>
                  <a:srgbClr val="C00000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cs typeface="Arial" pitchFamily="34" charset="0"/>
              </a:rPr>
            </a:br>
            <a:endParaRPr lang="ru-RU" sz="3200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6738" y="1857364"/>
            <a:ext cx="8220104" cy="414338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развитие профессионального, интеллектуального, личностного и социального потенциала обучающихся, развитие в студенческой среде гражданской ответственности и правового сознания, духовности и культуры, инициативности, самостоятельности, толерантности, способности к успешной социализации в обществе, </a:t>
            </a:r>
            <a:r>
              <a:rPr lang="ru-RU" sz="28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конкурентноспособности</a:t>
            </a:r>
            <a:r>
              <a:rPr lang="ru-RU" sz="2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и активной адаптации на рынке труда</a:t>
            </a:r>
          </a:p>
        </p:txBody>
      </p:sp>
      <p:pic>
        <p:nvPicPr>
          <p:cNvPr id="9220" name="Picture 6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D2D21-C61F-4C1E-A8FE-6C074A22D82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1000100" y="500042"/>
            <a:ext cx="7929592" cy="1357322"/>
          </a:xfrm>
        </p:spPr>
        <p:txBody>
          <a:bodyPr/>
          <a:lstStyle/>
          <a:p>
            <a:pPr algn="ctr" eaLnBrk="1" hangingPunct="1"/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28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b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cs typeface="Arial" pitchFamily="34" charset="0"/>
              </a:rPr>
              <a:t>Основные направления воспитания  </a:t>
            </a:r>
            <a:br>
              <a:rPr lang="ru-RU" sz="3200" b="1" dirty="0" smtClean="0">
                <a:solidFill>
                  <a:srgbClr val="C00000"/>
                </a:solidFill>
                <a:cs typeface="Arial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cs typeface="Arial" pitchFamily="34" charset="0"/>
              </a:rPr>
              <a:t>профессионала-логиста</a:t>
            </a:r>
            <a: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</a:br>
            <a:endParaRPr lang="ru-RU" sz="2400" b="1" dirty="0" smtClean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0034" y="1643050"/>
            <a:ext cx="8220104" cy="4143386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err="1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Профессионально-ориентируюшее</a:t>
            </a: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направление.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Гражданско-патриотическое направление.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Экологическое направление.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Культурно-творческое направление.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Спортивное и </a:t>
            </a:r>
            <a:r>
              <a:rPr lang="ru-RU" sz="2800" b="1" dirty="0" err="1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здоровьесберегающее</a:t>
            </a: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направление.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err="1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Бизнес-ориентирующее</a:t>
            </a: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направление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ru-RU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ru-RU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ru-RU" sz="22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ru-RU" sz="24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20" name="Picture 6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D2D21-C61F-4C1E-A8FE-6C074A22D82E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928688" y="214290"/>
            <a:ext cx="8215312" cy="1714492"/>
          </a:xfrm>
        </p:spPr>
        <p:txBody>
          <a:bodyPr/>
          <a:lstStyle/>
          <a:p>
            <a:pPr algn="ctr" eaLnBrk="1" hangingPunct="1"/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28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rgbClr val="003399"/>
                </a:solidFill>
                <a:cs typeface="Arial" pitchFamily="34" charset="0"/>
              </a:rPr>
            </a:b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cs typeface="Arial" pitchFamily="34" charset="0"/>
              </a:rPr>
              <a:t>Профессионально-ориентирующее направление.</a:t>
            </a: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cs typeface="Arial" pitchFamily="34" charset="0"/>
              </a:rPr>
              <a:t>Образование и знания: «Учись и познавай!» </a:t>
            </a:r>
            <a: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</a:br>
            <a:endParaRPr lang="ru-RU" sz="2400" b="1" dirty="0" smtClean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0034" y="1643050"/>
            <a:ext cx="8220104" cy="4143386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20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конкурентноспособного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специалиста, обладающего развитой профессиональной компетентностью;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формирование у обучающихся техникума компетенций; воспитать профессионала, способного приносить пользу обществу.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Проекты/мероприятия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0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работы,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мастер-классов, конкурсов профессионального мастерства, Дня специальности, Дня профессионала-логиста; </a:t>
            </a:r>
            <a:r>
              <a:rPr lang="ru-RU" sz="20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профпробы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для школьников; работа секции НОУ «Психология. Социология. Экономика»; участие в олимпиадах, конкурсах, научно-практических конференциях; работа «</a:t>
            </a:r>
            <a:r>
              <a:rPr lang="ru-RU" sz="20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ЭКО-клуба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» (циклы «Шаг к профессии», «Выпускник», «Молодёжь, религия и бизнес», «Профориентация в системе непрерывного образования 9 </a:t>
            </a:r>
            <a:r>
              <a:rPr lang="ru-RU" sz="20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 – ССУЗ – ВУЗ»); встречи с работодателями и выпускниками техникума; экскурсии на предприятия; декада ПЦК и другие  </a:t>
            </a:r>
            <a:r>
              <a:rPr lang="ru-RU" sz="22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ru-RU" sz="24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20" name="Picture 6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D2D21-C61F-4C1E-A8FE-6C074A22D82E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1043608" y="642939"/>
            <a:ext cx="8100392" cy="1285864"/>
          </a:xfrm>
        </p:spPr>
        <p:txBody>
          <a:bodyPr/>
          <a:lstStyle/>
          <a:p>
            <a:pPr algn="ctr" eaLnBrk="1" hangingPunct="1"/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600" b="1" dirty="0" err="1" smtClean="0">
                <a:solidFill>
                  <a:srgbClr val="003399"/>
                </a:solidFill>
                <a:cs typeface="Arial" pitchFamily="34" charset="0"/>
              </a:rPr>
              <a:t>Профориентационные</a:t>
            </a: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 мероприятия 2024-2025 </a:t>
            </a:r>
            <a:r>
              <a:rPr lang="ru-RU" sz="3600" b="1" dirty="0" err="1" smtClean="0">
                <a:solidFill>
                  <a:srgbClr val="003399"/>
                </a:solidFill>
                <a:cs typeface="Arial" pitchFamily="34" charset="0"/>
              </a:rPr>
              <a:t>уч.г</a:t>
            </a:r>
            <a:r>
              <a:rPr lang="ru-RU" sz="3600" b="1" dirty="0" smtClean="0">
                <a:solidFill>
                  <a:srgbClr val="003399"/>
                </a:solidFill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cs typeface="Arial" pitchFamily="34" charset="0"/>
              </a:rPr>
            </a:br>
            <a:endParaRPr lang="ru-RU" sz="3200" b="1" dirty="0" smtClean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6738" y="1857364"/>
            <a:ext cx="8220104" cy="4143386"/>
          </a:xfrm>
        </p:spPr>
        <p:txBody>
          <a:bodyPr/>
          <a:lstStyle/>
          <a:p>
            <a:pPr marL="90488" indent="449263" algn="just">
              <a:buNone/>
            </a:pPr>
            <a:endParaRPr lang="ru-RU" sz="32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6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12144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D2D21-C61F-4C1E-A8FE-6C074A22D82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8" name="Рисунок 7" descr="C:\Мои документы\ПЦК\Гневашева 2024-2025\04.09.24 Фестиваль Чел обл-большая семья\IMG-20240904-WA0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857364"/>
            <a:ext cx="2733675" cy="204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Мои документы\ПЦК\Гневашева 2024-2025\Профориентация\19.10.24 День открытых дверей\63HOnUdzCHPZG93WO9qKidyBv0KqiCU9c_o5H9yiF_DVROazlRvaLmdPOXM5LnXpbBSwcWKkOOjK_iY7TVvriyG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64305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Мои документы\ПЦК\Гневашева 2024-2025\Профориентация\19.10.24 День открытых дверей\20241019_110913.jpg"/>
          <p:cNvPicPr/>
          <p:nvPr/>
        </p:nvPicPr>
        <p:blipFill>
          <a:blip r:embed="rId5" cstate="print"/>
          <a:srcRect l="3951" t="12222" b="12407"/>
          <a:stretch>
            <a:fillRect/>
          </a:stretch>
        </p:blipFill>
        <p:spPr bwMode="auto">
          <a:xfrm>
            <a:off x="3571868" y="3643314"/>
            <a:ext cx="2424117" cy="250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Мои документы\ПЦК\Гневашева 2024-2025\04.09.24 Фестиваль Чел обл-большая семья\20240904_1634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929066"/>
            <a:ext cx="2602849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Мои документы\ПЦК\Гневашева 2024-2025\Декада ПЦК\05.03.25 шк 22\IMG-20250310-WA00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643050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Мои документы\ПЦК\Гневашева 2024-2025\Декада ПЦК\05.03.25 шк 22\IMG-20250310-WA0011.jpg"/>
          <p:cNvPicPr/>
          <p:nvPr/>
        </p:nvPicPr>
        <p:blipFill>
          <a:blip r:embed="rId8"/>
          <a:srcRect t="25859"/>
          <a:stretch>
            <a:fillRect/>
          </a:stretch>
        </p:blipFill>
        <p:spPr bwMode="auto">
          <a:xfrm>
            <a:off x="6215074" y="3643314"/>
            <a:ext cx="25003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офиль">
  <a:themeElements>
    <a:clrScheme name="Профиль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Профиль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55297</TotalTime>
  <Words>1289</Words>
  <Application>Microsoft Office PowerPoint</Application>
  <PresentationFormat>Экран (4:3)</PresentationFormat>
  <Paragraphs>128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Times New Roman</vt:lpstr>
      <vt:lpstr>Verdana</vt:lpstr>
      <vt:lpstr>Wingdings</vt:lpstr>
      <vt:lpstr>YS Text</vt:lpstr>
      <vt:lpstr>Профиль</vt:lpstr>
      <vt:lpstr>Acrobat Document</vt:lpstr>
      <vt:lpstr>ГБПОУ  «Коркинский горно-строительный техникум»</vt:lpstr>
      <vt:lpstr>                 Цитаты и высказывания  про воспитание  </vt:lpstr>
      <vt:lpstr>     Понятие «воспитание»  </vt:lpstr>
      <vt:lpstr>     Зачем воспитывать профессионала</vt:lpstr>
      <vt:lpstr>Нормативно-правовые документы</vt:lpstr>
      <vt:lpstr>     Цель  воспитательной работы </vt:lpstr>
      <vt:lpstr>            Основные направления воспитания   профессионала-логиста </vt:lpstr>
      <vt:lpstr>        Профессионально-ориентирующее направление.  Образование и знания: «Учись и познавай!»  </vt:lpstr>
      <vt:lpstr>     Профориентационные мероприятия 2024-2025 уч.г. </vt:lpstr>
      <vt:lpstr>Участие в олимпиадах, конкурсах в 2024-2025 уч.г.</vt:lpstr>
      <vt:lpstr>Экскурсии на предприятия  2024-2025 уч. г.   </vt:lpstr>
      <vt:lpstr>   Гражданско-патриотическое направление.  Патриотизм и историческая память:  «Служи отечеству!» </vt:lpstr>
      <vt:lpstr>Презентация PowerPoint</vt:lpstr>
      <vt:lpstr>     Фестиваль военно-патриотической песни и поэзии   «Я люблю тебя Россия»    </vt:lpstr>
      <vt:lpstr>Проектные семинары  2022-2023 уч. год  (команда «Взлёт», группа ОДЛ-20)  </vt:lpstr>
      <vt:lpstr>Проектный семинар  2024-2025 уч. год</vt:lpstr>
      <vt:lpstr>Экологическое направление. Экология и охрана природы:  «Береги нашу планету» </vt:lpstr>
      <vt:lpstr>Субботники по уборке территории</vt:lpstr>
      <vt:lpstr>Культурно-творческое направление.  Культура и искусство:  «Создавай и вдохновляй!»</vt:lpstr>
      <vt:lpstr>Презентация PowerPoint</vt:lpstr>
      <vt:lpstr>Презентация PowerPoint</vt:lpstr>
      <vt:lpstr>Презентация PowerPoint</vt:lpstr>
      <vt:lpstr>Презентация PowerPoint</vt:lpstr>
      <vt:lpstr>Бизнес-ориентирующее направление  ТРУД, ПРОФЕССИЯ И СВОЕ ДЕЛО:  «НАЙДИ ПРИЗВАНИЕ!»</vt:lpstr>
      <vt:lpstr>Результаты команды «Взлёт»   2021-2022 уч. год   </vt:lpstr>
      <vt:lpstr>Результаты команды «Взлёт»   2022-2023 уч. год (1)   </vt:lpstr>
      <vt:lpstr>Презентация PowerPoint</vt:lpstr>
      <vt:lpstr>Результативность воспитательной деятельности </vt:lpstr>
      <vt:lpstr>ГБПОУ  «Коркинский горно-строительный техникум»</vt:lpstr>
    </vt:vector>
  </TitlesOfParts>
  <Company>гоу спо кгст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преподавателя социально-экономических дисциплин ГНЕВАШЕВОЙ ТАТЬЯНЫ ВИКТОРОВНЫ</dc:title>
  <dc:creator>КГСТ</dc:creator>
  <cp:lastModifiedBy>Татьяна Гневашева</cp:lastModifiedBy>
  <cp:revision>768</cp:revision>
  <dcterms:created xsi:type="dcterms:W3CDTF">2012-02-14T02:53:56Z</dcterms:created>
  <dcterms:modified xsi:type="dcterms:W3CDTF">2025-03-19T07:56:49Z</dcterms:modified>
</cp:coreProperties>
</file>