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21.03.2025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21.03.2025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21.03.2025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21.03.2025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21.03.2025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21.03.2025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21.03.2025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21.03.2025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21.03.2025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21.03.2025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21.03.2025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21.03.2025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ctr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42900" lvl="0" indent="-342900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pic>
        <p:nvPicPr>
          <p:cNvPr id="80" name="Picture 80"/>
          <p:cNvPicPr/>
          <p:nvPr/>
        </p:nvPicPr>
        <p:blipFill>
          <a:blip r:embed="rId2"/>
          <a:srcRect l="9337" r="99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" name="Shape 81"/>
          <p:cNvSpPr txBox="1"/>
          <p:nvPr/>
        </p:nvSpPr>
        <p:spPr>
          <a:xfrm>
            <a:off x="971600" y="1556792"/>
            <a:ext cx="7488833" cy="2062103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3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Инструменты профилактической работы при формировании финансовой грамотности будущего специалиста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6516216" y="5373215"/>
            <a:ext cx="2406299" cy="120032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2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Докладчики: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Баздрина А.А.,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Муфтахова Е.А.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1100827" y="356692"/>
            <a:ext cx="7222105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Заседание ОМО преподавателей УГПС «Экономика и управление» 20.03.25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pic>
        <p:nvPicPr>
          <p:cNvPr id="147" name="Picture 147"/>
          <p:cNvPicPr/>
          <p:nvPr/>
        </p:nvPicPr>
        <p:blipFill>
          <a:blip r:embed="rId2"/>
          <a:srcRect l="9337" r="99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8" name="Shape 148"/>
          <p:cNvSpPr txBox="1"/>
          <p:nvPr/>
        </p:nvSpPr>
        <p:spPr>
          <a:xfrm>
            <a:off x="971600" y="1556792"/>
            <a:ext cx="7488833" cy="2062103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3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Инструменты профилактической работы при формировании финансовой грамотности будущего специалиста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6516216" y="5373215"/>
            <a:ext cx="2406299" cy="120032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2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Докладчики: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Баздрина А.А.,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Муфтахова Е.А.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100827" y="356692"/>
            <a:ext cx="7222105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Заседание ОМО преподавателей УГПС «Экономика и управление» 20.03.25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51519" y="476672"/>
            <a:ext cx="8712968" cy="5649491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0" indent="0">
              <a:buNone/>
            </a:pPr>
            <a:r>
              <a:rPr sz="4000" b="1">
                <a:latin typeface="Times New Roman"/>
                <a:ea typeface="Times New Roman"/>
                <a:cs typeface="Times New Roman"/>
              </a:rPr>
              <a:t>Финансовая грамотность  </a:t>
            </a:r>
            <a:r>
              <a:rPr sz="3600">
                <a:latin typeface="Times New Roman"/>
                <a:ea typeface="Times New Roman"/>
                <a:cs typeface="Times New Roman"/>
              </a:rPr>
              <a:t>- это результат процесса финансового образования, который представляет собой сочетание осведомленности, знаний, умений и поведенческих моделей, необходимых для принятия успешных финансовых решений и в конечном итоге для достижения финансового благосостояния</a:t>
            </a:r>
          </a:p>
          <a:p>
            <a:endParaRPr sz="36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7" name="Picture 87"/>
          <p:cNvPicPr/>
          <p:nvPr/>
        </p:nvPicPr>
        <p:blipFill>
          <a:blip r:embed="rId2"/>
          <a:srcRect l="20241" r="22382"/>
          <a:stretch/>
        </p:blipFill>
        <p:spPr>
          <a:xfrm>
            <a:off x="6691028" y="4479763"/>
            <a:ext cx="2254505" cy="23782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r>
              <a:rPr b="1">
                <a:latin typeface="Times New Roman"/>
                <a:ea typeface="Times New Roman"/>
                <a:cs typeface="Times New Roman"/>
              </a:rPr>
              <a:t>Принципы повышения финансовой грамотности: </a:t>
            </a:r>
            <a:r>
              <a:rPr>
                <a:latin typeface="Times New Roman"/>
                <a:ea typeface="Times New Roman"/>
                <a:cs typeface="Times New Roman"/>
              </a:rPr>
              <a:t/>
            </a:r>
            <a:br>
              <a:rPr>
                <a:latin typeface="Times New Roman"/>
                <a:ea typeface="Times New Roman"/>
                <a:cs typeface="Times New Roman"/>
              </a:rPr>
            </a:br>
            <a:endParaRPr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latin typeface="Times New Roman"/>
                <a:ea typeface="Times New Roman"/>
                <a:cs typeface="Times New Roman"/>
              </a:rPr>
              <a:t>Комплексный подход;</a:t>
            </a:r>
          </a:p>
          <a:p>
            <a:r>
              <a:rPr>
                <a:latin typeface="Times New Roman"/>
                <a:ea typeface="Times New Roman"/>
                <a:cs typeface="Times New Roman"/>
              </a:rPr>
              <a:t>Решение конкретных практических проблем студентов и их семей;</a:t>
            </a:r>
          </a:p>
          <a:p>
            <a:r>
              <a:rPr>
                <a:latin typeface="Times New Roman"/>
                <a:ea typeface="Times New Roman"/>
                <a:cs typeface="Times New Roman"/>
              </a:rPr>
              <a:t>Аудит и мониторинг качества инструментов и материалов, используемых в программах и мероприятиях по повышению уровня финансовой грамотности.</a:t>
            </a:r>
          </a:p>
        </p:txBody>
      </p:sp>
      <p:pic>
        <p:nvPicPr>
          <p:cNvPr id="92" name="Picture 92"/>
          <p:cNvPicPr/>
          <p:nvPr/>
        </p:nvPicPr>
        <p:blipFill>
          <a:blip r:embed="rId2"/>
          <a:stretch/>
        </p:blipFill>
        <p:spPr>
          <a:xfrm>
            <a:off x="7092280" y="5058710"/>
            <a:ext cx="1673423" cy="176908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0" indent="0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1. Разработка рабочей  программы внеурочной деятельности «Основы финансовой грамотности»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ctr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 b="1" dirty="0" err="1">
                <a:latin typeface="Times New Roman"/>
                <a:ea typeface="Times New Roman"/>
                <a:cs typeface="Times New Roman"/>
              </a:rPr>
              <a:t>Практические</a:t>
            </a:r>
            <a:r>
              <a:rPr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latin typeface="Times New Roman"/>
                <a:ea typeface="Times New Roman"/>
                <a:cs typeface="Times New Roman"/>
              </a:rPr>
              <a:t>инструменты</a:t>
            </a:r>
            <a:r>
              <a:rPr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latin typeface="Times New Roman"/>
                <a:ea typeface="Times New Roman"/>
                <a:cs typeface="Times New Roman"/>
              </a:rPr>
              <a:t>профилактической</a:t>
            </a:r>
            <a:r>
              <a:rPr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latin typeface="Times New Roman"/>
                <a:ea typeface="Times New Roman"/>
                <a:cs typeface="Times New Roman"/>
              </a:rPr>
              <a:t>работы</a:t>
            </a:r>
            <a:r>
              <a:rPr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latin typeface="Times New Roman"/>
                <a:ea typeface="Times New Roman"/>
                <a:cs typeface="Times New Roman"/>
              </a:rPr>
              <a:t>при</a:t>
            </a:r>
            <a:r>
              <a:rPr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latin typeface="Times New Roman"/>
                <a:ea typeface="Times New Roman"/>
                <a:cs typeface="Times New Roman"/>
              </a:rPr>
              <a:t>формировании</a:t>
            </a:r>
            <a:r>
              <a:rPr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latin typeface="Times New Roman"/>
                <a:ea typeface="Times New Roman"/>
                <a:cs typeface="Times New Roman"/>
              </a:rPr>
              <a:t>финансовой</a:t>
            </a:r>
            <a:r>
              <a:rPr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latin typeface="Times New Roman"/>
                <a:ea typeface="Times New Roman"/>
                <a:cs typeface="Times New Roman"/>
              </a:rPr>
              <a:t>грамотности</a:t>
            </a:r>
            <a:r>
              <a:rPr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latin typeface="Times New Roman"/>
                <a:ea typeface="Times New Roman"/>
                <a:cs typeface="Times New Roman"/>
              </a:rPr>
              <a:t>будущего</a:t>
            </a:r>
            <a:r>
              <a:rPr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latin typeface="Times New Roman"/>
                <a:ea typeface="Times New Roman"/>
                <a:cs typeface="Times New Roman"/>
              </a:rPr>
              <a:t>специалиста</a:t>
            </a:r>
            <a:r>
              <a:rPr sz="2800" b="1" dirty="0">
                <a:latin typeface="Times New Roman"/>
                <a:ea typeface="Times New Roman"/>
                <a:cs typeface="Times New Roman"/>
              </a:rPr>
              <a:t>:</a:t>
            </a:r>
          </a:p>
        </p:txBody>
      </p:sp>
      <p:pic>
        <p:nvPicPr>
          <p:cNvPr id="97" name="Picture 97"/>
          <p:cNvPicPr/>
          <p:nvPr/>
        </p:nvPicPr>
        <p:blipFill>
          <a:blip r:embed="rId2"/>
          <a:srcRect l="34422" t="29105" r="7789" b="28171"/>
          <a:stretch/>
        </p:blipFill>
        <p:spPr>
          <a:xfrm>
            <a:off x="248538" y="2849845"/>
            <a:ext cx="4608512" cy="2555324"/>
          </a:xfrm>
          <a:prstGeom prst="rect">
            <a:avLst/>
          </a:prstGeom>
          <a:ln>
            <a:noFill/>
          </a:ln>
        </p:spPr>
      </p:pic>
      <p:pic>
        <p:nvPicPr>
          <p:cNvPr id="99" name="Picture 99"/>
          <p:cNvPicPr/>
          <p:nvPr/>
        </p:nvPicPr>
        <p:blipFill>
          <a:blip r:embed="rId3"/>
          <a:srcRect l="39925" t="26259" r="10821" b="10494"/>
          <a:stretch/>
        </p:blipFill>
        <p:spPr>
          <a:xfrm>
            <a:off x="4857050" y="2708920"/>
            <a:ext cx="3985932" cy="38387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2800" b="1">
                <a:latin typeface="Times New Roman"/>
                <a:ea typeface="Times New Roman"/>
                <a:cs typeface="Times New Roman"/>
              </a:rPr>
              <a:t>Практические инструменты профилактической работы при формировании финансовой грамотности будущего специалиста :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0" indent="0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2.Цифровые технологии и онлайн-платформы</a:t>
            </a:r>
          </a:p>
        </p:txBody>
      </p:sp>
      <p:pic>
        <p:nvPicPr>
          <p:cNvPr id="104" name="Picture 104"/>
          <p:cNvPicPr/>
          <p:nvPr/>
        </p:nvPicPr>
        <p:blipFill>
          <a:blip r:embed="rId2"/>
          <a:srcRect t="15890" r="7061" b="6250"/>
          <a:stretch/>
        </p:blipFill>
        <p:spPr>
          <a:xfrm>
            <a:off x="45074" y="2334520"/>
            <a:ext cx="3623758" cy="2276873"/>
          </a:xfrm>
          <a:prstGeom prst="rect">
            <a:avLst/>
          </a:prstGeom>
          <a:ln>
            <a:noFill/>
          </a:ln>
        </p:spPr>
      </p:pic>
      <p:pic>
        <p:nvPicPr>
          <p:cNvPr id="106" name="Picture 106"/>
          <p:cNvPicPr/>
          <p:nvPr/>
        </p:nvPicPr>
        <p:blipFill>
          <a:blip r:embed="rId3"/>
          <a:srcRect t="16102" r="1324" b="6250"/>
          <a:stretch/>
        </p:blipFill>
        <p:spPr>
          <a:xfrm>
            <a:off x="2195736" y="3743852"/>
            <a:ext cx="5276630" cy="3114147"/>
          </a:xfrm>
          <a:prstGeom prst="rect">
            <a:avLst/>
          </a:prstGeom>
          <a:ln>
            <a:noFill/>
          </a:ln>
        </p:spPr>
      </p:pic>
      <p:pic>
        <p:nvPicPr>
          <p:cNvPr id="108" name="Picture 108"/>
          <p:cNvPicPr/>
          <p:nvPr/>
        </p:nvPicPr>
        <p:blipFill>
          <a:blip r:embed="rId4"/>
          <a:srcRect l="2066" t="15466" r="1801" b="6250"/>
          <a:stretch/>
        </p:blipFill>
        <p:spPr>
          <a:xfrm>
            <a:off x="5148063" y="2276872"/>
            <a:ext cx="3916814" cy="239217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0" indent="0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3.Интерактивные методики и тренинги</a:t>
            </a:r>
          </a:p>
        </p:txBody>
      </p:sp>
      <p:pic>
        <p:nvPicPr>
          <p:cNvPr id="112" name="Picture 112"/>
          <p:cNvPicPr/>
          <p:nvPr/>
        </p:nvPicPr>
        <p:blipFill>
          <a:blip r:embed="rId2"/>
          <a:srcRect t="16737" r="2437" b="6250"/>
          <a:stretch/>
        </p:blipFill>
        <p:spPr>
          <a:xfrm>
            <a:off x="4860032" y="2204864"/>
            <a:ext cx="4081378" cy="2416256"/>
          </a:xfrm>
          <a:prstGeom prst="rect">
            <a:avLst/>
          </a:prstGeom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ctr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 b="1">
                <a:latin typeface="Times New Roman"/>
                <a:ea typeface="Times New Roman"/>
                <a:cs typeface="Times New Roman"/>
              </a:rPr>
              <a:t>Практические инструменты профилактической работы при формировании финансовой грамотности будущего специалиста :</a:t>
            </a:r>
          </a:p>
        </p:txBody>
      </p:sp>
      <p:pic>
        <p:nvPicPr>
          <p:cNvPr id="115" name="Picture 115"/>
          <p:cNvPicPr/>
          <p:nvPr/>
        </p:nvPicPr>
        <p:blipFill>
          <a:blip r:embed="rId3"/>
          <a:stretch/>
        </p:blipFill>
        <p:spPr>
          <a:xfrm>
            <a:off x="323528" y="2283455"/>
            <a:ext cx="2952328" cy="2214246"/>
          </a:xfrm>
          <a:prstGeom prst="rect">
            <a:avLst/>
          </a:prstGeom>
          <a:ln>
            <a:noFill/>
          </a:ln>
        </p:spPr>
      </p:pic>
      <p:pic>
        <p:nvPicPr>
          <p:cNvPr id="117" name="Picture 117"/>
          <p:cNvPicPr/>
          <p:nvPr/>
        </p:nvPicPr>
        <p:blipFill>
          <a:blip r:embed="rId4"/>
          <a:stretch/>
        </p:blipFill>
        <p:spPr>
          <a:xfrm>
            <a:off x="2915816" y="3965015"/>
            <a:ext cx="2380022" cy="256221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0" indent="0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4. Разработка и реализация предпринимательских проектов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2800" b="1">
                <a:latin typeface="Times New Roman"/>
                <a:ea typeface="Times New Roman"/>
                <a:cs typeface="Times New Roman"/>
              </a:rPr>
              <a:t>Практические инструменты профилактической работы при формировании финансовой грамотности будущего специалиста :</a:t>
            </a:r>
          </a:p>
        </p:txBody>
      </p:sp>
      <p:pic>
        <p:nvPicPr>
          <p:cNvPr id="122" name="Picture 122"/>
          <p:cNvPicPr/>
          <p:nvPr/>
        </p:nvPicPr>
        <p:blipFill>
          <a:blip r:embed="rId2"/>
          <a:stretch/>
        </p:blipFill>
        <p:spPr>
          <a:xfrm>
            <a:off x="5913286" y="2204864"/>
            <a:ext cx="2725639" cy="1944216"/>
          </a:xfrm>
          <a:prstGeom prst="rect">
            <a:avLst/>
          </a:prstGeom>
        </p:spPr>
      </p:pic>
      <p:pic>
        <p:nvPicPr>
          <p:cNvPr id="124" name="Picture 124"/>
          <p:cNvPicPr/>
          <p:nvPr/>
        </p:nvPicPr>
        <p:blipFill>
          <a:blip r:embed="rId3"/>
          <a:stretch/>
        </p:blipFill>
        <p:spPr>
          <a:xfrm>
            <a:off x="2267744" y="2340072"/>
            <a:ext cx="3617086" cy="2556905"/>
          </a:xfrm>
          <a:prstGeom prst="rect">
            <a:avLst/>
          </a:prstGeom>
        </p:spPr>
      </p:pic>
      <p:pic>
        <p:nvPicPr>
          <p:cNvPr id="126" name="Picture 126"/>
          <p:cNvPicPr/>
          <p:nvPr/>
        </p:nvPicPr>
        <p:blipFill>
          <a:blip r:embed="rId4"/>
          <a:srcRect l="10214" t="22948" r="11847" b="6250"/>
          <a:stretch/>
        </p:blipFill>
        <p:spPr>
          <a:xfrm>
            <a:off x="4867901" y="4149080"/>
            <a:ext cx="3594365" cy="2448943"/>
          </a:xfrm>
          <a:prstGeom prst="rect">
            <a:avLst/>
          </a:prstGeom>
          <a:ln>
            <a:noFill/>
          </a:ln>
        </p:spPr>
      </p:pic>
      <p:pic>
        <p:nvPicPr>
          <p:cNvPr id="128" name="Picture 128"/>
          <p:cNvPicPr/>
          <p:nvPr/>
        </p:nvPicPr>
        <p:blipFill>
          <a:blip r:embed="rId5"/>
          <a:srcRect l="45582" t="23922" r="16110" b="6250"/>
          <a:stretch/>
        </p:blipFill>
        <p:spPr>
          <a:xfrm>
            <a:off x="539552" y="2996952"/>
            <a:ext cx="2370263" cy="324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0" indent="0">
              <a:buNone/>
            </a:pPr>
            <a:r>
              <a:rPr sz="2800">
                <a:latin typeface="Times New Roman"/>
                <a:ea typeface="Times New Roman"/>
                <a:cs typeface="Times New Roman"/>
              </a:rPr>
              <a:t>5.  Участие в профессиональных конкурсах, олимпиадах по финансовой грамотности</a:t>
            </a:r>
          </a:p>
        </p:txBody>
      </p:sp>
      <p:pic>
        <p:nvPicPr>
          <p:cNvPr id="132" name="Picture 132"/>
          <p:cNvPicPr/>
          <p:nvPr/>
        </p:nvPicPr>
        <p:blipFill>
          <a:blip r:embed="rId2"/>
          <a:stretch/>
        </p:blipFill>
        <p:spPr>
          <a:xfrm>
            <a:off x="3890571" y="4293096"/>
            <a:ext cx="5116911" cy="2475757"/>
          </a:xfrm>
          <a:prstGeom prst="rect">
            <a:avLst/>
          </a:prstGeom>
          <a:ln>
            <a:noFill/>
          </a:ln>
        </p:spPr>
      </p:pic>
      <p:pic>
        <p:nvPicPr>
          <p:cNvPr id="134" name="Picture 134"/>
          <p:cNvPicPr/>
          <p:nvPr/>
        </p:nvPicPr>
        <p:blipFill>
          <a:blip r:embed="rId3"/>
          <a:srcRect l="22722" t="34746" r="20868" b="12712"/>
          <a:stretch/>
        </p:blipFill>
        <p:spPr>
          <a:xfrm>
            <a:off x="251519" y="2583109"/>
            <a:ext cx="3581597" cy="2502075"/>
          </a:xfrm>
          <a:prstGeom prst="rect">
            <a:avLst/>
          </a:prstGeom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2800" b="1">
                <a:latin typeface="Times New Roman"/>
                <a:ea typeface="Times New Roman"/>
                <a:cs typeface="Times New Roman"/>
              </a:rPr>
              <a:t>Практические инструменты профилактической работы при формировании финансовой грамотности будущего специалиста 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marL="0" indent="0">
              <a:buNone/>
            </a:pPr>
            <a:r>
              <a:rPr>
                <a:latin typeface="Times New Roman"/>
                <a:ea typeface="Times New Roman"/>
                <a:cs typeface="Times New Roman"/>
              </a:rPr>
              <a:t>6. Коллаборация с родителями и сообществом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2800" b="1">
                <a:latin typeface="Times New Roman"/>
                <a:ea typeface="Times New Roman"/>
                <a:cs typeface="Times New Roman"/>
              </a:rPr>
              <a:t>Практические инструменты профилактической работы при формировании финансовой грамотности будущего специалиста :</a:t>
            </a:r>
          </a:p>
        </p:txBody>
      </p:sp>
      <p:pic>
        <p:nvPicPr>
          <p:cNvPr id="140" name="Picture 140"/>
          <p:cNvPicPr/>
          <p:nvPr/>
        </p:nvPicPr>
        <p:blipFill>
          <a:blip r:embed="rId2"/>
          <a:stretch/>
        </p:blipFill>
        <p:spPr>
          <a:xfrm>
            <a:off x="3738766" y="2216079"/>
            <a:ext cx="5182333" cy="3733198"/>
          </a:xfrm>
          <a:prstGeom prst="rect">
            <a:avLst/>
          </a:prstGeom>
        </p:spPr>
      </p:pic>
      <p:pic>
        <p:nvPicPr>
          <p:cNvPr id="142" name="Picture 142"/>
          <p:cNvPicPr/>
          <p:nvPr/>
        </p:nvPicPr>
        <p:blipFill>
          <a:blip r:embed="rId3"/>
          <a:stretch/>
        </p:blipFill>
        <p:spPr>
          <a:xfrm>
            <a:off x="323528" y="3884659"/>
            <a:ext cx="4073928" cy="26593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</TotalTime>
  <Words>238</Words>
  <Application>Microsoft Office PowerPoint</Application>
  <DocSecurity>0</DocSecurity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Принципы повышения финансовой грамотности:  </vt:lpstr>
      <vt:lpstr>Презентация PowerPoint</vt:lpstr>
      <vt:lpstr>Практические инструменты профилактической работы при формировании финансовой грамотности будущего специалиста :</vt:lpstr>
      <vt:lpstr>Презентация PowerPoint</vt:lpstr>
      <vt:lpstr>Практические инструменты профилактической работы при формировании финансовой грамотности будущего специалиста :</vt:lpstr>
      <vt:lpstr>Практические инструменты профилактической работы при формировании финансовой грамотности будущего специалиста :</vt:lpstr>
      <vt:lpstr>Практические инструменты профилактической работы при формировании финансовой грамотности будущего специалиста 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Манапова Ольга Николаевна</cp:lastModifiedBy>
  <cp:revision>1</cp:revision>
  <dcterms:created xsi:type="dcterms:W3CDTF">2025-03-19T05:35:11Z</dcterms:created>
  <dcterms:modified xsi:type="dcterms:W3CDTF">2025-03-21T05:32:58Z</dcterms:modified>
</cp:coreProperties>
</file>