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09.12.2024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09.12.2024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hirpo@chirpo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8" name="Shape 78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9" name="Shape 79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0" name="Shape 80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1" name="Shape 81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83" name="Picture 83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84" name="Shape 84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86" name="Shape 86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175657" y="1527182"/>
            <a:ext cx="9907307" cy="310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rPr sz="4000" b="1" spc="-10" dirty="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4000" b="1" spc="-10" dirty="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</a:br>
            <a:r>
              <a:rPr sz="4400" dirty="0" err="1">
                <a:latin typeface="Times New Roman"/>
                <a:ea typeface="Times New Roman"/>
                <a:cs typeface="Times New Roman"/>
              </a:rPr>
              <a:t>Внедрение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стандарта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«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Государство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людей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» (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клиентоцентричное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государство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) в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деятельность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профессиональных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образовательных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организаций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Челябинской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4400" dirty="0" err="1">
                <a:latin typeface="Times New Roman"/>
                <a:ea typeface="Times New Roman"/>
                <a:cs typeface="Times New Roman"/>
              </a:rPr>
              <a:t>области</a:t>
            </a:r>
            <a:r>
              <a:rPr sz="4400" dirty="0">
                <a:latin typeface="Times New Roman"/>
                <a:ea typeface="Times New Roman"/>
                <a:cs typeface="Times New Roman"/>
              </a:rPr>
              <a:t> </a:t>
            </a:r>
            <a:endParaRPr sz="4400" b="1" spc="-10" dirty="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7193902" y="5486400"/>
            <a:ext cx="4833146" cy="79719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/>
            <a:lvl1pPr lvl="0"/>
          </a:lstStyle>
          <a:p>
            <a:pPr marL="12700" indent="0" algn="r">
              <a:lnSpc>
                <a:spcPct val="100000"/>
              </a:lnSpc>
              <a:spcBef>
                <a:spcPts val="100"/>
              </a:spcBef>
            </a:pPr>
            <a:r>
              <a:rPr b="1" spc="-40" dirty="0" err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Сичинский</a:t>
            </a:r>
            <a:r>
              <a:rPr b="1" spc="-40" dirty="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 spc="-40" dirty="0" err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Евгений</a:t>
            </a:r>
            <a:r>
              <a:rPr b="1" spc="-40" dirty="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 spc="-40" dirty="0" err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Павлович</a:t>
            </a:r>
            <a:r>
              <a:rPr b="1" spc="-40" dirty="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b="1" spc="-40" dirty="0" err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ректор</a:t>
            </a:r>
            <a:r>
              <a:rPr b="1" spc="-40" dirty="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 ГБУ ДПО ЧИРПО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2" name="Shape 232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33" name="Shape 233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34" name="Shape 234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35" name="Shape 235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237" name="Picture 237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38" name="Shape 238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239" name="Shape 239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240" name="Shape 240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147310" y="6371781"/>
            <a:ext cx="2151746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400" b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http://www.chirpo.ru/</a:t>
            </a:r>
          </a:p>
        </p:txBody>
      </p:sp>
      <p:sp>
        <p:nvSpPr>
          <p:cNvPr id="242" name="Shape 242"/>
          <p:cNvSpPr/>
          <p:nvPr/>
        </p:nvSpPr>
        <p:spPr>
          <a:xfrm>
            <a:off x="3006651" y="1006725"/>
            <a:ext cx="7738593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Лист самопроверки внедрения клиентоцентричности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3" name="Table 243"/>
          <p:cNvGraphicFramePr/>
          <p:nvPr/>
        </p:nvGraphicFramePr>
        <p:xfrm>
          <a:off x="792479" y="1686918"/>
          <a:ext cx="10659291" cy="4368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38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требование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89">
                <a:tc gridSpan="4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Уведомление заявителя о ходе предоставления государственной услуги и ее результатах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0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7.1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которым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клиентам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предоставляется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возможность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выбора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удобного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канала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уведомления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ходе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предоставления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услуги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ее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результатах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0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7.2.1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услуг, по которым у заявителя есть возможность отслеживать ход предоставления государственной услуги удаленно (в цифровом формате либо по телефону)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0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7.2.2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территориальных органов и подведомственных учреждений, в которых доступен хотя бы один канал удаленного взаимодействия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46" name="Shape 246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47" name="Shape 247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48" name="Shape 248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49" name="Shape 249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251" name="Picture 251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52" name="Shape 252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253" name="Shape 253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254" name="Shape 254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147310" y="6371781"/>
            <a:ext cx="2151746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400" b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http://www.chirpo.ru/</a:t>
            </a:r>
          </a:p>
        </p:txBody>
      </p:sp>
      <p:pic>
        <p:nvPicPr>
          <p:cNvPr id="257" name="Picture 257"/>
          <p:cNvPicPr/>
          <p:nvPr/>
        </p:nvPicPr>
        <p:blipFill>
          <a:blip r:embed="rId3"/>
          <a:stretch/>
        </p:blipFill>
        <p:spPr>
          <a:xfrm>
            <a:off x="1406303" y="888593"/>
            <a:ext cx="9739548" cy="3371850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pic>
        <p:nvPicPr>
          <p:cNvPr id="259" name="Picture 259"/>
          <p:cNvPicPr/>
          <p:nvPr/>
        </p:nvPicPr>
        <p:blipFill>
          <a:blip r:embed="rId4"/>
          <a:stretch/>
        </p:blipFill>
        <p:spPr>
          <a:xfrm>
            <a:off x="1427941" y="4383156"/>
            <a:ext cx="9777514" cy="1019175"/>
          </a:xfrm>
          <a:prstGeom prst="rect">
            <a:avLst/>
          </a:prstGeom>
          <a:ln w="25400">
            <a:solidFill>
              <a:srgbClr val="C00000"/>
            </a:solidFill>
            <a:prstDash val="solid"/>
          </a:ln>
        </p:spPr>
      </p:pic>
      <p:sp>
        <p:nvSpPr>
          <p:cNvPr id="260" name="Shape 260"/>
          <p:cNvSpPr/>
          <p:nvPr/>
        </p:nvSpPr>
        <p:spPr>
          <a:xfrm>
            <a:off x="450576" y="5506711"/>
            <a:ext cx="11525407" cy="862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</a:pPr>
            <a:r>
              <a:rPr sz="16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ОПИСАНИЕ ЦЕЛЕВОГО СОСТОЯНИЯ ГОСУДАРСТВЕННОЙ УСЛУГИ</a:t>
            </a:r>
            <a:r>
              <a:rPr sz="16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marR="0" indent="0" algn="ctr">
              <a:lnSpc>
                <a:spcPct val="100000"/>
              </a:lnSpc>
            </a:pPr>
            <a:r>
              <a:rPr sz="16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«Прием и регистрация заявлений на обучение по программам среднего профессионального образования в образовательные организации, реализующие образовательные программы среднего профессионального образования»</a:t>
            </a:r>
            <a:endParaRPr sz="1600" b="0" i="0" u="none" strike="noStrike" cap="none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0" y="457200"/>
            <a:ext cx="4022725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lIns="91440" tIns="45720" rIns="91440" bIns="45720" anchor="ctr">
            <a:spAutoFit/>
          </a:bodyPr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64" name="Shape 264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65" name="Shape 265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66" name="Shape 266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67" name="Shape 267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269" name="Picture 269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70" name="Shape 270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271" name="Shape 271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272" name="Shape 272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273" name="Shape 273"/>
          <p:cNvSpPr txBox="1">
            <a:spLocks noGrp="1"/>
          </p:cNvSpPr>
          <p:nvPr>
            <p:ph type="ftr" idx="11"/>
          </p:nvPr>
        </p:nvSpPr>
        <p:spPr>
          <a:xfrm>
            <a:off x="147310" y="6371781"/>
            <a:ext cx="2151746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400" b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http://www.chirpo.ru/</a:t>
            </a:r>
          </a:p>
        </p:txBody>
      </p:sp>
      <p:pic>
        <p:nvPicPr>
          <p:cNvPr id="275" name="Picture 275"/>
          <p:cNvPicPr/>
          <p:nvPr/>
        </p:nvPicPr>
        <p:blipFill>
          <a:blip r:embed="rId3"/>
          <a:stretch/>
        </p:blipFill>
        <p:spPr>
          <a:xfrm>
            <a:off x="145380" y="976062"/>
            <a:ext cx="8379283" cy="5521865"/>
          </a:xfrm>
          <a:prstGeom prst="rect">
            <a:avLst/>
          </a:prstGeom>
          <a:ln w="22225">
            <a:solidFill>
              <a:schemeClr val="tx2"/>
            </a:solidFill>
            <a:prstDash val="solid"/>
          </a:ln>
        </p:spPr>
      </p:pic>
      <p:pic>
        <p:nvPicPr>
          <p:cNvPr id="277" name="Picture 277"/>
          <p:cNvPicPr/>
          <p:nvPr/>
        </p:nvPicPr>
        <p:blipFill>
          <a:blip r:embed="rId4"/>
          <a:stretch/>
        </p:blipFill>
        <p:spPr>
          <a:xfrm>
            <a:off x="7522555" y="1586498"/>
            <a:ext cx="4453427" cy="4626449"/>
          </a:xfrm>
          <a:prstGeom prst="rect">
            <a:avLst/>
          </a:prstGeom>
          <a:ln w="19050">
            <a:solidFill>
              <a:schemeClr val="tx2"/>
            </a:solidFill>
            <a:prstDash val="soli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80" name="Shape 280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81" name="Shape 281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82" name="Shape 282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83" name="Shape 283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285" name="Picture 285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86" name="Shape 286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287" name="Shape 287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288" name="Shape 288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712440" y="994423"/>
            <a:ext cx="9641359" cy="69626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3100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Понятийный аппарат ФП «Государство для людей»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74441" y="1825625"/>
            <a:ext cx="5745359" cy="435133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клиент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потребность клиента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ожидания клиента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клиентоцентричный подход в государственном и муниципальном управлении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услуги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сервисы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органы власти и уполномоченные организации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жизненная ситуация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удовлетворенность клиента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профиль клиента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профиль клиентского сегмента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687008" cy="435133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>
            <a:noAutofit/>
          </a:bodyPr>
          <a:lstStyle>
            <a:defPPr/>
            <a:lvl1pPr lvl="0"/>
          </a:lstStyle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клиентский путь</a:t>
            </a:r>
            <a:endParaRPr sz="2000"/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карта клиентского пути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клиентский опыт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клиентский сценарий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проактивное предоставление услуг и сервисов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проектный офис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уровень клиентоцентричности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проектирование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реинжиниринг</a:t>
            </a:r>
          </a:p>
          <a:p>
            <a:pPr>
              <a:spcBef>
                <a:spcPts val="600"/>
              </a:spcBef>
            </a:pPr>
            <a:r>
              <a:rPr sz="2000">
                <a:latin typeface="Times New Roman"/>
                <a:ea typeface="Times New Roman"/>
                <a:cs typeface="Times New Roman"/>
              </a:rPr>
              <a:t>точки взаимодействия клиента с органами власти и уполномоченными организациями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ftr" idx="11"/>
          </p:nvPr>
        </p:nvSpPr>
        <p:spPr>
          <a:xfrm>
            <a:off x="108461" y="6390072"/>
            <a:ext cx="1851345" cy="36424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400" b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http://www.chirpo.ru/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95" name="Shape 295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96" name="Shape 296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97" name="Shape 297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98" name="Shape 298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300" name="Picture 300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301" name="Shape 301"/>
          <p:cNvGrpSpPr/>
          <p:nvPr/>
        </p:nvGrpSpPr>
        <p:grpSpPr>
          <a:xfrm>
            <a:off x="2113955" y="6328613"/>
            <a:ext cx="9501809" cy="135580"/>
            <a:chOff x="0" y="0"/>
            <a:chExt cx="9501809" cy="135580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303" name="Shape 303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00648" y="994424"/>
            <a:ext cx="9853151" cy="479239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/>
            <a:r>
              <a:rPr sz="2400" b="1" spc="-10">
                <a:latin typeface="Times New Roman"/>
                <a:ea typeface="Times New Roman"/>
                <a:cs typeface="Times New Roman"/>
              </a:rPr>
              <a:t>Первоочередные задачи ПОО </a:t>
            </a:r>
            <a:r>
              <a:rPr sz="2400" b="1">
                <a:latin typeface="Times New Roman"/>
                <a:ea typeface="Times New Roman"/>
                <a:cs typeface="Times New Roman"/>
              </a:rPr>
              <a:t>по внедрению ФП «Государство для людей»</a:t>
            </a:r>
            <a:r>
              <a:rPr sz="2400">
                <a:latin typeface="Times New Roman"/>
                <a:ea typeface="Times New Roman"/>
                <a:cs typeface="Times New Roman"/>
              </a:rPr>
              <a:t> </a:t>
            </a:r>
            <a:endParaRPr sz="2400" b="1" spc="-1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83177" y="1670625"/>
            <a:ext cx="11373394" cy="472577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>
              <a:buFont typeface="Wingdings"/>
              <a:buChar char="q"/>
            </a:pPr>
            <a:r>
              <a:rPr sz="2400">
                <a:latin typeface="Times New Roman"/>
                <a:ea typeface="Times New Roman"/>
                <a:cs typeface="Times New Roman"/>
              </a:rPr>
              <a:t>дополнить обязанности «лидеров изменений» ПОО (зам. директора) функционалом по внедрению ФП «Государство для людей»;</a:t>
            </a:r>
          </a:p>
          <a:p>
            <a:pPr>
              <a:buFont typeface="Wingdings"/>
              <a:buChar char="q"/>
            </a:pPr>
            <a:r>
              <a:rPr sz="2400">
                <a:latin typeface="Times New Roman"/>
                <a:ea typeface="Times New Roman"/>
                <a:cs typeface="Times New Roman"/>
              </a:rPr>
              <a:t> разработать и принять план мероприятий («дорожную карту») по внедрению клиентоцентричного управления в деятельность ПОО;</a:t>
            </a:r>
          </a:p>
          <a:p>
            <a:pPr>
              <a:buFont typeface="Wingdings"/>
              <a:buChar char="q"/>
            </a:pPr>
            <a:r>
              <a:rPr sz="2400">
                <a:latin typeface="Times New Roman"/>
                <a:ea typeface="Times New Roman"/>
                <a:cs typeface="Times New Roman"/>
              </a:rPr>
              <a:t> сформировать профили клиентского сегмента, с которыми взаимодействует ПОО;</a:t>
            </a:r>
          </a:p>
          <a:p>
            <a:pPr>
              <a:buFont typeface="Wingdings"/>
              <a:buChar char="q"/>
            </a:pPr>
            <a:r>
              <a:rPr sz="2400">
                <a:latin typeface="Times New Roman"/>
                <a:ea typeface="Times New Roman"/>
                <a:cs typeface="Times New Roman"/>
              </a:rPr>
              <a:t> на основе выявления потребностей клиентов разработать реестр жизненных ситуаций;</a:t>
            </a:r>
          </a:p>
          <a:p>
            <a:pPr>
              <a:buFont typeface="Wingdings"/>
              <a:buChar char="q"/>
            </a:pPr>
            <a:r>
              <a:rPr sz="2400">
                <a:latin typeface="Times New Roman"/>
                <a:ea typeface="Times New Roman"/>
                <a:cs typeface="Times New Roman"/>
              </a:rPr>
              <a:t>сформировать перечень осуществляемых в ПОО процессов с участием внутренних клиентов;</a:t>
            </a:r>
          </a:p>
          <a:p>
            <a:pPr>
              <a:buFont typeface="Wingdings"/>
              <a:buChar char="q"/>
            </a:pPr>
            <a:r>
              <a:rPr sz="2400">
                <a:latin typeface="Times New Roman"/>
                <a:ea typeface="Times New Roman"/>
                <a:cs typeface="Times New Roman"/>
              </a:rPr>
              <a:t> закрепить за процессами владельцев с целью мониторинга текущего состояния внутриорганизационных процессов (эффективность, удовлетворенность) и подготовки предложений по их реинжинирингу.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ftr" idx="11"/>
          </p:nvPr>
        </p:nvSpPr>
        <p:spPr>
          <a:xfrm>
            <a:off x="108461" y="6246648"/>
            <a:ext cx="1851345" cy="36424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400" b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http://www.chirpo.ru/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9" name="Shape 309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10" name="Shape 310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11" name="Shape 311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12" name="Shape 312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314" name="Picture 314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201782" y="1312687"/>
            <a:ext cx="9907307" cy="225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rPr sz="40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40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</a:br>
            <a:r>
              <a:rPr sz="3600">
                <a:latin typeface="Times New Roman"/>
                <a:ea typeface="Times New Roman"/>
                <a:cs typeface="Times New Roman"/>
              </a:rPr>
              <a:t>Внедрение стандарта «Государство для людей» (клиентоцентричное государство) в деятельность профессиональных образовательных организаций Челябинской области </a:t>
            </a:r>
            <a:endParaRPr sz="4000" b="1" spc="-1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subTitle" idx="1"/>
          </p:nvPr>
        </p:nvSpPr>
        <p:spPr>
          <a:xfrm>
            <a:off x="7715794" y="4135631"/>
            <a:ext cx="4260188" cy="9733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defPPr/>
            <a:lvl1pPr lvl="0"/>
          </a:lstStyle>
          <a:p>
            <a:pPr marL="12700" indent="0" algn="r">
              <a:lnSpc>
                <a:spcPct val="100000"/>
              </a:lnSpc>
              <a:spcBef>
                <a:spcPts val="100"/>
              </a:spcBef>
            </a:pPr>
            <a:r>
              <a:rPr sz="22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Сичинский Евгений Павлович, ректор  ГБУ ДПО ЧИРПО </a:t>
            </a:r>
          </a:p>
        </p:txBody>
      </p:sp>
      <p:sp>
        <p:nvSpPr>
          <p:cNvPr id="317" name="Shape 317"/>
          <p:cNvSpPr/>
          <p:nvPr/>
        </p:nvSpPr>
        <p:spPr>
          <a:xfrm>
            <a:off x="2887066" y="5108994"/>
            <a:ext cx="6049108" cy="103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454092, г. Челябинск, ул. Воровского, 36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e-mail: </a:t>
            </a:r>
            <a:r>
              <a:rPr sz="18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chirpo@chirpo.ru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тел/факс:      +7 (351) 232-08-41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2138009" y="6513296"/>
            <a:ext cx="7275742" cy="441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19" name="Shape 319"/>
          <p:cNvSpPr/>
          <p:nvPr/>
        </p:nvSpPr>
        <p:spPr>
          <a:xfrm>
            <a:off x="800648" y="6631462"/>
            <a:ext cx="8613103" cy="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9568992" y="6331615"/>
            <a:ext cx="2406990" cy="36424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400" b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http://www.chirpo.ru/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1" name="Shape 91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2" name="Shape 92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3" name="Shape 93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4" name="Shape 94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96" name="Picture 96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97" name="Shape 97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98" name="Shape 98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99" name="Shape 99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523749" y="815211"/>
            <a:ext cx="9985935" cy="29155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40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40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</a:br>
            <a:endParaRPr sz="4000" b="1" spc="-1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" name="Picture 102"/>
          <p:cNvPicPr/>
          <p:nvPr/>
        </p:nvPicPr>
        <p:blipFill>
          <a:blip r:embed="rId3"/>
          <a:stretch/>
        </p:blipFill>
        <p:spPr>
          <a:xfrm>
            <a:off x="3233500" y="878443"/>
            <a:ext cx="8861707" cy="3742487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sp>
        <p:nvSpPr>
          <p:cNvPr id="103" name="Shape 103"/>
          <p:cNvSpPr/>
          <p:nvPr/>
        </p:nvSpPr>
        <p:spPr>
          <a:xfrm>
            <a:off x="137259" y="4508359"/>
            <a:ext cx="2277276" cy="21530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5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48 инициатив социально-экономического развития РФ до 2030 г.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5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VI.Государство для граждан.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5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42. Клиентоцентричность.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5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отв. Минэкономразвития России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5" name="Picture 105"/>
          <p:cNvPicPr/>
          <p:nvPr/>
        </p:nvPicPr>
        <p:blipFill>
          <a:blip r:embed="rId4"/>
          <a:stretch/>
        </p:blipFill>
        <p:spPr>
          <a:xfrm>
            <a:off x="137259" y="1073173"/>
            <a:ext cx="4387017" cy="3409702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sp>
        <p:nvSpPr>
          <p:cNvPr id="106" name="Shape 106"/>
          <p:cNvSpPr/>
          <p:nvPr/>
        </p:nvSpPr>
        <p:spPr>
          <a:xfrm>
            <a:off x="9485073" y="4774650"/>
            <a:ext cx="2575889" cy="15684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2022 году апробация ФП «Государство для людей»: 8 федеральных ведомств и 5 регионы.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36035" y="4740837"/>
            <a:ext cx="6436803" cy="1634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Показатели государственной программы к 2030 году: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Wingdings"/>
              <a:buChar char="q"/>
            </a:pPr>
            <a:r>
              <a:rPr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уровень удовлетворенности граждан Российской Федерации качеством предоставления государственных и муниципальных услуг 90%;</a:t>
            </a:r>
          </a:p>
          <a:p>
            <a:pPr marL="285750" indent="-285750" algn="just">
              <a:buFont typeface="Wingdings"/>
              <a:buChar char="q"/>
            </a:pPr>
            <a:r>
              <a:rPr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увеличение доли массовых социально значимых услуг, доступных в электронном виде -до 95 %.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0" name="Shape 110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1" name="Shape 111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2" name="Shape 112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3" name="Shape 113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15" name="Picture 115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116" name="Shape 116"/>
          <p:cNvGrpSpPr/>
          <p:nvPr/>
        </p:nvGrpSpPr>
        <p:grpSpPr>
          <a:xfrm>
            <a:off x="2411517" y="6625995"/>
            <a:ext cx="9501809" cy="135580"/>
            <a:chOff x="0" y="0"/>
            <a:chExt cx="9501809" cy="135580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118" name="Shape 118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119" name="Shape 119"/>
          <p:cNvSpPr/>
          <p:nvPr/>
        </p:nvSpPr>
        <p:spPr>
          <a:xfrm>
            <a:off x="1618094" y="929985"/>
            <a:ext cx="10234271" cy="923330"/>
          </a:xfrm>
          <a:prstGeom prst="rect">
            <a:avLst/>
          </a:prstGeom>
          <a:ln w="12700">
            <a:solidFill>
              <a:schemeClr val="accent1"/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Клиентоцентричное государство </a:t>
            </a:r>
            <a:r>
              <a:rPr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это государство, функции и услуги которого организованы удобным для человека образом, позволяют эффективно удовлетворять потребности человека и постоянно совершенствуются на основе анализа клиентского опыта.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74441" y="2123750"/>
            <a:ext cx="1762181" cy="2177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3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человек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277451" y="1942234"/>
            <a:ext cx="3338036" cy="6867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 гражданин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277451" y="2801159"/>
            <a:ext cx="3338036" cy="742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 представитель бизнеса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3277451" y="3713044"/>
            <a:ext cx="3338036" cy="7869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 государственный или муниципальный служащий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8079140" y="1944797"/>
            <a:ext cx="3773224" cy="740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Стандарт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«Государство для людей»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8099259" y="2902244"/>
            <a:ext cx="3753105" cy="840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Стандарт «Государство для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бизнеса»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8099259" y="3877008"/>
            <a:ext cx="3753105" cy="761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«Стандарт для внутреннего клиента»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139187" y="2303775"/>
            <a:ext cx="1035698" cy="34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2139187" y="3797325"/>
            <a:ext cx="1035698" cy="34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139187" y="3024278"/>
            <a:ext cx="1035698" cy="345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6839524" y="3955897"/>
            <a:ext cx="1035698" cy="34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6839524" y="3054247"/>
            <a:ext cx="1035698" cy="34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6820618" y="2124402"/>
            <a:ext cx="1035698" cy="34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4606835" y="4736068"/>
            <a:ext cx="7306491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https://gossluzhba.gov74.ru/gosslujba/activities/gosforpeople/standart.htm</a:t>
            </a:r>
          </a:p>
        </p:txBody>
      </p:sp>
      <p:sp>
        <p:nvSpPr>
          <p:cNvPr id="134" name="Shape 134"/>
          <p:cNvSpPr/>
          <p:nvPr/>
        </p:nvSpPr>
        <p:spPr>
          <a:xfrm>
            <a:off x="618309" y="5290875"/>
            <a:ext cx="4328160" cy="1099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Человек для государства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6402183" y="5301373"/>
            <a:ext cx="4328160" cy="1088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Государство для человека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5207090" y="5701315"/>
            <a:ext cx="1035698" cy="34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9" name="Shape 139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0" name="Shape 140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1" name="Shape 141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2" name="Shape 142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44" name="Picture 144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145" name="Shape 145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147" name="Shape 147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523749" y="815211"/>
            <a:ext cx="9985935" cy="29155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40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40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</a:br>
            <a:endParaRPr sz="4000" b="1" spc="-1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50" name="Picture 150"/>
          <p:cNvPicPr/>
          <p:nvPr/>
        </p:nvPicPr>
        <p:blipFill>
          <a:blip r:embed="rId3"/>
          <a:stretch/>
        </p:blipFill>
        <p:spPr>
          <a:xfrm>
            <a:off x="5219796" y="1247599"/>
            <a:ext cx="6445575" cy="4245721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152" name="Picture 152"/>
          <p:cNvPicPr/>
          <p:nvPr/>
        </p:nvPicPr>
        <p:blipFill>
          <a:blip r:embed="rId4"/>
          <a:stretch/>
        </p:blipFill>
        <p:spPr>
          <a:xfrm>
            <a:off x="860581" y="2026534"/>
            <a:ext cx="3969630" cy="4385388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154" name="Picture 154"/>
          <p:cNvPicPr/>
          <p:nvPr/>
        </p:nvPicPr>
        <p:blipFill>
          <a:blip r:embed="rId5"/>
          <a:stretch/>
        </p:blipFill>
        <p:spPr>
          <a:xfrm>
            <a:off x="6721495" y="3370459"/>
            <a:ext cx="5282393" cy="3103644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sp>
        <p:nvSpPr>
          <p:cNvPr id="155" name="Shape 155"/>
          <p:cNvSpPr/>
          <p:nvPr/>
        </p:nvSpPr>
        <p:spPr>
          <a:xfrm>
            <a:off x="123359" y="1031607"/>
            <a:ext cx="7141027" cy="8624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2023 г. создана Межведомственная рабочая группа по внедрению клиентоцентричности в государственное управление.</a:t>
            </a:r>
          </a:p>
          <a:p>
            <a:pPr marL="0" indent="0" algn="ctr"/>
            <a:r>
              <a:rPr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составе первый зам. Губернатора Челябинской области В.В.Мамин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8" name="Shape 158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59" name="Shape 159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60" name="Shape 160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61" name="Shape 161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63" name="Picture 163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164" name="Shape 164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165" name="Shape 165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166" name="Shape 166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47310" y="6371781"/>
            <a:ext cx="2151746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400" b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http://www.chirpo.ru/</a:t>
            </a:r>
          </a:p>
        </p:txBody>
      </p:sp>
      <p:pic>
        <p:nvPicPr>
          <p:cNvPr id="169" name="Picture 169"/>
          <p:cNvPicPr/>
          <p:nvPr/>
        </p:nvPicPr>
        <p:blipFill>
          <a:blip r:embed="rId3"/>
          <a:stretch/>
        </p:blipFill>
        <p:spPr>
          <a:xfrm>
            <a:off x="1999682" y="1076767"/>
            <a:ext cx="10191750" cy="5781675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graphicFrame>
        <p:nvGraphicFramePr>
          <p:cNvPr id="170" name="Table 170"/>
          <p:cNvGraphicFramePr/>
          <p:nvPr/>
        </p:nvGraphicFramePr>
        <p:xfrm>
          <a:off x="274441" y="1288158"/>
          <a:ext cx="7153970" cy="3253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8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массовой социально значимой услуги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7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Аттестация педагогических работников организаций, осуществляющих образовательную деятельность и находящихся в ведении субъекта Российской Федерации, педагогических работников муниципальных и частных организаций, осуществляющих образовательную деятельность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4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Прием и регистрация заявлений на обучение в образовательные организации, реализующие программы среднего профессионального образования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отдыха детей в каникулярное время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Запись на обучение по дополнительной общеобразовательной программе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45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Прием заявлений о зачислении в государственные и муниципальные образовательные организации субъектов Российской Федерации, реализующие программы общего образования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14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Постановка на учет и направление детей в образовательные учреждения, реализующие образовательные программы дошкольного образования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3" name="Shape 173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4" name="Shape 174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5" name="Shape 175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76" name="Shape 176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78" name="Picture 178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179" name="Shape 179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181" name="Shape 181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523749" y="815211"/>
            <a:ext cx="9985935" cy="29155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40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40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</a:br>
            <a:endParaRPr sz="4000" b="1" spc="-1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84" name="Picture 184"/>
          <p:cNvPicPr/>
          <p:nvPr/>
        </p:nvPicPr>
        <p:blipFill>
          <a:blip r:embed="rId3"/>
          <a:stretch/>
        </p:blipFill>
        <p:spPr>
          <a:xfrm>
            <a:off x="4530161" y="1271174"/>
            <a:ext cx="7367776" cy="4919200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  <p:pic>
        <p:nvPicPr>
          <p:cNvPr id="186" name="Picture 186"/>
          <p:cNvPicPr/>
          <p:nvPr/>
        </p:nvPicPr>
        <p:blipFill>
          <a:blip r:embed="rId4"/>
          <a:stretch/>
        </p:blipFill>
        <p:spPr>
          <a:xfrm>
            <a:off x="450574" y="1156472"/>
            <a:ext cx="3786475" cy="5281127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9" name="Shape 189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0" name="Shape 190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1" name="Shape 191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92" name="Shape 192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194" name="Picture 194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195" name="Shape 195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196" name="Shape 196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197" name="Shape 197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725372" y="971781"/>
            <a:ext cx="10332614" cy="1263189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2000" b="1" spc="-10">
                <a:latin typeface="Times New Roman"/>
                <a:ea typeface="Times New Roman"/>
                <a:cs typeface="Times New Roman"/>
              </a:rPr>
              <a:t>Перечень типовых муниципальных услуг для проведения оценки на соответствие принципам и стандартам клиентоцентричности*</a:t>
            </a:r>
            <a:br>
              <a:rPr sz="2000" b="1" spc="-10">
                <a:latin typeface="Times New Roman"/>
                <a:ea typeface="Times New Roman"/>
                <a:cs typeface="Times New Roman"/>
              </a:rPr>
            </a:br>
            <a:r>
              <a:rPr sz="2000" b="1" spc="-10">
                <a:latin typeface="Times New Roman"/>
                <a:ea typeface="Times New Roman"/>
                <a:cs typeface="Times New Roman"/>
              </a:rPr>
              <a:t>*</a:t>
            </a:r>
            <a:r>
              <a:rPr sz="1400" spc="-10">
                <a:latin typeface="Times New Roman"/>
                <a:ea typeface="Times New Roman"/>
                <a:cs typeface="Times New Roman"/>
              </a:rPr>
              <a:t>Перечень сформирован Аналитическим центром при Правительстве Российской Федерации в соответствии с решениями, принятыми на заседаниях межведомственной рабочей группы по внедрению клиентоцентричности в государственное управление (протоколы от 12.09.2024 № 121-АХ, от 26.09.2024 № 124-АХ)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296339" y="2409288"/>
            <a:ext cx="11679643" cy="389953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000">
                <a:latin typeface="Times New Roman"/>
                <a:ea typeface="Times New Roman"/>
                <a:cs typeface="Times New Roman"/>
              </a:rPr>
              <a:t>1. Прием заявлений, постановка на учет и зачисление детей в образовательные учреждения, реализующие основную образовательную программу дошкольного образования (детские сады)</a:t>
            </a:r>
          </a:p>
          <a:p>
            <a:r>
              <a:rPr sz="2000">
                <a:latin typeface="Times New Roman"/>
                <a:ea typeface="Times New Roman"/>
                <a:cs typeface="Times New Roman"/>
              </a:rPr>
              <a:t>2. Предоставление информации об организации общедоступного и бесплатного дошкольного, начального общего, основного общего, среднего (полного) общего образования, а также дополнительного образования в общеобразовательных учреждениях, расположенных на территории муниципального образования</a:t>
            </a:r>
          </a:p>
          <a:p>
            <a:r>
              <a:rPr sz="2000">
                <a:latin typeface="Times New Roman"/>
                <a:ea typeface="Times New Roman"/>
                <a:cs typeface="Times New Roman"/>
              </a:rPr>
              <a:t>3. Прием заявлений о зачислении в образовательные учреждения, реализующие программы общего образования</a:t>
            </a:r>
          </a:p>
          <a:p>
            <a:r>
              <a:rPr sz="2000">
                <a:latin typeface="Times New Roman"/>
                <a:ea typeface="Times New Roman"/>
                <a:cs typeface="Times New Roman"/>
              </a:rPr>
              <a:t>4. Предоставление информации об образовательных программах и учебных планах, рабочих программах учебных курсов, предметов, дисциплин (модулей), годовых календарных учебных графиках.</a:t>
            </a:r>
          </a:p>
          <a:p>
            <a:r>
              <a:rPr sz="2000">
                <a:latin typeface="Times New Roman"/>
                <a:ea typeface="Times New Roman"/>
                <a:cs typeface="Times New Roman"/>
              </a:rPr>
              <a:t>5. Организация отдыха детей в каникулярное время.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108461" y="6390072"/>
            <a:ext cx="1851345" cy="36424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400" b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http://www.chirpo.ru/</a:t>
            </a:r>
          </a:p>
        </p:txBody>
      </p:sp>
      <p:sp>
        <p:nvSpPr>
          <p:cNvPr id="201" name="Shape 201"/>
          <p:cNvSpPr/>
          <p:nvPr/>
        </p:nvSpPr>
        <p:spPr>
          <a:xfrm>
            <a:off x="64513" y="1048591"/>
            <a:ext cx="1203495" cy="11095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2024 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4" name="Shape 204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05" name="Shape 205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06" name="Shape 206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07" name="Shape 207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209" name="Picture 209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10" name="Shape 210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211" name="Shape 211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212" name="Shape 212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712441" y="771424"/>
            <a:ext cx="9037320" cy="5412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27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Лист самопроверки внедрения клиентоцентричности</a:t>
            </a:r>
          </a:p>
        </p:txBody>
      </p:sp>
      <p:graphicFrame>
        <p:nvGraphicFramePr>
          <p:cNvPr id="214" name="Table 214"/>
          <p:cNvGraphicFramePr/>
          <p:nvPr/>
        </p:nvGraphicFramePr>
        <p:xfrm>
          <a:off x="450574" y="1391028"/>
          <a:ext cx="11525407" cy="5416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2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981"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Требование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81">
                <a:tc gridSpan="4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Общеорганизационный блок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4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Определено структурное подразделение, ответственное за координацию и контроль внедрения в органе клиентоцентричного подхода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2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4.14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территориальных органов и подведомственных учреждений, в которых полностью реализованы указанные возможности (3. Разработаны скрипты разговоров при входящих и исходящих звонках сотрудников… для ответов на типовые обращения клиентов)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4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4.32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территориальных органов и подведомственных учреждений, в которых применяется методический документ о применении «понятного языка» взаимодействия с клиентами - гражданами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981">
                <a:tc gridSpan="4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государственных услуг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94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1.4.2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территориальных органов и подведомственных учреждений, в которых проводится мониторинг удовлетворенности клиентов (оценка качества клиентского опыта)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6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9.1.2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территориальных органов и подведомственных учреждений, в которых внедрен механизм оценки качества клиентского опыта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981">
                <a:tc gridSpan="4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государственной поддержки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94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1.4.2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территориальных органов и подведомственных учреждений, в которых проводится мониторинг удовлетворенности клиентов (оценка качества клиентского опыта)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92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4.2.2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территориальных органов и подведомственных учреждений, в которых при контакте с клиентом в зависимости от возможности удовлетворения потребностей клиента определяется порядок, по которому будет осуществляться взаимодействие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981">
                <a:tc gridSpan="4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 обращений и запросов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192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обращений и запросов, первичная обратная связь (с уведомлением о получении письма, указанием срока о подготовке ответа и (или) решения вопроса) на которые направлена в течение 24 часов с момента регистрации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94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4.1.2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территориальных органов и подведомственных учреждений, в которых реализована возможность записи на личный прием в цифровом формате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847" marR="4484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5" name="Shape 215"/>
          <p:cNvSpPr/>
          <p:nvPr/>
        </p:nvSpPr>
        <p:spPr>
          <a:xfrm>
            <a:off x="8612778" y="5059680"/>
            <a:ext cx="3100251" cy="13880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14 отрицательных показателей из 186,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т.е. 7,5%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959806" y="181765"/>
            <a:ext cx="9224010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ЧЕЛЯБИНСКИЙ ИНСТИТУТ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РАЗВИТИЯ </a:t>
            </a:r>
            <a:r>
              <a:rPr sz="1800" b="1" spc="-1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ПРОФЕССИОНАЛЬНОГО</a:t>
            </a:r>
            <a:r>
              <a:rPr sz="1800" b="1" spc="18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40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endParaRPr sz="1800">
              <a:solidFill>
                <a:srgbClr val="193F6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8" name="Shape 218"/>
          <p:cNvSpPr/>
          <p:nvPr/>
        </p:nvSpPr>
        <p:spPr>
          <a:xfrm flipV="1">
            <a:off x="1100164" y="663250"/>
            <a:ext cx="10515600" cy="29833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19" name="Shape 219"/>
          <p:cNvSpPr/>
          <p:nvPr/>
        </p:nvSpPr>
        <p:spPr>
          <a:xfrm flipV="1">
            <a:off x="450574" y="784213"/>
            <a:ext cx="10548731" cy="1325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20" name="Shape 220"/>
          <p:cNvSpPr/>
          <p:nvPr/>
        </p:nvSpPr>
        <p:spPr>
          <a:xfrm flipH="1">
            <a:off x="1406302" y="-330583"/>
            <a:ext cx="0" cy="1643270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221" name="Shape 221"/>
          <p:cNvSpPr/>
          <p:nvPr/>
        </p:nvSpPr>
        <p:spPr>
          <a:xfrm>
            <a:off x="1311956" y="121094"/>
            <a:ext cx="0" cy="1110339"/>
          </a:xfrm>
          <a:prstGeom prst="line">
            <a:avLst/>
          </a:prstGeom>
          <a:ln w="25400">
            <a:solidFill>
              <a:srgbClr val="193F61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pic>
        <p:nvPicPr>
          <p:cNvPr id="223" name="Picture 223"/>
          <p:cNvPicPr/>
          <p:nvPr/>
        </p:nvPicPr>
        <p:blipFill>
          <a:blip r:embed="rId2"/>
          <a:stretch/>
        </p:blipFill>
        <p:spPr>
          <a:xfrm>
            <a:off x="274441" y="121094"/>
            <a:ext cx="825723" cy="540991"/>
          </a:xfrm>
          <a:prstGeom prst="rect">
            <a:avLst/>
          </a:prstGeom>
        </p:spPr>
      </p:pic>
      <p:grpSp>
        <p:nvGrpSpPr>
          <p:cNvPr id="224" name="Shape 224"/>
          <p:cNvGrpSpPr/>
          <p:nvPr/>
        </p:nvGrpSpPr>
        <p:grpSpPr>
          <a:xfrm>
            <a:off x="2474173" y="6528924"/>
            <a:ext cx="9501809" cy="135580"/>
            <a:chOff x="0" y="0"/>
            <a:chExt cx="9501809" cy="135580"/>
          </a:xfrm>
        </p:grpSpPr>
        <p:sp>
          <p:nvSpPr>
            <p:cNvPr id="225" name="Shape 225"/>
            <p:cNvSpPr/>
            <p:nvPr/>
          </p:nvSpPr>
          <p:spPr>
            <a:xfrm>
              <a:off x="0" y="0"/>
              <a:ext cx="9501809" cy="0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226" name="Shape 226"/>
            <p:cNvSpPr/>
            <p:nvPr/>
          </p:nvSpPr>
          <p:spPr>
            <a:xfrm flipV="1">
              <a:off x="0" y="132522"/>
              <a:ext cx="8494644" cy="3057"/>
            </a:xfrm>
            <a:prstGeom prst="line">
              <a:avLst/>
            </a:prstGeom>
            <a:ln w="25400">
              <a:solidFill>
                <a:srgbClr val="193F6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147310" y="6371781"/>
            <a:ext cx="2151746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400" b="1">
                <a:solidFill>
                  <a:srgbClr val="193F61"/>
                </a:solidFill>
                <a:latin typeface="Times New Roman"/>
                <a:ea typeface="Times New Roman"/>
                <a:cs typeface="Times New Roman"/>
              </a:rPr>
              <a:t>http://www.chirpo.ru/</a:t>
            </a:r>
          </a:p>
        </p:txBody>
      </p:sp>
      <p:graphicFrame>
        <p:nvGraphicFramePr>
          <p:cNvPr id="228" name="Table 228"/>
          <p:cNvGraphicFramePr/>
          <p:nvPr/>
        </p:nvGraphicFramePr>
        <p:xfrm>
          <a:off x="578499" y="1731911"/>
          <a:ext cx="11318032" cy="4524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3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173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 </a:t>
                      </a: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требование</a:t>
                      </a: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результат</a:t>
                      </a: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примечание</a:t>
                      </a: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63">
                <a:tc gridSpan="4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Точки взаимодействия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55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4.1.1</a:t>
                      </a:r>
                    </a:p>
                  </a:txBody>
                  <a:tcPr marL="68580" marR="68580" marT="0" marB="0"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Реализована возможность обратиться в орган по телефону, в том числе / 1. Количество переключений на других сотрудников для решения вопроса клиента не превышает двух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008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4.1.2</a:t>
                      </a:r>
                    </a:p>
                  </a:txBody>
                  <a:tcPr marL="68580" marR="68580" marT="0" marB="0"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Реализована возможность обратиться в орган по телефону, в том числе / 2. Закреплено требование использования в разговоре с клиентом грамотной, ровной, эмоционально нейтральной или позитивно окрашенной речи с краткими и четкими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07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4.1.3</a:t>
                      </a:r>
                    </a:p>
                  </a:txBody>
                  <a:tcPr marL="68580" marR="68580" marT="0" marB="0"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Реализована возможность обратиться в орган по телефону, в том числе / 3. Разработаны скрипты разговоров при входящих и исходящих звонках сотрудников органов власти и уполномоченных организаций (сотрудников колл-центров) для ответов на типовые обращения клиентов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09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4.1.4</a:t>
                      </a:r>
                    </a:p>
                  </a:txBody>
                  <a:tcPr marL="68580" marR="68580" marT="0" marB="0"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территориальных органов и подведомственных учреждений, в которых полностью реализованы указанные возможности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9" name="Shape 229"/>
          <p:cNvSpPr/>
          <p:nvPr/>
        </p:nvSpPr>
        <p:spPr>
          <a:xfrm>
            <a:off x="3006651" y="1006725"/>
            <a:ext cx="7738593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Лист самопроверки внедрения клиентоцентричности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68</TotalTime>
  <Words>1303</Words>
  <Application>Microsoft Office PowerPoint</Application>
  <DocSecurity>0</DocSecurity>
  <PresentationFormat>Широкоэкранный</PresentationFormat>
  <Paragraphs>185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 Внедрение стандарта «Государство для людей» (клиентоцентричное государство) в деятельность профессиональных образовательных организаций Челябинской области </vt:lpstr>
      <vt:lpstr> </vt:lpstr>
      <vt:lpstr>Презентация PowerPoint</vt:lpstr>
      <vt:lpstr> </vt:lpstr>
      <vt:lpstr>Презентация PowerPoint</vt:lpstr>
      <vt:lpstr> </vt:lpstr>
      <vt:lpstr>Перечень типовых муниципальных услуг для проведения оценки на соответствие принципам и стандартам клиентоцентричности* *Перечень сформирован Аналитическим центром при Правительстве Российской Федерации в соответствии с решениями, принятыми на заседаниях межведомственной рабочей группы по внедрению клиентоцентричности в государственное управление (протоколы от 12.09.2024 № 121-АХ, от 26.09.2024 № 124-АХ)</vt:lpstr>
      <vt:lpstr>Лист самопроверки внедрения клиентоцентричности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Понятийный аппарат ФП «Государство для людей»</vt:lpstr>
      <vt:lpstr>Первоочередные задачи ПОО по внедрению ФП «Государство для людей» </vt:lpstr>
      <vt:lpstr> Внедрение стандарта «Государство для людей» (клиентоцентричное государство) в деятельность профессиональных образовательных организаций Челябинской области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Внедрение стандарта «Государство для людей» (клиентоцентричное государство) в деятельность профессиональных образовательных организаций Челябинской области </dc:title>
  <cp:lastModifiedBy>Манапова Ольга Николаевна</cp:lastModifiedBy>
  <cp:revision>2</cp:revision>
  <dcterms:modified xsi:type="dcterms:W3CDTF">2024-12-16T12:08:30Z</dcterms:modified>
</cp:coreProperties>
</file>