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8" r:id="rId2"/>
    <p:sldId id="325" r:id="rId3"/>
    <p:sldId id="330" r:id="rId4"/>
    <p:sldId id="326" r:id="rId5"/>
    <p:sldId id="329" r:id="rId6"/>
    <p:sldId id="331" r:id="rId7"/>
    <p:sldId id="324" r:id="rId8"/>
    <p:sldId id="327" r:id="rId9"/>
    <p:sldId id="332" r:id="rId10"/>
    <p:sldId id="337" r:id="rId11"/>
    <p:sldId id="338" r:id="rId12"/>
    <p:sldId id="339" r:id="rId13"/>
    <p:sldId id="336" r:id="rId14"/>
    <p:sldId id="26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C5C"/>
    <a:srgbClr val="193F61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" y="9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F6EEF-483B-464E-AB4A-871731874502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443DA-B9C0-4B9F-BD2A-C555EA7F2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343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838B-9B8B-48CF-9317-2865F519D546}" type="datetime1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http://www.chirpo.ru/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7F73-D4A3-43F4-855A-CBDA7F4206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90376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275A-8F48-4300-9EA1-2EE2EA7E39A7}" type="datetime1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http://www.chirpo.ru/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7F73-D4A3-43F4-855A-CBDA7F4206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92661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95BB-A87A-41BD-A164-E68CE71CEFA6}" type="datetime1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http://www.chirpo.ru/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7F73-D4A3-43F4-855A-CBDA7F4206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298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8FE8-B9F5-409A-BE3A-DB3B3968BD6B}" type="datetime1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http://www.chirpo.ru/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7F73-D4A3-43F4-855A-CBDA7F4206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70157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BA17-4B33-4905-B726-E307A786D177}" type="datetime1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http://www.chirpo.ru/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7F73-D4A3-43F4-855A-CBDA7F4206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31226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238E-7766-4E1C-8A41-673462B0BE12}" type="datetime1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http://www.chirpo.ru/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7F73-D4A3-43F4-855A-CBDA7F4206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89886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6E9C-2E22-464E-8825-B7DE0F48AA5D}" type="datetime1">
              <a:rPr lang="ru-RU" smtClean="0"/>
              <a:t>10.12.2024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http://www.chirpo.ru/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7F73-D4A3-43F4-855A-CBDA7F4206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55314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895-C4C4-4050-99F6-2F3DCEF09A5B}" type="datetime1">
              <a:rPr lang="ru-RU" smtClean="0"/>
              <a:t>10.12.2024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http://www.chirpo.ru/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7F73-D4A3-43F4-855A-CBDA7F4206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47376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BD4DA-A3CE-4248-BA58-96F55769A34C}" type="datetime1">
              <a:rPr lang="ru-RU" smtClean="0"/>
              <a:t>10.12.2024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http://www.chirpo.ru/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7F73-D4A3-43F4-855A-CBDA7F4206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86712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2C7B-B026-4CA4-B349-6C2AD9CB8399}" type="datetime1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http://www.chirpo.ru/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7F73-D4A3-43F4-855A-CBDA7F4206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22672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21221-A4CE-4574-8BF2-08B3871469B4}" type="datetime1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http://www.chirpo.ru/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7F73-D4A3-43F4-855A-CBDA7F4206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6467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B5A2E-8F02-4AD9-AFEE-A43AF290A3DA}" type="datetime1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http://www.chirpo.ru/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F7F73-D4A3-43F4-855A-CBDA7F4206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53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umcbo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959806" y="181765"/>
            <a:ext cx="9224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93F61"/>
                </a:solidFill>
                <a:latin typeface="Times New Roman"/>
                <a:cs typeface="Times New Roman"/>
              </a:rPr>
              <a:t>ЧЕЛЯБИНСКИЙ ИНСТИТУТ </a:t>
            </a:r>
            <a:r>
              <a:rPr sz="1800" b="1" spc="-40" dirty="0">
                <a:solidFill>
                  <a:srgbClr val="193F61"/>
                </a:solidFill>
                <a:latin typeface="Times New Roman"/>
                <a:cs typeface="Times New Roman"/>
              </a:rPr>
              <a:t>РАЗВИТИЯ </a:t>
            </a:r>
            <a:r>
              <a:rPr sz="1800" b="1" spc="-10" dirty="0">
                <a:solidFill>
                  <a:srgbClr val="193F61"/>
                </a:solidFill>
                <a:latin typeface="Times New Roman"/>
                <a:cs typeface="Times New Roman"/>
              </a:rPr>
              <a:t>ПРОФЕССИОНАЛЬНОГО</a:t>
            </a:r>
            <a:r>
              <a:rPr sz="1800" b="1" spc="180" dirty="0">
                <a:solidFill>
                  <a:srgbClr val="193F61"/>
                </a:solidFill>
                <a:latin typeface="Times New Roman"/>
                <a:cs typeface="Times New Roman"/>
              </a:rPr>
              <a:t> </a:t>
            </a:r>
            <a:r>
              <a:rPr sz="1800" b="1" spc="-40" dirty="0">
                <a:solidFill>
                  <a:srgbClr val="193F61"/>
                </a:solidFill>
                <a:latin typeface="Times New Roman"/>
                <a:cs typeface="Times New Roman"/>
              </a:rPr>
              <a:t>ОБРАЗОВАНИЯ</a:t>
            </a:r>
            <a:endParaRPr sz="1800" dirty="0">
              <a:solidFill>
                <a:srgbClr val="193F61"/>
              </a:solidFill>
              <a:latin typeface="Times New Roman"/>
              <a:cs typeface="Times New Roman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1100164" y="663250"/>
            <a:ext cx="10515600" cy="29833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50574" y="784213"/>
            <a:ext cx="10548731" cy="13250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1406302" y="-330583"/>
            <a:ext cx="1" cy="1643270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311956" y="121094"/>
            <a:ext cx="0" cy="1110339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41" y="121094"/>
            <a:ext cx="825723" cy="540991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54C0BD11-7EAD-4103-836D-5B962149D01C}"/>
              </a:ext>
            </a:extLst>
          </p:cNvPr>
          <p:cNvGrpSpPr/>
          <p:nvPr/>
        </p:nvGrpSpPr>
        <p:grpSpPr>
          <a:xfrm>
            <a:off x="2474173" y="6528925"/>
            <a:ext cx="9501809" cy="135580"/>
            <a:chOff x="2474173" y="6528925"/>
            <a:chExt cx="9501809" cy="135580"/>
          </a:xfrm>
        </p:grpSpPr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xmlns="" id="{D44A405C-8240-4A5D-BE2C-2E94526854A1}"/>
                </a:ext>
              </a:extLst>
            </p:cNvPr>
            <p:cNvCxnSpPr>
              <a:cxnSpLocks/>
            </p:cNvCxnSpPr>
            <p:nvPr/>
          </p:nvCxnSpPr>
          <p:spPr>
            <a:xfrm>
              <a:off x="2474173" y="6528925"/>
              <a:ext cx="9501809" cy="0"/>
            </a:xfrm>
            <a:prstGeom prst="line">
              <a:avLst/>
            </a:prstGeom>
            <a:ln w="25400">
              <a:solidFill>
                <a:srgbClr val="193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xmlns="" id="{95BDD4AF-B5A1-4A68-995B-DE0C7C0FFC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74173" y="6661448"/>
              <a:ext cx="8494644" cy="3057"/>
            </a:xfrm>
            <a:prstGeom prst="line">
              <a:avLst/>
            </a:prstGeom>
            <a:ln w="25400">
              <a:solidFill>
                <a:srgbClr val="193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480460F-0DB0-4AB7-9968-65FDDF37C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0183" y="815211"/>
            <a:ext cx="10729502" cy="2915563"/>
          </a:xfrm>
        </p:spPr>
        <p:txBody>
          <a:bodyPr>
            <a:normAutofit fontScale="90000"/>
          </a:bodyPr>
          <a:lstStyle/>
          <a:p>
            <a:r>
              <a:rPr lang="ru-RU" sz="4000" b="1" spc="-10" dirty="0">
                <a:solidFill>
                  <a:srgbClr val="193F61"/>
                </a:solidFill>
                <a:latin typeface="Times New Roman"/>
                <a:ea typeface="+mn-ea"/>
                <a:cs typeface="Times New Roman"/>
              </a:rPr>
              <a:t/>
            </a:r>
            <a:br>
              <a:rPr lang="ru-RU" sz="4000" b="1" spc="-10" dirty="0">
                <a:solidFill>
                  <a:srgbClr val="193F61"/>
                </a:solidFill>
                <a:latin typeface="Times New Roman"/>
                <a:ea typeface="+mn-ea"/>
                <a:cs typeface="Times New Roman"/>
              </a:rPr>
            </a:br>
            <a:r>
              <a:rPr lang="ru-RU" sz="4000" b="1" spc="-10" dirty="0">
                <a:solidFill>
                  <a:srgbClr val="193F61"/>
                </a:solidFill>
                <a:latin typeface="Times New Roman"/>
                <a:ea typeface="+mn-ea"/>
                <a:cs typeface="Times New Roman"/>
              </a:rPr>
              <a:t>Инструктивно- методический семинар для руководителей и администрации ПОО, подведомственных министерству образования и науки Челябинской области</a:t>
            </a:r>
            <a:br>
              <a:rPr lang="ru-RU" sz="4000" b="1" spc="-10" dirty="0">
                <a:solidFill>
                  <a:srgbClr val="193F61"/>
                </a:solidFill>
                <a:latin typeface="Times New Roman"/>
                <a:ea typeface="+mn-ea"/>
                <a:cs typeface="Times New Roman"/>
              </a:rPr>
            </a:br>
            <a:r>
              <a:rPr lang="ru-RU" sz="4000" b="1" spc="-10" dirty="0">
                <a:solidFill>
                  <a:srgbClr val="193F61"/>
                </a:solidFill>
                <a:latin typeface="Times New Roman"/>
                <a:ea typeface="+mn-ea"/>
                <a:cs typeface="Times New Roman"/>
              </a:rPr>
              <a:t> 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xmlns="" id="{57C81251-2CD5-450B-8ACF-0F1F1EA43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4939" y="4912519"/>
            <a:ext cx="6257313" cy="1550145"/>
          </a:xfrm>
        </p:spPr>
        <p:txBody>
          <a:bodyPr>
            <a:norm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2200" b="1" spc="-40" dirty="0">
                <a:solidFill>
                  <a:srgbClr val="193F61"/>
                </a:solidFill>
                <a:latin typeface="Times New Roman"/>
                <a:cs typeface="Times New Roman"/>
              </a:rPr>
              <a:t>Григорьева Ирина Анатольевна, начальник УМЦ по внедрению бережливых технологий в системе образования Челябинской области</a:t>
            </a:r>
          </a:p>
        </p:txBody>
      </p:sp>
      <p:pic>
        <p:nvPicPr>
          <p:cNvPr id="18" name="Содержимое 5" descr="Без имени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359" y="3710445"/>
            <a:ext cx="5651575" cy="155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3239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959806" y="181765"/>
            <a:ext cx="9224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93F61"/>
                </a:solidFill>
                <a:latin typeface="Times New Roman"/>
                <a:cs typeface="Times New Roman"/>
              </a:rPr>
              <a:t>ЧЕЛЯБИНСКИЙ ИНСТИТУТ </a:t>
            </a:r>
            <a:r>
              <a:rPr sz="1800" b="1" spc="-40" dirty="0">
                <a:solidFill>
                  <a:srgbClr val="193F61"/>
                </a:solidFill>
                <a:latin typeface="Times New Roman"/>
                <a:cs typeface="Times New Roman"/>
              </a:rPr>
              <a:t>РАЗВИТИЯ </a:t>
            </a:r>
            <a:r>
              <a:rPr sz="1800" b="1" spc="-10" dirty="0">
                <a:solidFill>
                  <a:srgbClr val="193F61"/>
                </a:solidFill>
                <a:latin typeface="Times New Roman"/>
                <a:cs typeface="Times New Roman"/>
              </a:rPr>
              <a:t>ПРОФЕССИОНАЛЬНОГО</a:t>
            </a:r>
            <a:r>
              <a:rPr sz="1800" b="1" spc="180" dirty="0">
                <a:solidFill>
                  <a:srgbClr val="193F61"/>
                </a:solidFill>
                <a:latin typeface="Times New Roman"/>
                <a:cs typeface="Times New Roman"/>
              </a:rPr>
              <a:t> </a:t>
            </a:r>
            <a:r>
              <a:rPr sz="1800" b="1" spc="-40" dirty="0">
                <a:solidFill>
                  <a:srgbClr val="193F61"/>
                </a:solidFill>
                <a:latin typeface="Times New Roman"/>
                <a:cs typeface="Times New Roman"/>
              </a:rPr>
              <a:t>ОБРАЗОВАНИЯ</a:t>
            </a:r>
            <a:endParaRPr sz="1800" dirty="0">
              <a:solidFill>
                <a:srgbClr val="193F61"/>
              </a:solidFill>
              <a:latin typeface="Times New Roman"/>
              <a:cs typeface="Times New Roman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1100164" y="663250"/>
            <a:ext cx="10515600" cy="29833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50574" y="784213"/>
            <a:ext cx="10548731" cy="13250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1363097" y="0"/>
            <a:ext cx="1" cy="1643270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274320" y="351418"/>
            <a:ext cx="0" cy="1110339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41" y="121094"/>
            <a:ext cx="825723" cy="540991"/>
          </a:xfrm>
          <a:prstGeom prst="rect">
            <a:avLst/>
          </a:prstGeom>
        </p:spPr>
      </p:pic>
      <p:grpSp>
        <p:nvGrpSpPr>
          <p:cNvPr id="2" name="Группа 11">
            <a:extLst>
              <a:ext uri="{FF2B5EF4-FFF2-40B4-BE49-F238E27FC236}">
                <a16:creationId xmlns:a16="http://schemas.microsoft.com/office/drawing/2014/main" xmlns="" id="{54C0BD11-7EAD-4103-836D-5B962149D01C}"/>
              </a:ext>
            </a:extLst>
          </p:cNvPr>
          <p:cNvGrpSpPr/>
          <p:nvPr/>
        </p:nvGrpSpPr>
        <p:grpSpPr>
          <a:xfrm>
            <a:off x="2474173" y="6528925"/>
            <a:ext cx="9501809" cy="135580"/>
            <a:chOff x="2474173" y="6528925"/>
            <a:chExt cx="9501809" cy="135580"/>
          </a:xfrm>
        </p:grpSpPr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xmlns="" id="{D44A405C-8240-4A5D-BE2C-2E94526854A1}"/>
                </a:ext>
              </a:extLst>
            </p:cNvPr>
            <p:cNvCxnSpPr>
              <a:cxnSpLocks/>
            </p:cNvCxnSpPr>
            <p:nvPr/>
          </p:nvCxnSpPr>
          <p:spPr>
            <a:xfrm>
              <a:off x="2474173" y="6528925"/>
              <a:ext cx="9501809" cy="0"/>
            </a:xfrm>
            <a:prstGeom prst="line">
              <a:avLst/>
            </a:prstGeom>
            <a:ln w="25400">
              <a:solidFill>
                <a:srgbClr val="193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xmlns="" id="{95BDD4AF-B5A1-4A68-995B-DE0C7C0FFC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74173" y="6661448"/>
              <a:ext cx="8494644" cy="3057"/>
            </a:xfrm>
            <a:prstGeom prst="line">
              <a:avLst/>
            </a:prstGeom>
            <a:ln w="25400">
              <a:solidFill>
                <a:srgbClr val="193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480460F-0DB0-4AB7-9968-65FDDF37C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479" y="839527"/>
            <a:ext cx="9469201" cy="969944"/>
          </a:xfrm>
        </p:spPr>
        <p:txBody>
          <a:bodyPr>
            <a:normAutofit/>
          </a:bodyPr>
          <a:lstStyle/>
          <a:p>
            <a:r>
              <a:rPr lang="ru-RU" sz="2400" b="1" u="sng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xmlns="" id="{57C81251-2CD5-450B-8ACF-0F1F1EA43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864" y="2593043"/>
            <a:ext cx="11726658" cy="3893818"/>
          </a:xfrm>
        </p:spPr>
        <p:txBody>
          <a:bodyPr>
            <a:normAutofit/>
          </a:bodyPr>
          <a:lstStyle/>
          <a:p>
            <a:pPr marL="469900" indent="-457200" algn="l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жизненной ситуации</a:t>
            </a:r>
          </a:p>
          <a:p>
            <a:pPr marL="469900" indent="-457200" algn="l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57200" algn="l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  <a:p>
            <a:pPr marL="469900" indent="-457200" algn="l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57200" algn="l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Клиентский сегмент</a:t>
            </a:r>
          </a:p>
          <a:p>
            <a:pPr marL="469900" indent="-457200" algn="l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57200" algn="l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Услуги, сервисы, меры поддержки, обеспечивающие действия входящие в ЖС</a:t>
            </a:r>
          </a:p>
          <a:p>
            <a:pPr marL="469900" indent="-457200" algn="l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57200" algn="l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 клиентских путей</a:t>
            </a:r>
          </a:p>
          <a:p>
            <a:pPr marL="469900" indent="-457200" algn="l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endParaRPr lang="ru-RU" sz="2000" dirty="0"/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2200" b="1" spc="-40" dirty="0">
                <a:solidFill>
                  <a:srgbClr val="193F61"/>
                </a:solidFill>
                <a:latin typeface="Times New Roman"/>
                <a:cs typeface="Times New Roman"/>
              </a:rPr>
              <a:t> </a:t>
            </a:r>
          </a:p>
          <a:p>
            <a:pPr marL="469900" indent="-457200" algn="l">
              <a:lnSpc>
                <a:spcPct val="100000"/>
              </a:lnSpc>
              <a:spcBef>
                <a:spcPts val="100"/>
              </a:spcBef>
              <a:buAutoNum type="arabicParenR"/>
            </a:pPr>
            <a:endParaRPr lang="ru-RU" sz="2200" b="1" spc="-40" dirty="0">
              <a:solidFill>
                <a:srgbClr val="193F61"/>
              </a:solidFill>
              <a:latin typeface="Times New Roman"/>
              <a:cs typeface="Times New Roman"/>
            </a:endParaRP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endParaRPr lang="ru-RU" sz="2200" b="1" spc="-40" dirty="0">
              <a:solidFill>
                <a:srgbClr val="193F61"/>
              </a:solidFill>
              <a:latin typeface="Times New Roman"/>
              <a:cs typeface="Times New Roman"/>
            </a:endParaRP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endParaRPr lang="ru-RU" sz="2200" b="1" spc="-40" dirty="0">
              <a:solidFill>
                <a:srgbClr val="193F61"/>
              </a:solidFill>
              <a:latin typeface="Times New Roman"/>
              <a:cs typeface="Times New Roman"/>
            </a:endParaRPr>
          </a:p>
        </p:txBody>
      </p:sp>
      <p:sp>
        <p:nvSpPr>
          <p:cNvPr id="17" name="Номер слайда 6">
            <a:extLst>
              <a:ext uri="{FF2B5EF4-FFF2-40B4-BE49-F238E27FC236}">
                <a16:creationId xmlns:a16="http://schemas.microsoft.com/office/drawing/2014/main" xmlns="" id="{E89CDF0E-E434-4E99-9D66-C20DA31C8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6813" y="6478885"/>
            <a:ext cx="3466723" cy="365125"/>
          </a:xfrm>
        </p:spPr>
        <p:txBody>
          <a:bodyPr/>
          <a:lstStyle/>
          <a:p>
            <a:fld id="{5A9F7F73-D4A3-43F4-855A-CBDA7F42063E}" type="slidenum">
              <a:rPr lang="ru-RU" b="1" smtClean="0"/>
              <a:pPr/>
              <a:t>10</a:t>
            </a:fld>
            <a:endParaRPr lang="ru-RU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6B8C655-0287-4AC3-9228-153783FBDE10}"/>
              </a:ext>
            </a:extLst>
          </p:cNvPr>
          <p:cNvSpPr/>
          <p:nvPr/>
        </p:nvSpPr>
        <p:spPr>
          <a:xfrm>
            <a:off x="1626031" y="887021"/>
            <a:ext cx="9319758" cy="976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0BE2CD8-DF9D-4A1F-AA20-C6BBE7A5F5A6}"/>
              </a:ext>
            </a:extLst>
          </p:cNvPr>
          <p:cNvSpPr txBox="1"/>
          <p:nvPr/>
        </p:nvSpPr>
        <p:spPr>
          <a:xfrm>
            <a:off x="806116" y="887022"/>
            <a:ext cx="103777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Жизненная ситуация –</a:t>
            </a:r>
          </a:p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Наличие обстоятельств, влекущих для клиента возможность или необходимость взаимодействовать с уполномоченными организациями в целях получения услуг</a:t>
            </a:r>
          </a:p>
        </p:txBody>
      </p:sp>
    </p:spTree>
    <p:extLst>
      <p:ext uri="{BB962C8B-B14F-4D97-AF65-F5344CB8AC3E}">
        <p14:creationId xmlns:p14="http://schemas.microsoft.com/office/powerpoint/2010/main" val="314769284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959806" y="181765"/>
            <a:ext cx="9224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93F61"/>
                </a:solidFill>
                <a:latin typeface="Times New Roman"/>
                <a:cs typeface="Times New Roman"/>
              </a:rPr>
              <a:t>ЧЕЛЯБИНСКИЙ ИНСТИТУТ </a:t>
            </a:r>
            <a:r>
              <a:rPr sz="1800" b="1" spc="-40" dirty="0">
                <a:solidFill>
                  <a:srgbClr val="193F61"/>
                </a:solidFill>
                <a:latin typeface="Times New Roman"/>
                <a:cs typeface="Times New Roman"/>
              </a:rPr>
              <a:t>РАЗВИТИЯ </a:t>
            </a:r>
            <a:r>
              <a:rPr sz="1800" b="1" spc="-10" dirty="0">
                <a:solidFill>
                  <a:srgbClr val="193F61"/>
                </a:solidFill>
                <a:latin typeface="Times New Roman"/>
                <a:cs typeface="Times New Roman"/>
              </a:rPr>
              <a:t>ПРОФЕССИОНАЛЬНОГО</a:t>
            </a:r>
            <a:r>
              <a:rPr sz="1800" b="1" spc="180" dirty="0">
                <a:solidFill>
                  <a:srgbClr val="193F61"/>
                </a:solidFill>
                <a:latin typeface="Times New Roman"/>
                <a:cs typeface="Times New Roman"/>
              </a:rPr>
              <a:t> </a:t>
            </a:r>
            <a:r>
              <a:rPr sz="1800" b="1" spc="-40" dirty="0">
                <a:solidFill>
                  <a:srgbClr val="193F61"/>
                </a:solidFill>
                <a:latin typeface="Times New Roman"/>
                <a:cs typeface="Times New Roman"/>
              </a:rPr>
              <a:t>ОБРАЗОВАНИЯ</a:t>
            </a:r>
            <a:endParaRPr sz="1800" dirty="0">
              <a:solidFill>
                <a:srgbClr val="193F61"/>
              </a:solidFill>
              <a:latin typeface="Times New Roman"/>
              <a:cs typeface="Times New Roman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1100164" y="663250"/>
            <a:ext cx="10515600" cy="29833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50574" y="784213"/>
            <a:ext cx="10548731" cy="13250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1363097" y="0"/>
            <a:ext cx="1" cy="1643270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274320" y="351418"/>
            <a:ext cx="0" cy="1110339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41" y="121094"/>
            <a:ext cx="825723" cy="540991"/>
          </a:xfrm>
          <a:prstGeom prst="rect">
            <a:avLst/>
          </a:prstGeom>
        </p:spPr>
      </p:pic>
      <p:grpSp>
        <p:nvGrpSpPr>
          <p:cNvPr id="2" name="Группа 11">
            <a:extLst>
              <a:ext uri="{FF2B5EF4-FFF2-40B4-BE49-F238E27FC236}">
                <a16:creationId xmlns:a16="http://schemas.microsoft.com/office/drawing/2014/main" xmlns="" id="{54C0BD11-7EAD-4103-836D-5B962149D01C}"/>
              </a:ext>
            </a:extLst>
          </p:cNvPr>
          <p:cNvGrpSpPr/>
          <p:nvPr/>
        </p:nvGrpSpPr>
        <p:grpSpPr>
          <a:xfrm>
            <a:off x="2474173" y="6528925"/>
            <a:ext cx="9501809" cy="135580"/>
            <a:chOff x="2474173" y="6528925"/>
            <a:chExt cx="9501809" cy="135580"/>
          </a:xfrm>
        </p:grpSpPr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xmlns="" id="{D44A405C-8240-4A5D-BE2C-2E94526854A1}"/>
                </a:ext>
              </a:extLst>
            </p:cNvPr>
            <p:cNvCxnSpPr>
              <a:cxnSpLocks/>
            </p:cNvCxnSpPr>
            <p:nvPr/>
          </p:nvCxnSpPr>
          <p:spPr>
            <a:xfrm>
              <a:off x="2474173" y="6528925"/>
              <a:ext cx="9501809" cy="0"/>
            </a:xfrm>
            <a:prstGeom prst="line">
              <a:avLst/>
            </a:prstGeom>
            <a:ln w="25400">
              <a:solidFill>
                <a:srgbClr val="193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xmlns="" id="{95BDD4AF-B5A1-4A68-995B-DE0C7C0FFC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74173" y="6661448"/>
              <a:ext cx="8494644" cy="3057"/>
            </a:xfrm>
            <a:prstGeom prst="line">
              <a:avLst/>
            </a:prstGeom>
            <a:ln w="25400">
              <a:solidFill>
                <a:srgbClr val="193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480460F-0DB0-4AB7-9968-65FDDF37C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479" y="839526"/>
            <a:ext cx="9469201" cy="1210933"/>
          </a:xfrm>
        </p:spPr>
        <p:txBody>
          <a:bodyPr>
            <a:normAutofit/>
          </a:bodyPr>
          <a:lstStyle/>
          <a:p>
            <a:r>
              <a:rPr lang="ru-RU" sz="3200" b="1" spc="-4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/>
              </a:rPr>
              <a:t> Карта клиентского пути-</a:t>
            </a:r>
            <a:br>
              <a:rPr lang="ru-RU" sz="3200" b="1" spc="-4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/>
              </a:rPr>
            </a:br>
            <a:r>
              <a:rPr lang="ru-RU" sz="2400" b="1" spc="-4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/>
              </a:rPr>
              <a:t>описание клиентского пути в виде алгоритмов и схем, в табличной, графической  или смешанной форме</a:t>
            </a:r>
            <a:endParaRPr lang="ru-RU" sz="3200" b="1" spc="-40" dirty="0">
              <a:solidFill>
                <a:schemeClr val="accent5">
                  <a:lumMod val="75000"/>
                </a:schemeClr>
              </a:solidFill>
              <a:latin typeface="+mn-lt"/>
              <a:cs typeface="Times New Roman"/>
            </a:endParaRPr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xmlns="" id="{57C81251-2CD5-450B-8ACF-0F1F1EA43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864" y="2154840"/>
            <a:ext cx="11726658" cy="4332021"/>
          </a:xfrm>
        </p:spPr>
        <p:txBody>
          <a:bodyPr>
            <a:normAutofit/>
          </a:bodyPr>
          <a:lstStyle/>
          <a:p>
            <a:pPr marL="469900" indent="-457200" algn="l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endParaRPr lang="ru-RU" sz="2000" b="1" i="1" dirty="0"/>
          </a:p>
          <a:p>
            <a:pPr marL="469900" indent="-457200" algn="l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endParaRPr lang="ru-RU" sz="2000" dirty="0"/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2200" b="1" spc="-40" dirty="0">
                <a:solidFill>
                  <a:srgbClr val="193F61"/>
                </a:solidFill>
                <a:latin typeface="Times New Roman"/>
                <a:cs typeface="Times New Roman"/>
              </a:rPr>
              <a:t> </a:t>
            </a:r>
          </a:p>
          <a:p>
            <a:pPr marL="469900" indent="-457200" algn="l">
              <a:lnSpc>
                <a:spcPct val="100000"/>
              </a:lnSpc>
              <a:spcBef>
                <a:spcPts val="100"/>
              </a:spcBef>
              <a:buAutoNum type="arabicParenR"/>
            </a:pPr>
            <a:endParaRPr lang="ru-RU" sz="2200" b="1" spc="-40" dirty="0">
              <a:solidFill>
                <a:srgbClr val="193F61"/>
              </a:solidFill>
              <a:latin typeface="Times New Roman"/>
              <a:cs typeface="Times New Roman"/>
            </a:endParaRP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endParaRPr lang="ru-RU" sz="2200" b="1" spc="-40" dirty="0">
              <a:solidFill>
                <a:srgbClr val="193F61"/>
              </a:solidFill>
              <a:latin typeface="Times New Roman"/>
              <a:cs typeface="Times New Roman"/>
            </a:endParaRP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endParaRPr lang="ru-RU" sz="2200" b="1" spc="-40" dirty="0">
              <a:solidFill>
                <a:srgbClr val="193F61"/>
              </a:solidFill>
              <a:latin typeface="Times New Roman"/>
              <a:cs typeface="Times New Roman"/>
            </a:endParaRPr>
          </a:p>
        </p:txBody>
      </p:sp>
      <p:sp>
        <p:nvSpPr>
          <p:cNvPr id="17" name="Номер слайда 6">
            <a:extLst>
              <a:ext uri="{FF2B5EF4-FFF2-40B4-BE49-F238E27FC236}">
                <a16:creationId xmlns:a16="http://schemas.microsoft.com/office/drawing/2014/main" xmlns="" id="{E89CDF0E-E434-4E99-9D66-C20DA31C8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6813" y="6478885"/>
            <a:ext cx="3466723" cy="365125"/>
          </a:xfrm>
        </p:spPr>
        <p:txBody>
          <a:bodyPr/>
          <a:lstStyle/>
          <a:p>
            <a:fld id="{5A9F7F73-D4A3-43F4-855A-CBDA7F42063E}" type="slidenum">
              <a:rPr lang="ru-RU" b="1" smtClean="0"/>
              <a:pPr/>
              <a:t>11</a:t>
            </a:fld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2E0F21E-11C1-4D09-9368-53D016C38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095" y="2354043"/>
            <a:ext cx="7688179" cy="371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39878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959806" y="181765"/>
            <a:ext cx="9224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93F61"/>
                </a:solidFill>
                <a:latin typeface="Times New Roman"/>
                <a:cs typeface="Times New Roman"/>
              </a:rPr>
              <a:t>ЧЕЛЯБИНСКИЙ ИНСТИТУТ </a:t>
            </a:r>
            <a:r>
              <a:rPr sz="1800" b="1" spc="-40" dirty="0">
                <a:solidFill>
                  <a:srgbClr val="193F61"/>
                </a:solidFill>
                <a:latin typeface="Times New Roman"/>
                <a:cs typeface="Times New Roman"/>
              </a:rPr>
              <a:t>РАЗВИТИЯ </a:t>
            </a:r>
            <a:r>
              <a:rPr sz="1800" b="1" spc="-10" dirty="0">
                <a:solidFill>
                  <a:srgbClr val="193F61"/>
                </a:solidFill>
                <a:latin typeface="Times New Roman"/>
                <a:cs typeface="Times New Roman"/>
              </a:rPr>
              <a:t>ПРОФЕССИОНАЛЬНОГО</a:t>
            </a:r>
            <a:r>
              <a:rPr sz="1800" b="1" spc="180" dirty="0">
                <a:solidFill>
                  <a:srgbClr val="193F61"/>
                </a:solidFill>
                <a:latin typeface="Times New Roman"/>
                <a:cs typeface="Times New Roman"/>
              </a:rPr>
              <a:t> </a:t>
            </a:r>
            <a:r>
              <a:rPr sz="1800" b="1" spc="-40" dirty="0">
                <a:solidFill>
                  <a:srgbClr val="193F61"/>
                </a:solidFill>
                <a:latin typeface="Times New Roman"/>
                <a:cs typeface="Times New Roman"/>
              </a:rPr>
              <a:t>ОБРАЗОВАНИЯ</a:t>
            </a:r>
            <a:endParaRPr sz="1800" dirty="0">
              <a:solidFill>
                <a:srgbClr val="193F61"/>
              </a:solidFill>
              <a:latin typeface="Times New Roman"/>
              <a:cs typeface="Times New Roman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1100164" y="663250"/>
            <a:ext cx="10515600" cy="29833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50574" y="784213"/>
            <a:ext cx="10548731" cy="13250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1363097" y="0"/>
            <a:ext cx="1" cy="1643270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274320" y="351418"/>
            <a:ext cx="0" cy="1110339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41" y="121094"/>
            <a:ext cx="825723" cy="540991"/>
          </a:xfrm>
          <a:prstGeom prst="rect">
            <a:avLst/>
          </a:prstGeom>
        </p:spPr>
      </p:pic>
      <p:grpSp>
        <p:nvGrpSpPr>
          <p:cNvPr id="2" name="Группа 11">
            <a:extLst>
              <a:ext uri="{FF2B5EF4-FFF2-40B4-BE49-F238E27FC236}">
                <a16:creationId xmlns:a16="http://schemas.microsoft.com/office/drawing/2014/main" xmlns="" id="{54C0BD11-7EAD-4103-836D-5B962149D01C}"/>
              </a:ext>
            </a:extLst>
          </p:cNvPr>
          <p:cNvGrpSpPr/>
          <p:nvPr/>
        </p:nvGrpSpPr>
        <p:grpSpPr>
          <a:xfrm>
            <a:off x="2474173" y="6528925"/>
            <a:ext cx="9501809" cy="135580"/>
            <a:chOff x="2474173" y="6528925"/>
            <a:chExt cx="9501809" cy="135580"/>
          </a:xfrm>
        </p:grpSpPr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xmlns="" id="{D44A405C-8240-4A5D-BE2C-2E94526854A1}"/>
                </a:ext>
              </a:extLst>
            </p:cNvPr>
            <p:cNvCxnSpPr>
              <a:cxnSpLocks/>
            </p:cNvCxnSpPr>
            <p:nvPr/>
          </p:nvCxnSpPr>
          <p:spPr>
            <a:xfrm>
              <a:off x="2474173" y="6528925"/>
              <a:ext cx="9501809" cy="0"/>
            </a:xfrm>
            <a:prstGeom prst="line">
              <a:avLst/>
            </a:prstGeom>
            <a:ln w="25400">
              <a:solidFill>
                <a:srgbClr val="193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xmlns="" id="{95BDD4AF-B5A1-4A68-995B-DE0C7C0FFC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74173" y="6661448"/>
              <a:ext cx="8494644" cy="3057"/>
            </a:xfrm>
            <a:prstGeom prst="line">
              <a:avLst/>
            </a:prstGeom>
            <a:ln w="25400">
              <a:solidFill>
                <a:srgbClr val="193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480460F-0DB0-4AB7-9968-65FDDF37C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479" y="839527"/>
            <a:ext cx="9469201" cy="969944"/>
          </a:xfrm>
        </p:spPr>
        <p:txBody>
          <a:bodyPr>
            <a:normAutofit/>
          </a:bodyPr>
          <a:lstStyle/>
          <a:p>
            <a:r>
              <a:rPr lang="ru-RU" sz="2400" b="1" u="sng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xmlns="" id="{57C81251-2CD5-450B-8ACF-0F1F1EA43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674" y="2031492"/>
            <a:ext cx="11475848" cy="445536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2000" b="1" i="1" dirty="0"/>
              <a:t>      Положительный опыт простоты и легкости от взаимодействия клиента с организацией</a:t>
            </a: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endParaRPr lang="ru-RU" sz="2000" b="1" i="1" dirty="0"/>
          </a:p>
          <a:p>
            <a:pPr marL="355600" indent="-34290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          </a:t>
            </a:r>
            <a:r>
              <a:rPr lang="ru-RU" sz="2000" b="1" u="sng" dirty="0">
                <a:solidFill>
                  <a:schemeClr val="accent5">
                    <a:lumMod val="75000"/>
                  </a:schemeClr>
                </a:solidFill>
              </a:rPr>
              <a:t>Точки взаимодействия: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ru-RU" sz="2000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355600" indent="-34290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    Порталы</a:t>
            </a:r>
          </a:p>
          <a:p>
            <a:pPr marL="355600" indent="-34290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55600" indent="-34290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Социальные сети и мессенджеры</a:t>
            </a:r>
          </a:p>
          <a:p>
            <a:pPr marL="355600" indent="-34290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55600" indent="-34290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Письменное взаимодействие</a:t>
            </a:r>
          </a:p>
          <a:p>
            <a:pPr marL="355600" indent="-34290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55600" indent="-34290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Личный прием</a:t>
            </a:r>
          </a:p>
          <a:p>
            <a:pPr marL="469900" indent="-457200" algn="l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endParaRPr lang="ru-RU" sz="2000" b="1" i="1" dirty="0"/>
          </a:p>
          <a:p>
            <a:pPr marL="469900" indent="-457200" algn="l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endParaRPr lang="ru-RU" sz="2000" dirty="0"/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2200" b="1" spc="-40" dirty="0">
                <a:solidFill>
                  <a:srgbClr val="193F61"/>
                </a:solidFill>
                <a:latin typeface="Times New Roman"/>
                <a:cs typeface="Times New Roman"/>
              </a:rPr>
              <a:t> </a:t>
            </a:r>
          </a:p>
          <a:p>
            <a:pPr marL="469900" indent="-457200" algn="l">
              <a:lnSpc>
                <a:spcPct val="100000"/>
              </a:lnSpc>
              <a:spcBef>
                <a:spcPts val="100"/>
              </a:spcBef>
              <a:buAutoNum type="arabicParenR"/>
            </a:pPr>
            <a:endParaRPr lang="ru-RU" sz="2200" b="1" spc="-40" dirty="0">
              <a:solidFill>
                <a:srgbClr val="193F61"/>
              </a:solidFill>
              <a:latin typeface="Times New Roman"/>
              <a:cs typeface="Times New Roman"/>
            </a:endParaRP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endParaRPr lang="ru-RU" sz="2200" b="1" spc="-40" dirty="0">
              <a:solidFill>
                <a:srgbClr val="193F61"/>
              </a:solidFill>
              <a:latin typeface="Times New Roman"/>
              <a:cs typeface="Times New Roman"/>
            </a:endParaRP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endParaRPr lang="ru-RU" sz="2200" b="1" spc="-40" dirty="0">
              <a:solidFill>
                <a:srgbClr val="193F61"/>
              </a:solidFill>
              <a:latin typeface="Times New Roman"/>
              <a:cs typeface="Times New Roman"/>
            </a:endParaRPr>
          </a:p>
        </p:txBody>
      </p:sp>
      <p:sp>
        <p:nvSpPr>
          <p:cNvPr id="17" name="Номер слайда 6">
            <a:extLst>
              <a:ext uri="{FF2B5EF4-FFF2-40B4-BE49-F238E27FC236}">
                <a16:creationId xmlns:a16="http://schemas.microsoft.com/office/drawing/2014/main" xmlns="" id="{E89CDF0E-E434-4E99-9D66-C20DA31C8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6813" y="6478885"/>
            <a:ext cx="3466723" cy="365125"/>
          </a:xfrm>
        </p:spPr>
        <p:txBody>
          <a:bodyPr/>
          <a:lstStyle/>
          <a:p>
            <a:fld id="{5A9F7F73-D4A3-43F4-855A-CBDA7F42063E}" type="slidenum">
              <a:rPr lang="ru-RU" b="1" smtClean="0"/>
              <a:pPr/>
              <a:t>12</a:t>
            </a:fld>
            <a:endParaRPr lang="ru-RU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E0C3140-F53B-4914-B265-2390F1E7CBC8}"/>
              </a:ext>
            </a:extLst>
          </p:cNvPr>
          <p:cNvSpPr/>
          <p:nvPr/>
        </p:nvSpPr>
        <p:spPr>
          <a:xfrm>
            <a:off x="1448479" y="839527"/>
            <a:ext cx="9735335" cy="11024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4BBDE5E-CCCA-4808-824C-E8815D6E6849}"/>
              </a:ext>
            </a:extLst>
          </p:cNvPr>
          <p:cNvSpPr txBox="1"/>
          <p:nvPr/>
        </p:nvSpPr>
        <p:spPr>
          <a:xfrm>
            <a:off x="1804737" y="869707"/>
            <a:ext cx="8938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Требования к клиентоцентричности в типовых точках взаимодействия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C1363616-6F37-4211-BB37-13B273E2F58E}"/>
              </a:ext>
            </a:extLst>
          </p:cNvPr>
          <p:cNvSpPr/>
          <p:nvPr/>
        </p:nvSpPr>
        <p:spPr>
          <a:xfrm>
            <a:off x="637674" y="2800166"/>
            <a:ext cx="4451684" cy="35492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038607A0-B077-40F7-9A55-B17076AF20FB}"/>
              </a:ext>
            </a:extLst>
          </p:cNvPr>
          <p:cNvSpPr/>
          <p:nvPr/>
        </p:nvSpPr>
        <p:spPr>
          <a:xfrm>
            <a:off x="6845968" y="2800166"/>
            <a:ext cx="4572000" cy="35461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4BF9F1E-964B-4F54-AF30-F3945B5BC29B}"/>
              </a:ext>
            </a:extLst>
          </p:cNvPr>
          <p:cNvSpPr txBox="1"/>
          <p:nvPr/>
        </p:nvSpPr>
        <p:spPr>
          <a:xfrm>
            <a:off x="7038474" y="2887579"/>
            <a:ext cx="43794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     </a:t>
            </a:r>
            <a:r>
              <a:rPr lang="ru-RU" b="1" u="sng" dirty="0">
                <a:solidFill>
                  <a:schemeClr val="accent5">
                    <a:lumMod val="75000"/>
                  </a:schemeClr>
                </a:solidFill>
              </a:rPr>
              <a:t>Общие требования</a:t>
            </a:r>
            <a:r>
              <a:rPr lang="ru-RU" dirty="0"/>
              <a:t>:</a:t>
            </a:r>
          </a:p>
          <a:p>
            <a:pPr algn="ctr"/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Учитывать потребности, возможности и особенности клиентов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Давать быструю обратную связь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Минимальные затраты времени и усилий для клиента</a:t>
            </a:r>
          </a:p>
          <a:p>
            <a:pPr algn="ctr"/>
            <a:endParaRPr lang="ru-RU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49117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959806" y="181765"/>
            <a:ext cx="9224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93F61"/>
                </a:solidFill>
                <a:latin typeface="Times New Roman"/>
                <a:cs typeface="Times New Roman"/>
              </a:rPr>
              <a:t>ЧЕЛЯБИНСКИЙ ИНСТИТУТ </a:t>
            </a:r>
            <a:r>
              <a:rPr sz="1800" b="1" spc="-40" dirty="0">
                <a:solidFill>
                  <a:srgbClr val="193F61"/>
                </a:solidFill>
                <a:latin typeface="Times New Roman"/>
                <a:cs typeface="Times New Roman"/>
              </a:rPr>
              <a:t>РАЗВИТИЯ </a:t>
            </a:r>
            <a:r>
              <a:rPr sz="1800" b="1" spc="-10" dirty="0">
                <a:solidFill>
                  <a:srgbClr val="193F61"/>
                </a:solidFill>
                <a:latin typeface="Times New Roman"/>
                <a:cs typeface="Times New Roman"/>
              </a:rPr>
              <a:t>ПРОФЕССИОНАЛЬНОГО</a:t>
            </a:r>
            <a:r>
              <a:rPr sz="1800" b="1" spc="180" dirty="0">
                <a:solidFill>
                  <a:srgbClr val="193F61"/>
                </a:solidFill>
                <a:latin typeface="Times New Roman"/>
                <a:cs typeface="Times New Roman"/>
              </a:rPr>
              <a:t> </a:t>
            </a:r>
            <a:r>
              <a:rPr sz="1800" b="1" spc="-40" dirty="0">
                <a:solidFill>
                  <a:srgbClr val="193F61"/>
                </a:solidFill>
                <a:latin typeface="Times New Roman"/>
                <a:cs typeface="Times New Roman"/>
              </a:rPr>
              <a:t>ОБРАЗОВАНИЯ</a:t>
            </a:r>
            <a:endParaRPr sz="1800" dirty="0">
              <a:solidFill>
                <a:srgbClr val="193F61"/>
              </a:solidFill>
              <a:latin typeface="Times New Roman"/>
              <a:cs typeface="Times New Roman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1100164" y="663250"/>
            <a:ext cx="10515600" cy="29833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50574" y="784213"/>
            <a:ext cx="10548731" cy="13250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1362080" y="-980602"/>
            <a:ext cx="1" cy="1643270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291098" y="-256792"/>
            <a:ext cx="0" cy="1110339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41" y="121094"/>
            <a:ext cx="825723" cy="540991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480460F-0DB0-4AB7-9968-65FDDF37C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562" y="411784"/>
            <a:ext cx="11465093" cy="707156"/>
          </a:xfrm>
        </p:spPr>
        <p:txBody>
          <a:bodyPr>
            <a:normAutofit/>
          </a:bodyPr>
          <a:lstStyle/>
          <a:p>
            <a:pPr lvl="0" fontAlgn="base"/>
            <a:r>
              <a:rPr lang="ru-RU" sz="1700" b="1" spc="-10" dirty="0">
                <a:solidFill>
                  <a:srgbClr val="FF0000"/>
                </a:solidFill>
                <a:latin typeface="Times New Roman"/>
                <a:ea typeface="+mn-ea"/>
                <a:cs typeface="Times New Roman"/>
              </a:rPr>
              <a:t> 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xmlns="" id="{57C81251-2CD5-450B-8ACF-0F1F1EA43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842" y="1800766"/>
            <a:ext cx="11571889" cy="3720914"/>
          </a:xfrm>
        </p:spPr>
        <p:txBody>
          <a:bodyPr>
            <a:no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1700" b="1" spc="-10" dirty="0">
                <a:solidFill>
                  <a:srgbClr val="193F61"/>
                </a:solidFill>
                <a:latin typeface="Times New Roman"/>
                <a:cs typeface="Times New Roman"/>
              </a:rPr>
              <a:t> 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ru-RU" sz="1700" b="1" spc="-10" dirty="0">
              <a:solidFill>
                <a:srgbClr val="193F6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1700" b="1" spc="-1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1" name="Номер слайда 6">
            <a:extLst>
              <a:ext uri="{FF2B5EF4-FFF2-40B4-BE49-F238E27FC236}">
                <a16:creationId xmlns:a16="http://schemas.microsoft.com/office/drawing/2014/main" xmlns="" id="{0C6E59BF-5A99-4AED-A2C0-4CA955D11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5939" y="6478885"/>
            <a:ext cx="3466723" cy="365125"/>
          </a:xfrm>
        </p:spPr>
        <p:txBody>
          <a:bodyPr/>
          <a:lstStyle/>
          <a:p>
            <a:fld id="{5A9F7F73-D4A3-43F4-855A-CBDA7F42063E}" type="slidenum">
              <a:rPr lang="ru-RU" b="1" smtClean="0"/>
              <a:pPr/>
              <a:t>13</a:t>
            </a:fld>
            <a:endParaRPr lang="ru-RU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F36E086-A8AB-4B89-87B3-403CCEDCBAA2}"/>
              </a:ext>
            </a:extLst>
          </p:cNvPr>
          <p:cNvSpPr/>
          <p:nvPr/>
        </p:nvSpPr>
        <p:spPr>
          <a:xfrm>
            <a:off x="1478086" y="853547"/>
            <a:ext cx="9422803" cy="585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D51522-E0FF-4049-88CD-09752B2F8ADC}"/>
              </a:ext>
            </a:extLst>
          </p:cNvPr>
          <p:cNvSpPr txBox="1"/>
          <p:nvPr/>
        </p:nvSpPr>
        <p:spPr>
          <a:xfrm>
            <a:off x="1804738" y="944549"/>
            <a:ext cx="8821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Таблица показателей клиентоцентричности уполномоченной организации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6DEDE2D-C7CF-45AF-8069-D7A3DD6F3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699" y="1494774"/>
            <a:ext cx="9260453" cy="356978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8FFCE30-2BA2-4D18-96DE-406D826E8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700" y="5044574"/>
            <a:ext cx="9260452" cy="113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35467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959806" y="181765"/>
            <a:ext cx="9224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93F61"/>
                </a:solidFill>
                <a:latin typeface="Times New Roman"/>
                <a:cs typeface="Times New Roman"/>
              </a:rPr>
              <a:t>ЧЕЛЯБИНСКИЙ ИНСТИТУТ </a:t>
            </a:r>
            <a:r>
              <a:rPr sz="1800" b="1" spc="-40" dirty="0">
                <a:solidFill>
                  <a:srgbClr val="193F61"/>
                </a:solidFill>
                <a:latin typeface="Times New Roman"/>
                <a:cs typeface="Times New Roman"/>
              </a:rPr>
              <a:t>РАЗВИТИЯ </a:t>
            </a:r>
            <a:r>
              <a:rPr sz="1800" b="1" spc="-10" dirty="0">
                <a:solidFill>
                  <a:srgbClr val="193F61"/>
                </a:solidFill>
                <a:latin typeface="Times New Roman"/>
                <a:cs typeface="Times New Roman"/>
              </a:rPr>
              <a:t>ПРОФЕССИОНАЛЬНОГО</a:t>
            </a:r>
            <a:r>
              <a:rPr sz="1800" b="1" spc="180" dirty="0">
                <a:solidFill>
                  <a:srgbClr val="193F61"/>
                </a:solidFill>
                <a:latin typeface="Times New Roman"/>
                <a:cs typeface="Times New Roman"/>
              </a:rPr>
              <a:t> </a:t>
            </a:r>
            <a:r>
              <a:rPr sz="1800" b="1" spc="-40" dirty="0">
                <a:solidFill>
                  <a:srgbClr val="193F61"/>
                </a:solidFill>
                <a:latin typeface="Times New Roman"/>
                <a:cs typeface="Times New Roman"/>
              </a:rPr>
              <a:t>ОБРАЗОВАНИЯ</a:t>
            </a:r>
            <a:endParaRPr sz="1800" dirty="0">
              <a:solidFill>
                <a:srgbClr val="193F61"/>
              </a:solidFill>
              <a:latin typeface="Times New Roman"/>
              <a:cs typeface="Times New Roman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1100164" y="663250"/>
            <a:ext cx="10515600" cy="29833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50574" y="784213"/>
            <a:ext cx="10548731" cy="13250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1363097" y="0"/>
            <a:ext cx="1" cy="1643270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274320" y="351418"/>
            <a:ext cx="0" cy="1110339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41" y="121094"/>
            <a:ext cx="825723" cy="540991"/>
          </a:xfrm>
          <a:prstGeom prst="rect">
            <a:avLst/>
          </a:prstGeom>
        </p:spPr>
      </p:pic>
      <p:grpSp>
        <p:nvGrpSpPr>
          <p:cNvPr id="2" name="Группа 11">
            <a:extLst>
              <a:ext uri="{FF2B5EF4-FFF2-40B4-BE49-F238E27FC236}">
                <a16:creationId xmlns:a16="http://schemas.microsoft.com/office/drawing/2014/main" xmlns="" id="{54C0BD11-7EAD-4103-836D-5B962149D01C}"/>
              </a:ext>
            </a:extLst>
          </p:cNvPr>
          <p:cNvGrpSpPr/>
          <p:nvPr/>
        </p:nvGrpSpPr>
        <p:grpSpPr>
          <a:xfrm>
            <a:off x="2474173" y="6528925"/>
            <a:ext cx="9501809" cy="135580"/>
            <a:chOff x="2474173" y="6528925"/>
            <a:chExt cx="9501809" cy="135580"/>
          </a:xfrm>
        </p:grpSpPr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xmlns="" id="{D44A405C-8240-4A5D-BE2C-2E94526854A1}"/>
                </a:ext>
              </a:extLst>
            </p:cNvPr>
            <p:cNvCxnSpPr>
              <a:cxnSpLocks/>
            </p:cNvCxnSpPr>
            <p:nvPr/>
          </p:nvCxnSpPr>
          <p:spPr>
            <a:xfrm>
              <a:off x="2474173" y="6528925"/>
              <a:ext cx="9501809" cy="0"/>
            </a:xfrm>
            <a:prstGeom prst="line">
              <a:avLst/>
            </a:prstGeom>
            <a:ln w="25400">
              <a:solidFill>
                <a:srgbClr val="193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xmlns="" id="{95BDD4AF-B5A1-4A68-995B-DE0C7C0FFC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74173" y="6661448"/>
              <a:ext cx="8494644" cy="3057"/>
            </a:xfrm>
            <a:prstGeom prst="line">
              <a:avLst/>
            </a:prstGeom>
            <a:ln w="25400">
              <a:solidFill>
                <a:srgbClr val="193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480460F-0DB0-4AB7-9968-65FDDF37C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45931"/>
            <a:ext cx="9144000" cy="262759"/>
          </a:xfrm>
        </p:spPr>
        <p:txBody>
          <a:bodyPr>
            <a:normAutofit fontScale="90000"/>
          </a:bodyPr>
          <a:lstStyle/>
          <a:p>
            <a:endParaRPr lang="ru-RU" sz="5400" b="1" spc="-10" dirty="0">
              <a:solidFill>
                <a:srgbClr val="193F61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xmlns="" id="{57C81251-2CD5-450B-8ACF-0F1F1EA43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8593" y="2745986"/>
            <a:ext cx="9438289" cy="3476137"/>
          </a:xfrm>
        </p:spPr>
        <p:txBody>
          <a:bodyPr>
            <a:normAutofit/>
          </a:bodyPr>
          <a:lstStyle/>
          <a:p>
            <a:r>
              <a:rPr lang="ru-RU" sz="4800" b="1" spc="-10" dirty="0">
                <a:solidFill>
                  <a:srgbClr val="193F61"/>
                </a:solidFill>
                <a:latin typeface="Times New Roman"/>
                <a:cs typeface="Times New Roman"/>
              </a:rPr>
              <a:t>Успехов во внедрении клиентоцентричности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638097" y="4678083"/>
            <a:ext cx="6915806" cy="1225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spc="-10" dirty="0">
                <a:solidFill>
                  <a:srgbClr val="193F61"/>
                </a:solidFill>
                <a:latin typeface="Times New Roman"/>
                <a:cs typeface="Times New Roman"/>
              </a:rPr>
              <a:t>454092 г. Челябинск, ул. Воровского, 36  к. 309</a:t>
            </a:r>
          </a:p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spc="-10" dirty="0">
                <a:solidFill>
                  <a:srgbClr val="193F61"/>
                </a:solidFill>
                <a:latin typeface="Times New Roman"/>
                <a:cs typeface="Times New Roman"/>
              </a:rPr>
              <a:t>( Тел. 8(351)222-07-56 </a:t>
            </a:r>
            <a:r>
              <a:rPr lang="ru-RU" sz="2400" b="1" spc="-10" dirty="0" err="1">
                <a:solidFill>
                  <a:srgbClr val="193F61"/>
                </a:solidFill>
                <a:latin typeface="Times New Roman"/>
                <a:cs typeface="Times New Roman"/>
              </a:rPr>
              <a:t>доб</a:t>
            </a:r>
            <a:r>
              <a:rPr lang="ru-RU" sz="2400" b="1" spc="-10" dirty="0">
                <a:solidFill>
                  <a:srgbClr val="193F61"/>
                </a:solidFill>
                <a:latin typeface="Times New Roman"/>
                <a:cs typeface="Times New Roman"/>
              </a:rPr>
              <a:t>. 134)</a:t>
            </a:r>
          </a:p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spc="-10" dirty="0" err="1">
                <a:solidFill>
                  <a:srgbClr val="193F61"/>
                </a:solidFill>
                <a:latin typeface="Times New Roman"/>
                <a:cs typeface="Times New Roman"/>
              </a:rPr>
              <a:t>e-mail</a:t>
            </a:r>
            <a:r>
              <a:rPr lang="ru-RU" sz="2400" b="1" spc="-10" dirty="0">
                <a:solidFill>
                  <a:srgbClr val="193F61"/>
                </a:solidFill>
                <a:latin typeface="Times New Roman"/>
                <a:cs typeface="Times New Roman"/>
              </a:rPr>
              <a:t>: </a:t>
            </a:r>
            <a:r>
              <a:rPr lang="en-US" sz="2400" b="1" spc="-10" dirty="0">
                <a:solidFill>
                  <a:srgbClr val="193F61"/>
                </a:solidFill>
                <a:latin typeface="Times New Roman"/>
                <a:cs typeface="Times New Roman"/>
              </a:rPr>
              <a:t> </a:t>
            </a:r>
            <a:r>
              <a:rPr lang="ru-RU" sz="2400" b="1" spc="-10" dirty="0">
                <a:solidFill>
                  <a:srgbClr val="193F61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10" dirty="0" err="1">
                <a:solidFill>
                  <a:srgbClr val="193F61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umcbo@mail</a:t>
            </a:r>
            <a:r>
              <a:rPr lang="ru-RU" sz="2400" b="1" spc="-10" dirty="0">
                <a:solidFill>
                  <a:srgbClr val="193F61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lang="en-US" sz="2400" b="1" spc="-10" dirty="0" err="1">
                <a:solidFill>
                  <a:srgbClr val="193F61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ru</a:t>
            </a:r>
            <a:r>
              <a:rPr lang="en-US" sz="2400" b="1" spc="-10" dirty="0">
                <a:solidFill>
                  <a:srgbClr val="193F61"/>
                </a:solidFill>
                <a:latin typeface="Times New Roman"/>
                <a:cs typeface="Times New Roman"/>
              </a:rPr>
              <a:t> </a:t>
            </a:r>
            <a:endParaRPr lang="ru-RU" sz="2400" b="1" spc="-10" dirty="0">
              <a:solidFill>
                <a:srgbClr val="193F61"/>
              </a:solidFill>
              <a:latin typeface="Times New Roman"/>
              <a:cs typeface="Times New Roman"/>
            </a:endParaRPr>
          </a:p>
        </p:txBody>
      </p:sp>
      <p:pic>
        <p:nvPicPr>
          <p:cNvPr id="16" name="Содержимое 5" descr="Без имени.png">
            <a:extLst>
              <a:ext uri="{FF2B5EF4-FFF2-40B4-BE49-F238E27FC236}">
                <a16:creationId xmlns:a16="http://schemas.microsoft.com/office/drawing/2014/main" xmlns="" id="{613B5604-CF7C-4532-A8CF-28B6C2801E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4389" y="1590642"/>
            <a:ext cx="5450688" cy="155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3239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959806" y="181765"/>
            <a:ext cx="9224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93F61"/>
                </a:solidFill>
                <a:latin typeface="Times New Roman"/>
                <a:cs typeface="Times New Roman"/>
              </a:rPr>
              <a:t>ЧЕЛЯБИНСКИЙ ИНСТИТУТ </a:t>
            </a:r>
            <a:r>
              <a:rPr sz="1800" b="1" spc="-40" dirty="0">
                <a:solidFill>
                  <a:srgbClr val="193F61"/>
                </a:solidFill>
                <a:latin typeface="Times New Roman"/>
                <a:cs typeface="Times New Roman"/>
              </a:rPr>
              <a:t>РАЗВИТИЯ </a:t>
            </a:r>
            <a:r>
              <a:rPr sz="1800" b="1" spc="-10" dirty="0">
                <a:solidFill>
                  <a:srgbClr val="193F61"/>
                </a:solidFill>
                <a:latin typeface="Times New Roman"/>
                <a:cs typeface="Times New Roman"/>
              </a:rPr>
              <a:t>ПРОФЕССИОНАЛЬНОГО</a:t>
            </a:r>
            <a:r>
              <a:rPr sz="1800" b="1" spc="180" dirty="0">
                <a:solidFill>
                  <a:srgbClr val="193F61"/>
                </a:solidFill>
                <a:latin typeface="Times New Roman"/>
                <a:cs typeface="Times New Roman"/>
              </a:rPr>
              <a:t> </a:t>
            </a:r>
            <a:r>
              <a:rPr sz="1800" b="1" spc="-40" dirty="0">
                <a:solidFill>
                  <a:srgbClr val="193F61"/>
                </a:solidFill>
                <a:latin typeface="Times New Roman"/>
                <a:cs typeface="Times New Roman"/>
              </a:rPr>
              <a:t>ОБРАЗОВАНИЯ</a:t>
            </a:r>
            <a:endParaRPr sz="1800" dirty="0">
              <a:solidFill>
                <a:srgbClr val="193F61"/>
              </a:solidFill>
              <a:latin typeface="Times New Roman"/>
              <a:cs typeface="Times New Roman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1100164" y="663250"/>
            <a:ext cx="10515600" cy="29833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50574" y="784213"/>
            <a:ext cx="10548731" cy="13250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1405279" y="-445205"/>
            <a:ext cx="1" cy="1643270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303567" y="122996"/>
            <a:ext cx="0" cy="1110339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41" y="121094"/>
            <a:ext cx="825723" cy="540991"/>
          </a:xfrm>
          <a:prstGeom prst="rect">
            <a:avLst/>
          </a:prstGeom>
        </p:spPr>
      </p:pic>
      <p:grpSp>
        <p:nvGrpSpPr>
          <p:cNvPr id="2" name="Группа 11">
            <a:extLst>
              <a:ext uri="{FF2B5EF4-FFF2-40B4-BE49-F238E27FC236}">
                <a16:creationId xmlns:a16="http://schemas.microsoft.com/office/drawing/2014/main" xmlns="" id="{54C0BD11-7EAD-4103-836D-5B962149D01C}"/>
              </a:ext>
            </a:extLst>
          </p:cNvPr>
          <p:cNvGrpSpPr/>
          <p:nvPr/>
        </p:nvGrpSpPr>
        <p:grpSpPr>
          <a:xfrm>
            <a:off x="2474173" y="6528925"/>
            <a:ext cx="9501809" cy="135580"/>
            <a:chOff x="2474173" y="6528925"/>
            <a:chExt cx="9501809" cy="135580"/>
          </a:xfrm>
        </p:grpSpPr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xmlns="" id="{D44A405C-8240-4A5D-BE2C-2E94526854A1}"/>
                </a:ext>
              </a:extLst>
            </p:cNvPr>
            <p:cNvCxnSpPr>
              <a:cxnSpLocks/>
            </p:cNvCxnSpPr>
            <p:nvPr/>
          </p:nvCxnSpPr>
          <p:spPr>
            <a:xfrm>
              <a:off x="2474173" y="6528925"/>
              <a:ext cx="9501809" cy="0"/>
            </a:xfrm>
            <a:prstGeom prst="line">
              <a:avLst/>
            </a:prstGeom>
            <a:ln w="25400">
              <a:solidFill>
                <a:srgbClr val="193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xmlns="" id="{95BDD4AF-B5A1-4A68-995B-DE0C7C0FFC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74173" y="6661448"/>
              <a:ext cx="8494644" cy="3057"/>
            </a:xfrm>
            <a:prstGeom prst="line">
              <a:avLst/>
            </a:prstGeom>
            <a:ln w="25400">
              <a:solidFill>
                <a:srgbClr val="193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480460F-0DB0-4AB7-9968-65FDDF37C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451821"/>
            <a:ext cx="9564075" cy="831695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sz="2400" b="1" spc="-10" dirty="0">
              <a:solidFill>
                <a:srgbClr val="FF0000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xmlns="" id="{57C81251-2CD5-450B-8ACF-0F1F1EA43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829" y="1770540"/>
            <a:ext cx="11186220" cy="4716321"/>
          </a:xfrm>
        </p:spPr>
        <p:txBody>
          <a:bodyPr>
            <a:normAutofit/>
          </a:bodyPr>
          <a:lstStyle/>
          <a:p>
            <a:pPr marL="469900" indent="-457200" algn="l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endParaRPr lang="ru-RU" sz="2000" b="1" i="1" dirty="0"/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endParaRPr lang="ru-RU" sz="2000" b="1" i="1" dirty="0"/>
          </a:p>
          <a:p>
            <a:pPr marL="469900" indent="-457200" algn="l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endParaRPr lang="ru-RU" sz="2000" dirty="0"/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endParaRPr lang="ru-RU" sz="2200" b="1" spc="-40" dirty="0">
              <a:solidFill>
                <a:srgbClr val="193F61"/>
              </a:solidFill>
              <a:latin typeface="Times New Roman"/>
              <a:cs typeface="Times New Roman"/>
            </a:endParaRP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endParaRPr lang="ru-RU" sz="2200" b="1" spc="-40" dirty="0">
              <a:solidFill>
                <a:srgbClr val="193F61"/>
              </a:solidFill>
              <a:latin typeface="Times New Roman"/>
              <a:cs typeface="Times New Roman"/>
            </a:endParaRPr>
          </a:p>
        </p:txBody>
      </p:sp>
      <p:sp>
        <p:nvSpPr>
          <p:cNvPr id="17" name="Номер слайда 6">
            <a:extLst>
              <a:ext uri="{FF2B5EF4-FFF2-40B4-BE49-F238E27FC236}">
                <a16:creationId xmlns:a16="http://schemas.microsoft.com/office/drawing/2014/main" xmlns="" id="{E89CDF0E-E434-4E99-9D66-C20DA31C8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6813" y="6478885"/>
            <a:ext cx="3466723" cy="365125"/>
          </a:xfrm>
        </p:spPr>
        <p:txBody>
          <a:bodyPr/>
          <a:lstStyle/>
          <a:p>
            <a:fld id="{5A9F7F73-D4A3-43F4-855A-CBDA7F42063E}" type="slidenum">
              <a:rPr lang="ru-RU" b="1" smtClean="0"/>
              <a:pPr/>
              <a:t>2</a:t>
            </a:fld>
            <a:endParaRPr lang="ru-RU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1401456-F1A7-4F8E-B140-1B8E4AF00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703" y="951152"/>
            <a:ext cx="4781170" cy="535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2914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959806" y="181765"/>
            <a:ext cx="9224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93F61"/>
                </a:solidFill>
                <a:latin typeface="Times New Roman"/>
                <a:cs typeface="Times New Roman"/>
              </a:rPr>
              <a:t>ЧЕЛЯБИНСКИЙ ИНСТИТУТ </a:t>
            </a:r>
            <a:r>
              <a:rPr sz="1800" b="1" spc="-40" dirty="0">
                <a:solidFill>
                  <a:srgbClr val="193F61"/>
                </a:solidFill>
                <a:latin typeface="Times New Roman"/>
                <a:cs typeface="Times New Roman"/>
              </a:rPr>
              <a:t>РАЗВИТИЯ </a:t>
            </a:r>
            <a:r>
              <a:rPr sz="1800" b="1" spc="-10" dirty="0">
                <a:solidFill>
                  <a:srgbClr val="193F61"/>
                </a:solidFill>
                <a:latin typeface="Times New Roman"/>
                <a:cs typeface="Times New Roman"/>
              </a:rPr>
              <a:t>ПРОФЕССИОНАЛЬНОГО</a:t>
            </a:r>
            <a:r>
              <a:rPr sz="1800" b="1" spc="180" dirty="0">
                <a:solidFill>
                  <a:srgbClr val="193F61"/>
                </a:solidFill>
                <a:latin typeface="Times New Roman"/>
                <a:cs typeface="Times New Roman"/>
              </a:rPr>
              <a:t> </a:t>
            </a:r>
            <a:r>
              <a:rPr sz="1800" b="1" spc="-40" dirty="0">
                <a:solidFill>
                  <a:srgbClr val="193F61"/>
                </a:solidFill>
                <a:latin typeface="Times New Roman"/>
                <a:cs typeface="Times New Roman"/>
              </a:rPr>
              <a:t>ОБРАЗОВАНИЯ</a:t>
            </a:r>
            <a:endParaRPr sz="1800" dirty="0">
              <a:solidFill>
                <a:srgbClr val="193F61"/>
              </a:solidFill>
              <a:latin typeface="Times New Roman"/>
              <a:cs typeface="Times New Roman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1100164" y="663250"/>
            <a:ext cx="10515600" cy="29833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50574" y="784213"/>
            <a:ext cx="10548731" cy="13250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1363097" y="0"/>
            <a:ext cx="1" cy="1643270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274320" y="351418"/>
            <a:ext cx="0" cy="1110339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41" y="121094"/>
            <a:ext cx="825723" cy="540991"/>
          </a:xfrm>
          <a:prstGeom prst="rect">
            <a:avLst/>
          </a:prstGeom>
        </p:spPr>
      </p:pic>
      <p:grpSp>
        <p:nvGrpSpPr>
          <p:cNvPr id="2" name="Группа 11">
            <a:extLst>
              <a:ext uri="{FF2B5EF4-FFF2-40B4-BE49-F238E27FC236}">
                <a16:creationId xmlns:a16="http://schemas.microsoft.com/office/drawing/2014/main" xmlns="" id="{54C0BD11-7EAD-4103-836D-5B962149D01C}"/>
              </a:ext>
            </a:extLst>
          </p:cNvPr>
          <p:cNvGrpSpPr/>
          <p:nvPr/>
        </p:nvGrpSpPr>
        <p:grpSpPr>
          <a:xfrm>
            <a:off x="2474173" y="6528925"/>
            <a:ext cx="9501809" cy="135580"/>
            <a:chOff x="2474173" y="6528925"/>
            <a:chExt cx="9501809" cy="135580"/>
          </a:xfrm>
        </p:grpSpPr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xmlns="" id="{D44A405C-8240-4A5D-BE2C-2E94526854A1}"/>
                </a:ext>
              </a:extLst>
            </p:cNvPr>
            <p:cNvCxnSpPr>
              <a:cxnSpLocks/>
            </p:cNvCxnSpPr>
            <p:nvPr/>
          </p:nvCxnSpPr>
          <p:spPr>
            <a:xfrm>
              <a:off x="2474173" y="6528925"/>
              <a:ext cx="9501809" cy="0"/>
            </a:xfrm>
            <a:prstGeom prst="line">
              <a:avLst/>
            </a:prstGeom>
            <a:ln w="25400">
              <a:solidFill>
                <a:srgbClr val="193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xmlns="" id="{95BDD4AF-B5A1-4A68-995B-DE0C7C0FFC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74173" y="6661448"/>
              <a:ext cx="8494644" cy="3057"/>
            </a:xfrm>
            <a:prstGeom prst="line">
              <a:avLst/>
            </a:prstGeom>
            <a:ln w="25400">
              <a:solidFill>
                <a:srgbClr val="193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480460F-0DB0-4AB7-9968-65FDDF37C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4319" y="215748"/>
            <a:ext cx="10341443" cy="130825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Термины и определения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xmlns="" id="{57C81251-2CD5-450B-8ACF-0F1F1EA43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829" y="1365168"/>
            <a:ext cx="11186220" cy="5121694"/>
          </a:xfrm>
        </p:spPr>
        <p:txBody>
          <a:bodyPr>
            <a:normAutofit lnSpcReduction="10000"/>
          </a:bodyPr>
          <a:lstStyle/>
          <a:p>
            <a:pPr marL="469900" indent="-457200" algn="l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endParaRPr lang="ru-RU" sz="2000" b="1" i="1" dirty="0"/>
          </a:p>
          <a:p>
            <a:pPr marL="469900" indent="-457200" algn="l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ru-RU" b="1" dirty="0"/>
              <a:t>Клиент – </a:t>
            </a:r>
            <a:r>
              <a:rPr lang="ru-RU" dirty="0"/>
              <a:t>физическое лицо, являющееся заявителем и взаимодействующее с уполномоченными организациями с целью удовлетворения своих потребностей;</a:t>
            </a:r>
          </a:p>
          <a:p>
            <a:pPr marL="469900" indent="-457200" algn="l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ru-RU" b="1" dirty="0"/>
              <a:t>Потребность клиента </a:t>
            </a:r>
            <a:r>
              <a:rPr lang="ru-RU" dirty="0"/>
              <a:t>– необходимость достижения результата, решения задач или вопроса, реализуемая клиентом посредством получения услуг или сервисов;</a:t>
            </a:r>
          </a:p>
          <a:p>
            <a:pPr marL="469900" indent="-457200" algn="l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ru-RU" b="1" dirty="0"/>
              <a:t>Ожидания клиента </a:t>
            </a:r>
            <a:r>
              <a:rPr lang="ru-RU" dirty="0"/>
              <a:t>– предполагаемые клиентом набор и характеристики действий, направленных на удовлетворение потребностей;</a:t>
            </a:r>
          </a:p>
          <a:p>
            <a:pPr marL="469900" indent="-457200" algn="l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ru-RU" b="1" dirty="0"/>
              <a:t>Клиентоцентричный подход </a:t>
            </a:r>
            <a:r>
              <a:rPr lang="ru-RU" dirty="0"/>
              <a:t>– подход, основанный на выявлении и изучении потребностей клиента с намерением превзойти его ожидания;</a:t>
            </a:r>
          </a:p>
          <a:p>
            <a:pPr marL="469900" indent="-457200" algn="l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ru-RU" b="1" dirty="0"/>
              <a:t>Услуги</a:t>
            </a:r>
            <a:r>
              <a:rPr lang="ru-RU" dirty="0"/>
              <a:t> – деятельность, связанная с реализацией государственных и муниципальных услуг в значении Федерального закона от 27.07.2010 № 210 «Об организации предоставления государственных и муниципальных услуг»</a:t>
            </a: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endParaRPr lang="ru-RU" sz="2200" b="1" spc="-40" dirty="0">
              <a:solidFill>
                <a:srgbClr val="193F61"/>
              </a:solidFill>
              <a:latin typeface="Times New Roman"/>
              <a:cs typeface="Times New Roman"/>
            </a:endParaRP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endParaRPr lang="ru-RU" sz="2200" b="1" spc="-40" dirty="0">
              <a:solidFill>
                <a:srgbClr val="193F61"/>
              </a:solidFill>
              <a:latin typeface="Times New Roman"/>
              <a:cs typeface="Times New Roman"/>
            </a:endParaRPr>
          </a:p>
        </p:txBody>
      </p:sp>
      <p:sp>
        <p:nvSpPr>
          <p:cNvPr id="17" name="Номер слайда 6">
            <a:extLst>
              <a:ext uri="{FF2B5EF4-FFF2-40B4-BE49-F238E27FC236}">
                <a16:creationId xmlns:a16="http://schemas.microsoft.com/office/drawing/2014/main" xmlns="" id="{E89CDF0E-E434-4E99-9D66-C20DA31C8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6813" y="6478885"/>
            <a:ext cx="3466723" cy="365125"/>
          </a:xfrm>
        </p:spPr>
        <p:txBody>
          <a:bodyPr/>
          <a:lstStyle/>
          <a:p>
            <a:fld id="{5A9F7F73-D4A3-43F4-855A-CBDA7F42063E}" type="slidenum">
              <a:rPr lang="ru-RU" b="1" smtClean="0"/>
              <a:pPr/>
              <a:t>3</a:t>
            </a:fld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24652841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959806" y="181765"/>
            <a:ext cx="9224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93F61"/>
                </a:solidFill>
                <a:latin typeface="Times New Roman"/>
                <a:cs typeface="Times New Roman"/>
              </a:rPr>
              <a:t>ЧЕЛЯБИНСКИЙ ИНСТИТУТ </a:t>
            </a:r>
            <a:r>
              <a:rPr sz="1800" b="1" spc="-40" dirty="0">
                <a:solidFill>
                  <a:srgbClr val="193F61"/>
                </a:solidFill>
                <a:latin typeface="Times New Roman"/>
                <a:cs typeface="Times New Roman"/>
              </a:rPr>
              <a:t>РАЗВИТИЯ </a:t>
            </a:r>
            <a:r>
              <a:rPr sz="1800" b="1" spc="-10" dirty="0">
                <a:solidFill>
                  <a:srgbClr val="193F61"/>
                </a:solidFill>
                <a:latin typeface="Times New Roman"/>
                <a:cs typeface="Times New Roman"/>
              </a:rPr>
              <a:t>ПРОФЕССИОНАЛЬНОГО</a:t>
            </a:r>
            <a:r>
              <a:rPr sz="1800" b="1" spc="180" dirty="0">
                <a:solidFill>
                  <a:srgbClr val="193F61"/>
                </a:solidFill>
                <a:latin typeface="Times New Roman"/>
                <a:cs typeface="Times New Roman"/>
              </a:rPr>
              <a:t> </a:t>
            </a:r>
            <a:r>
              <a:rPr sz="1800" b="1" spc="-40" dirty="0">
                <a:solidFill>
                  <a:srgbClr val="193F61"/>
                </a:solidFill>
                <a:latin typeface="Times New Roman"/>
                <a:cs typeface="Times New Roman"/>
              </a:rPr>
              <a:t>ОБРАЗОВАНИЯ</a:t>
            </a:r>
            <a:endParaRPr sz="1800" dirty="0">
              <a:solidFill>
                <a:srgbClr val="193F61"/>
              </a:solidFill>
              <a:latin typeface="Times New Roman"/>
              <a:cs typeface="Times New Roman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1100164" y="663250"/>
            <a:ext cx="10515600" cy="29833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50574" y="784213"/>
            <a:ext cx="10548731" cy="13250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cxnSpLocks/>
          </p:cNvCxnSpPr>
          <p:nvPr/>
        </p:nvCxnSpPr>
        <p:spPr>
          <a:xfrm flipH="1">
            <a:off x="1400603" y="35334"/>
            <a:ext cx="1" cy="1174421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331161" y="99416"/>
            <a:ext cx="0" cy="1110339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41" y="121094"/>
            <a:ext cx="825723" cy="540991"/>
          </a:xfrm>
          <a:prstGeom prst="rect">
            <a:avLst/>
          </a:prstGeom>
        </p:spPr>
      </p:pic>
      <p:grpSp>
        <p:nvGrpSpPr>
          <p:cNvPr id="2" name="Группа 11">
            <a:extLst>
              <a:ext uri="{FF2B5EF4-FFF2-40B4-BE49-F238E27FC236}">
                <a16:creationId xmlns:a16="http://schemas.microsoft.com/office/drawing/2014/main" xmlns="" id="{54C0BD11-7EAD-4103-836D-5B962149D01C}"/>
              </a:ext>
            </a:extLst>
          </p:cNvPr>
          <p:cNvGrpSpPr/>
          <p:nvPr/>
        </p:nvGrpSpPr>
        <p:grpSpPr>
          <a:xfrm>
            <a:off x="2474173" y="6528925"/>
            <a:ext cx="9501809" cy="135580"/>
            <a:chOff x="2474173" y="6528925"/>
            <a:chExt cx="9501809" cy="135580"/>
          </a:xfrm>
        </p:grpSpPr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xmlns="" id="{D44A405C-8240-4A5D-BE2C-2E94526854A1}"/>
                </a:ext>
              </a:extLst>
            </p:cNvPr>
            <p:cNvCxnSpPr>
              <a:cxnSpLocks/>
            </p:cNvCxnSpPr>
            <p:nvPr/>
          </p:nvCxnSpPr>
          <p:spPr>
            <a:xfrm>
              <a:off x="2474173" y="6528925"/>
              <a:ext cx="9501809" cy="0"/>
            </a:xfrm>
            <a:prstGeom prst="line">
              <a:avLst/>
            </a:prstGeom>
            <a:ln w="25400">
              <a:solidFill>
                <a:srgbClr val="193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xmlns="" id="{95BDD4AF-B5A1-4A68-995B-DE0C7C0FFC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74173" y="6661448"/>
              <a:ext cx="8494644" cy="3057"/>
            </a:xfrm>
            <a:prstGeom prst="line">
              <a:avLst/>
            </a:prstGeom>
            <a:ln w="25400">
              <a:solidFill>
                <a:srgbClr val="193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480460F-0DB0-4AB7-9968-65FDDF37C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302" y="319182"/>
            <a:ext cx="11224969" cy="998607"/>
          </a:xfrm>
        </p:spPr>
        <p:txBody>
          <a:bodyPr>
            <a:normAutofit/>
          </a:bodyPr>
          <a:lstStyle/>
          <a:p>
            <a:r>
              <a:rPr lang="ru-RU" sz="3200" b="1" spc="-1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Times New Roman"/>
              </a:rPr>
              <a:t>Цель Стандарта «Государство для людей»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xmlns="" id="{57C81251-2CD5-450B-8ACF-0F1F1EA43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863" y="1283684"/>
            <a:ext cx="11228901" cy="5203178"/>
          </a:xfrm>
        </p:spPr>
        <p:txBody>
          <a:bodyPr>
            <a:normAutofit fontScale="92500" lnSpcReduction="20000"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q"/>
            </a:pPr>
            <a:r>
              <a:rPr lang="ru-RU" sz="2200" spc="-40" dirty="0">
                <a:solidFill>
                  <a:srgbClr val="193F61"/>
                </a:solidFill>
                <a:latin typeface="Times New Roman"/>
                <a:cs typeface="Times New Roman"/>
              </a:rPr>
              <a:t>Установить требования по внедрению клиентоцентричного подхода в государственном и муниципальном управлении.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q"/>
            </a:pPr>
            <a:r>
              <a:rPr lang="ru-RU" sz="2200" spc="-40" dirty="0">
                <a:solidFill>
                  <a:srgbClr val="193F61"/>
                </a:solidFill>
                <a:latin typeface="Times New Roman"/>
                <a:cs typeface="Times New Roman"/>
              </a:rPr>
              <a:t>Клиентоцентричный подход позволяет выявлять и изучать потребности клиента и постоянно улучшать взаимодействие для удовлетворения его потребностей с намерением превзойти его ожидания.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3200" b="1" spc="-40" dirty="0">
              <a:solidFill>
                <a:srgbClr val="193F6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b="1" spc="-40" dirty="0">
                <a:solidFill>
                  <a:srgbClr val="193F61"/>
                </a:solidFill>
                <a:latin typeface="Times New Roman"/>
                <a:cs typeface="Times New Roman"/>
              </a:rPr>
              <a:t>Ключевые идеи стандарта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Удовлетворенность потребностей клиентов  и предвосхищение их ожиданий;</a:t>
            </a: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Решение проблем клиента целиков в рамках жизненной ситуации;</a:t>
            </a: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Постоянное улучшение взаимодействия с клиентом;</a:t>
            </a: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Проактивное предложение услуг и сервисов.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Эффекты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от применения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стандарта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b="1" spc="-40" dirty="0">
                <a:solidFill>
                  <a:schemeClr val="accent5">
                    <a:lumMod val="75000"/>
                  </a:schemeClr>
                </a:solidFill>
                <a:cs typeface="Times New Roman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3200" b="1" spc="-40" dirty="0">
              <a:solidFill>
                <a:schemeClr val="accent5">
                  <a:lumMod val="75000"/>
                </a:schemeClr>
              </a:solidFill>
              <a:cs typeface="Times New Roman"/>
            </a:endParaRPr>
          </a:p>
        </p:txBody>
      </p:sp>
      <p:sp>
        <p:nvSpPr>
          <p:cNvPr id="17" name="Номер слайда 6">
            <a:extLst>
              <a:ext uri="{FF2B5EF4-FFF2-40B4-BE49-F238E27FC236}">
                <a16:creationId xmlns:a16="http://schemas.microsoft.com/office/drawing/2014/main" xmlns="" id="{E89CDF0E-E434-4E99-9D66-C20DA31C8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6813" y="6478885"/>
            <a:ext cx="3466723" cy="365125"/>
          </a:xfrm>
        </p:spPr>
        <p:txBody>
          <a:bodyPr/>
          <a:lstStyle/>
          <a:p>
            <a:fld id="{5A9F7F73-D4A3-43F4-855A-CBDA7F42063E}" type="slidenum">
              <a:rPr lang="ru-RU" b="1" smtClean="0"/>
              <a:pPr/>
              <a:t>4</a:t>
            </a:fld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B0F1940-AE7C-482F-BD48-94F0B5390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38" y="4859470"/>
            <a:ext cx="3389670" cy="18167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FC943C5-ECF8-47F5-AF30-3D080F2FB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544" y="4844682"/>
            <a:ext cx="3481118" cy="1816765"/>
          </a:xfrm>
          <a:prstGeom prst="rect">
            <a:avLst/>
          </a:prstGeom>
        </p:spPr>
      </p:pic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xmlns="" id="{96D590A6-C19D-40DD-8E89-6186A9D1F1B2}"/>
              </a:ext>
            </a:extLst>
          </p:cNvPr>
          <p:cNvSpPr/>
          <p:nvPr/>
        </p:nvSpPr>
        <p:spPr>
          <a:xfrm>
            <a:off x="7288696" y="5618922"/>
            <a:ext cx="642848" cy="285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лево 15">
            <a:extLst>
              <a:ext uri="{FF2B5EF4-FFF2-40B4-BE49-F238E27FC236}">
                <a16:creationId xmlns:a16="http://schemas.microsoft.com/office/drawing/2014/main" xmlns="" id="{8F0DCA8B-EACE-40E7-8B69-707DED6D6EC2}"/>
              </a:ext>
            </a:extLst>
          </p:cNvPr>
          <p:cNvSpPr/>
          <p:nvPr/>
        </p:nvSpPr>
        <p:spPr>
          <a:xfrm>
            <a:off x="4273709" y="5618922"/>
            <a:ext cx="642848" cy="2852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187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959806" y="181765"/>
            <a:ext cx="9224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93F61"/>
                </a:solidFill>
                <a:latin typeface="Times New Roman"/>
                <a:cs typeface="Times New Roman"/>
              </a:rPr>
              <a:t>ЧЕЛЯБИНСКИЙ ИНСТИТУТ </a:t>
            </a:r>
            <a:r>
              <a:rPr sz="1800" b="1" spc="-40" dirty="0">
                <a:solidFill>
                  <a:srgbClr val="193F61"/>
                </a:solidFill>
                <a:latin typeface="Times New Roman"/>
                <a:cs typeface="Times New Roman"/>
              </a:rPr>
              <a:t>РАЗВИТИЯ </a:t>
            </a:r>
            <a:r>
              <a:rPr sz="1800" b="1" spc="-10" dirty="0">
                <a:solidFill>
                  <a:srgbClr val="193F61"/>
                </a:solidFill>
                <a:latin typeface="Times New Roman"/>
                <a:cs typeface="Times New Roman"/>
              </a:rPr>
              <a:t>ПРОФЕССИОНАЛЬНОГО</a:t>
            </a:r>
            <a:r>
              <a:rPr sz="1800" b="1" spc="180" dirty="0">
                <a:solidFill>
                  <a:srgbClr val="193F61"/>
                </a:solidFill>
                <a:latin typeface="Times New Roman"/>
                <a:cs typeface="Times New Roman"/>
              </a:rPr>
              <a:t> </a:t>
            </a:r>
            <a:r>
              <a:rPr sz="1800" b="1" spc="-40" dirty="0">
                <a:solidFill>
                  <a:srgbClr val="193F61"/>
                </a:solidFill>
                <a:latin typeface="Times New Roman"/>
                <a:cs typeface="Times New Roman"/>
              </a:rPr>
              <a:t>ОБРАЗОВАНИЯ</a:t>
            </a:r>
            <a:endParaRPr sz="1800" dirty="0">
              <a:solidFill>
                <a:srgbClr val="193F61"/>
              </a:solidFill>
              <a:latin typeface="Times New Roman"/>
              <a:cs typeface="Times New Roman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1100164" y="663250"/>
            <a:ext cx="10515600" cy="29833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50574" y="784213"/>
            <a:ext cx="10548731" cy="13250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1363097" y="0"/>
            <a:ext cx="1" cy="1643270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274320" y="351418"/>
            <a:ext cx="0" cy="1110339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41" y="121094"/>
            <a:ext cx="825723" cy="540991"/>
          </a:xfrm>
          <a:prstGeom prst="rect">
            <a:avLst/>
          </a:prstGeom>
        </p:spPr>
      </p:pic>
      <p:grpSp>
        <p:nvGrpSpPr>
          <p:cNvPr id="2" name="Группа 11">
            <a:extLst>
              <a:ext uri="{FF2B5EF4-FFF2-40B4-BE49-F238E27FC236}">
                <a16:creationId xmlns:a16="http://schemas.microsoft.com/office/drawing/2014/main" xmlns="" id="{54C0BD11-7EAD-4103-836D-5B962149D01C}"/>
              </a:ext>
            </a:extLst>
          </p:cNvPr>
          <p:cNvGrpSpPr/>
          <p:nvPr/>
        </p:nvGrpSpPr>
        <p:grpSpPr>
          <a:xfrm>
            <a:off x="2474173" y="6528925"/>
            <a:ext cx="9501809" cy="135580"/>
            <a:chOff x="2474173" y="6528925"/>
            <a:chExt cx="9501809" cy="135580"/>
          </a:xfrm>
        </p:grpSpPr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xmlns="" id="{D44A405C-8240-4A5D-BE2C-2E94526854A1}"/>
                </a:ext>
              </a:extLst>
            </p:cNvPr>
            <p:cNvCxnSpPr>
              <a:cxnSpLocks/>
            </p:cNvCxnSpPr>
            <p:nvPr/>
          </p:nvCxnSpPr>
          <p:spPr>
            <a:xfrm>
              <a:off x="2474173" y="6528925"/>
              <a:ext cx="9501809" cy="0"/>
            </a:xfrm>
            <a:prstGeom prst="line">
              <a:avLst/>
            </a:prstGeom>
            <a:ln w="25400">
              <a:solidFill>
                <a:srgbClr val="193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xmlns="" id="{95BDD4AF-B5A1-4A68-995B-DE0C7C0FFC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74173" y="6661448"/>
              <a:ext cx="8494644" cy="3057"/>
            </a:xfrm>
            <a:prstGeom prst="line">
              <a:avLst/>
            </a:prstGeom>
            <a:ln w="25400">
              <a:solidFill>
                <a:srgbClr val="193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480460F-0DB0-4AB7-9968-65FDDF37C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820" y="345817"/>
            <a:ext cx="9147586" cy="129745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                       Кто является клиентом по стандарту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xmlns="" id="{57C81251-2CD5-450B-8ACF-0F1F1EA43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829" y="1524000"/>
            <a:ext cx="11186220" cy="4962861"/>
          </a:xfrm>
        </p:spPr>
        <p:txBody>
          <a:bodyPr>
            <a:normAutofit/>
          </a:bodyPr>
          <a:lstStyle/>
          <a:p>
            <a:pPr marL="355600" indent="-342900" algn="l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v"/>
            </a:pPr>
            <a:endParaRPr lang="ru-RU" sz="2200" b="1" spc="-40" dirty="0">
              <a:solidFill>
                <a:srgbClr val="193F61"/>
              </a:solidFill>
              <a:latin typeface="Times New Roman"/>
              <a:cs typeface="Times New Roman"/>
            </a:endParaRPr>
          </a:p>
          <a:p>
            <a:pPr marL="355600" indent="-342900" algn="l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v"/>
            </a:pPr>
            <a:r>
              <a:rPr lang="ru-RU" sz="2200" b="1" spc="-40" dirty="0">
                <a:solidFill>
                  <a:srgbClr val="193F61"/>
                </a:solidFill>
                <a:latin typeface="Times New Roman"/>
                <a:cs typeface="Times New Roman"/>
              </a:rPr>
              <a:t>Физические лица и их законные представители, в т.ч.:</a:t>
            </a:r>
          </a:p>
          <a:p>
            <a:pPr marL="355600" indent="-342900" algn="l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ru-RU" sz="2200" b="1" spc="-40" dirty="0">
                <a:solidFill>
                  <a:srgbClr val="193F61"/>
                </a:solidFill>
                <a:latin typeface="Times New Roman"/>
                <a:cs typeface="Times New Roman"/>
              </a:rPr>
              <a:t>Граждане РФ</a:t>
            </a:r>
          </a:p>
          <a:p>
            <a:pPr marL="355600" indent="-342900" algn="l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ru-RU" sz="2200" b="1" spc="-40" dirty="0">
                <a:solidFill>
                  <a:srgbClr val="193F61"/>
                </a:solidFill>
                <a:latin typeface="Times New Roman"/>
                <a:cs typeface="Times New Roman"/>
              </a:rPr>
              <a:t>Иностранные граждане</a:t>
            </a:r>
          </a:p>
          <a:p>
            <a:pPr marL="355600" indent="-342900" algn="l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ru-RU" sz="2200" b="1" spc="-40" dirty="0">
                <a:solidFill>
                  <a:srgbClr val="193F61"/>
                </a:solidFill>
                <a:latin typeface="Times New Roman"/>
                <a:cs typeface="Times New Roman"/>
              </a:rPr>
              <a:t>Лица с двойным гражданством</a:t>
            </a:r>
          </a:p>
          <a:p>
            <a:pPr marL="355600" indent="-342900" algn="l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ru-RU" sz="2200" b="1" spc="-40" dirty="0">
                <a:solidFill>
                  <a:srgbClr val="193F61"/>
                </a:solidFill>
                <a:latin typeface="Times New Roman"/>
                <a:cs typeface="Times New Roman"/>
              </a:rPr>
              <a:t>Лица без гражданства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b="1" spc="-40" dirty="0">
                <a:solidFill>
                  <a:schemeClr val="accent5">
                    <a:lumMod val="75000"/>
                  </a:schemeClr>
                </a:solidFill>
                <a:cs typeface="Times New Roman"/>
              </a:rPr>
              <a:t>Кто обязан применять Стандарт?</a:t>
            </a:r>
          </a:p>
          <a:p>
            <a:pPr marL="355600" indent="-342900" algn="l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ru-RU" sz="2200" b="1" spc="-40" dirty="0">
                <a:solidFill>
                  <a:srgbClr val="193F61"/>
                </a:solidFill>
                <a:latin typeface="Times New Roman"/>
                <a:cs typeface="Times New Roman"/>
              </a:rPr>
              <a:t>Органы государственной власти</a:t>
            </a:r>
          </a:p>
          <a:p>
            <a:pPr marL="355600" indent="-342900" algn="l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ru-RU" sz="2200" b="1" spc="-40" dirty="0">
                <a:solidFill>
                  <a:srgbClr val="193F61"/>
                </a:solidFill>
                <a:latin typeface="Times New Roman"/>
                <a:cs typeface="Times New Roman"/>
              </a:rPr>
              <a:t>Органы местного самоуправления</a:t>
            </a:r>
          </a:p>
          <a:p>
            <a:pPr marL="355600" indent="-342900" algn="l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ru-RU" sz="2200" b="1" spc="-40" dirty="0">
                <a:solidFill>
                  <a:srgbClr val="193F61"/>
                </a:solidFill>
                <a:highlight>
                  <a:srgbClr val="FFFF00"/>
                </a:highlight>
                <a:latin typeface="Times New Roman"/>
                <a:cs typeface="Times New Roman"/>
              </a:rPr>
              <a:t>Государственные и муниципальные учреждения</a:t>
            </a:r>
          </a:p>
          <a:p>
            <a:pPr marL="355600" indent="-342900" algn="l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ru-RU" sz="2200" b="1" spc="-40" dirty="0">
                <a:solidFill>
                  <a:srgbClr val="193F61"/>
                </a:solidFill>
                <a:latin typeface="Times New Roman"/>
                <a:cs typeface="Times New Roman"/>
              </a:rPr>
              <a:t>Иные уполномоченные организации</a:t>
            </a:r>
          </a:p>
          <a:p>
            <a:pPr marL="355600" indent="-342900" algn="l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v"/>
            </a:pPr>
            <a:endParaRPr lang="ru-RU" sz="2200" b="1" spc="-40" dirty="0">
              <a:solidFill>
                <a:srgbClr val="193F61"/>
              </a:solidFill>
              <a:latin typeface="Times New Roman"/>
              <a:cs typeface="Times New Roman"/>
            </a:endParaRPr>
          </a:p>
        </p:txBody>
      </p:sp>
      <p:sp>
        <p:nvSpPr>
          <p:cNvPr id="17" name="Номер слайда 6">
            <a:extLst>
              <a:ext uri="{FF2B5EF4-FFF2-40B4-BE49-F238E27FC236}">
                <a16:creationId xmlns:a16="http://schemas.microsoft.com/office/drawing/2014/main" xmlns="" id="{E89CDF0E-E434-4E99-9D66-C20DA31C8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6813" y="6478885"/>
            <a:ext cx="3466723" cy="365125"/>
          </a:xfrm>
        </p:spPr>
        <p:txBody>
          <a:bodyPr/>
          <a:lstStyle/>
          <a:p>
            <a:fld id="{5A9F7F73-D4A3-43F4-855A-CBDA7F42063E}" type="slidenum">
              <a:rPr lang="ru-RU" b="1" smtClean="0"/>
              <a:pPr/>
              <a:t>5</a:t>
            </a:fld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3729711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959806" y="181765"/>
            <a:ext cx="9224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93F61"/>
                </a:solidFill>
                <a:latin typeface="Times New Roman"/>
                <a:cs typeface="Times New Roman"/>
              </a:rPr>
              <a:t>ЧЕЛЯБИНСКИЙ ИНСТИТУТ </a:t>
            </a:r>
            <a:r>
              <a:rPr sz="1800" b="1" spc="-40" dirty="0">
                <a:solidFill>
                  <a:srgbClr val="193F61"/>
                </a:solidFill>
                <a:latin typeface="Times New Roman"/>
                <a:cs typeface="Times New Roman"/>
              </a:rPr>
              <a:t>РАЗВИТИЯ </a:t>
            </a:r>
            <a:r>
              <a:rPr sz="1800" b="1" spc="-10" dirty="0">
                <a:solidFill>
                  <a:srgbClr val="193F61"/>
                </a:solidFill>
                <a:latin typeface="Times New Roman"/>
                <a:cs typeface="Times New Roman"/>
              </a:rPr>
              <a:t>ПРОФЕССИОНАЛЬНОГО</a:t>
            </a:r>
            <a:r>
              <a:rPr sz="1800" b="1" spc="180" dirty="0">
                <a:solidFill>
                  <a:srgbClr val="193F61"/>
                </a:solidFill>
                <a:latin typeface="Times New Roman"/>
                <a:cs typeface="Times New Roman"/>
              </a:rPr>
              <a:t> </a:t>
            </a:r>
            <a:r>
              <a:rPr sz="1800" b="1" spc="-40" dirty="0">
                <a:solidFill>
                  <a:srgbClr val="193F61"/>
                </a:solidFill>
                <a:latin typeface="Times New Roman"/>
                <a:cs typeface="Times New Roman"/>
              </a:rPr>
              <a:t>ОБРАЗОВАНИЯ</a:t>
            </a:r>
            <a:endParaRPr sz="1800" dirty="0">
              <a:solidFill>
                <a:srgbClr val="193F61"/>
              </a:solidFill>
              <a:latin typeface="Times New Roman"/>
              <a:cs typeface="Times New Roman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1100164" y="663250"/>
            <a:ext cx="10515600" cy="29833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50574" y="784213"/>
            <a:ext cx="10548731" cy="13250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1363097" y="0"/>
            <a:ext cx="1" cy="1643270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274320" y="351418"/>
            <a:ext cx="0" cy="1110339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41" y="121094"/>
            <a:ext cx="825723" cy="540991"/>
          </a:xfrm>
          <a:prstGeom prst="rect">
            <a:avLst/>
          </a:prstGeom>
        </p:spPr>
      </p:pic>
      <p:grpSp>
        <p:nvGrpSpPr>
          <p:cNvPr id="2" name="Группа 11">
            <a:extLst>
              <a:ext uri="{FF2B5EF4-FFF2-40B4-BE49-F238E27FC236}">
                <a16:creationId xmlns:a16="http://schemas.microsoft.com/office/drawing/2014/main" xmlns="" id="{54C0BD11-7EAD-4103-836D-5B962149D01C}"/>
              </a:ext>
            </a:extLst>
          </p:cNvPr>
          <p:cNvGrpSpPr/>
          <p:nvPr/>
        </p:nvGrpSpPr>
        <p:grpSpPr>
          <a:xfrm>
            <a:off x="2474173" y="6528925"/>
            <a:ext cx="9501809" cy="135580"/>
            <a:chOff x="2474173" y="6528925"/>
            <a:chExt cx="9501809" cy="135580"/>
          </a:xfrm>
        </p:grpSpPr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xmlns="" id="{D44A405C-8240-4A5D-BE2C-2E94526854A1}"/>
                </a:ext>
              </a:extLst>
            </p:cNvPr>
            <p:cNvCxnSpPr>
              <a:cxnSpLocks/>
            </p:cNvCxnSpPr>
            <p:nvPr/>
          </p:nvCxnSpPr>
          <p:spPr>
            <a:xfrm>
              <a:off x="2474173" y="6528925"/>
              <a:ext cx="9501809" cy="0"/>
            </a:xfrm>
            <a:prstGeom prst="line">
              <a:avLst/>
            </a:prstGeom>
            <a:ln w="25400">
              <a:solidFill>
                <a:srgbClr val="193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xmlns="" id="{95BDD4AF-B5A1-4A68-995B-DE0C7C0FFC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74173" y="6661448"/>
              <a:ext cx="8494644" cy="3057"/>
            </a:xfrm>
            <a:prstGeom prst="line">
              <a:avLst/>
            </a:prstGeom>
            <a:ln w="25400">
              <a:solidFill>
                <a:srgbClr val="193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480460F-0DB0-4AB7-9968-65FDDF37C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824" y="718103"/>
            <a:ext cx="9444105" cy="998607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Руководящие принципы, поддерживающие ценности клиентоцентричного государства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xmlns="" id="{57C81251-2CD5-450B-8ACF-0F1F1EA43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302" y="1989668"/>
            <a:ext cx="10752729" cy="4464197"/>
          </a:xfrm>
        </p:spPr>
        <p:txBody>
          <a:bodyPr>
            <a:normAutofit/>
          </a:bodyPr>
          <a:lstStyle/>
          <a:p>
            <a:pPr marL="469900" indent="-457200" algn="l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endParaRPr lang="ru-RU" sz="2000" b="1" i="1" dirty="0"/>
          </a:p>
          <a:p>
            <a:pPr marL="469900" indent="-457200" algn="l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endParaRPr lang="ru-RU" sz="2000" dirty="0"/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endParaRPr lang="ru-RU" sz="2200" b="1" spc="-40" dirty="0">
              <a:solidFill>
                <a:srgbClr val="193F61"/>
              </a:solidFill>
              <a:latin typeface="Times New Roman"/>
              <a:cs typeface="Times New Roman"/>
            </a:endParaRP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endParaRPr lang="ru-RU" sz="2200" b="1" spc="-40" dirty="0">
              <a:solidFill>
                <a:srgbClr val="193F61"/>
              </a:solidFill>
              <a:latin typeface="Times New Roman"/>
              <a:cs typeface="Times New Roman"/>
            </a:endParaRPr>
          </a:p>
        </p:txBody>
      </p:sp>
      <p:sp>
        <p:nvSpPr>
          <p:cNvPr id="17" name="Номер слайда 6">
            <a:extLst>
              <a:ext uri="{FF2B5EF4-FFF2-40B4-BE49-F238E27FC236}">
                <a16:creationId xmlns:a16="http://schemas.microsoft.com/office/drawing/2014/main" xmlns="" id="{E89CDF0E-E434-4E99-9D66-C20DA31C8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6813" y="6478885"/>
            <a:ext cx="3466723" cy="365125"/>
          </a:xfrm>
        </p:spPr>
        <p:txBody>
          <a:bodyPr/>
          <a:lstStyle/>
          <a:p>
            <a:fld id="{5A9F7F73-D4A3-43F4-855A-CBDA7F42063E}" type="slidenum">
              <a:rPr lang="ru-RU" b="1" smtClean="0"/>
              <a:pPr/>
              <a:t>6</a:t>
            </a:fld>
            <a:endParaRPr lang="ru-RU" b="1" dirty="0"/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8FC664EF-D849-4F74-9331-66BCA2BBDC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823264"/>
              </p:ext>
            </p:extLst>
          </p:nvPr>
        </p:nvGraphicFramePr>
        <p:xfrm>
          <a:off x="2086377" y="1989667"/>
          <a:ext cx="8461420" cy="415022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461420">
                  <a:extLst>
                    <a:ext uri="{9D8B030D-6E8A-4147-A177-3AD203B41FA5}">
                      <a16:colId xmlns:a16="http://schemas.microsoft.com/office/drawing/2014/main" xmlns="" val="1362480659"/>
                    </a:ext>
                  </a:extLst>
                </a:gridCol>
              </a:tblGrid>
              <a:tr h="518778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ysClr val="windowText" lastClr="000000"/>
                          </a:solidFill>
                        </a:rPr>
                        <a:t>Равный доступ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0920639"/>
                  </a:ext>
                </a:extLst>
              </a:tr>
              <a:tr h="518778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ysClr val="windowText" lastClr="000000"/>
                          </a:solidFill>
                        </a:rPr>
                        <a:t>Объективность и беспристрастность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1680422"/>
                  </a:ext>
                </a:extLst>
              </a:tr>
              <a:tr h="518778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ysClr val="windowText" lastClr="000000"/>
                          </a:solidFill>
                        </a:rPr>
                        <a:t>Единство и целостность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7780946"/>
                  </a:ext>
                </a:extLst>
              </a:tr>
              <a:tr h="518778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ysClr val="windowText" lastClr="000000"/>
                          </a:solidFill>
                        </a:rPr>
                        <a:t>Открытость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158852"/>
                  </a:ext>
                </a:extLst>
              </a:tr>
              <a:tr h="518778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ysClr val="windowText" lastClr="000000"/>
                          </a:solidFill>
                        </a:rPr>
                        <a:t>Эффективность и удобство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6947913"/>
                  </a:ext>
                </a:extLst>
              </a:tr>
              <a:tr h="518778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ysClr val="windowText" lastClr="000000"/>
                          </a:solidFill>
                        </a:rPr>
                        <a:t>Постоянное повышение качества и проактивность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578241"/>
                  </a:ext>
                </a:extLst>
              </a:tr>
              <a:tr h="518778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ysClr val="windowText" lastClr="000000"/>
                          </a:solidFill>
                        </a:rPr>
                        <a:t>Взаимное доверие и безопасность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6511533"/>
                  </a:ext>
                </a:extLst>
              </a:tr>
              <a:tr h="518778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ysClr val="windowText" lastClr="000000"/>
                          </a:solidFill>
                        </a:rPr>
                        <a:t>Прозрачность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8457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78500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959806" y="181765"/>
            <a:ext cx="9224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93F61"/>
                </a:solidFill>
                <a:latin typeface="Times New Roman"/>
                <a:cs typeface="Times New Roman"/>
              </a:rPr>
              <a:t>ЧЕЛЯБИНСКИЙ ИНСТИТУТ </a:t>
            </a:r>
            <a:r>
              <a:rPr sz="1800" b="1" spc="-40" dirty="0">
                <a:solidFill>
                  <a:srgbClr val="193F61"/>
                </a:solidFill>
                <a:latin typeface="Times New Roman"/>
                <a:cs typeface="Times New Roman"/>
              </a:rPr>
              <a:t>РАЗВИТИЯ </a:t>
            </a:r>
            <a:r>
              <a:rPr sz="1800" b="1" spc="-10" dirty="0">
                <a:solidFill>
                  <a:srgbClr val="193F61"/>
                </a:solidFill>
                <a:latin typeface="Times New Roman"/>
                <a:cs typeface="Times New Roman"/>
              </a:rPr>
              <a:t>ПРОФЕССИОНАЛЬНОГО</a:t>
            </a:r>
            <a:r>
              <a:rPr sz="1800" b="1" spc="180" dirty="0">
                <a:solidFill>
                  <a:srgbClr val="193F61"/>
                </a:solidFill>
                <a:latin typeface="Times New Roman"/>
                <a:cs typeface="Times New Roman"/>
              </a:rPr>
              <a:t> </a:t>
            </a:r>
            <a:r>
              <a:rPr sz="1800" b="1" spc="-40" dirty="0">
                <a:solidFill>
                  <a:srgbClr val="193F61"/>
                </a:solidFill>
                <a:latin typeface="Times New Roman"/>
                <a:cs typeface="Times New Roman"/>
              </a:rPr>
              <a:t>ОБРАЗОВАНИЯ</a:t>
            </a:r>
            <a:endParaRPr sz="1800" dirty="0">
              <a:solidFill>
                <a:srgbClr val="193F61"/>
              </a:solidFill>
              <a:latin typeface="Times New Roman"/>
              <a:cs typeface="Times New Roman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1100164" y="663250"/>
            <a:ext cx="10515600" cy="29833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50574" y="784213"/>
            <a:ext cx="10548731" cy="13250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1363097" y="0"/>
            <a:ext cx="1" cy="1643270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274320" y="351418"/>
            <a:ext cx="0" cy="1110339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41" y="121094"/>
            <a:ext cx="825723" cy="540991"/>
          </a:xfrm>
          <a:prstGeom prst="rect">
            <a:avLst/>
          </a:prstGeom>
        </p:spPr>
      </p:pic>
      <p:grpSp>
        <p:nvGrpSpPr>
          <p:cNvPr id="2" name="Группа 11">
            <a:extLst>
              <a:ext uri="{FF2B5EF4-FFF2-40B4-BE49-F238E27FC236}">
                <a16:creationId xmlns:a16="http://schemas.microsoft.com/office/drawing/2014/main" xmlns="" id="{54C0BD11-7EAD-4103-836D-5B962149D01C}"/>
              </a:ext>
            </a:extLst>
          </p:cNvPr>
          <p:cNvGrpSpPr/>
          <p:nvPr/>
        </p:nvGrpSpPr>
        <p:grpSpPr>
          <a:xfrm>
            <a:off x="2474173" y="6528925"/>
            <a:ext cx="9501809" cy="135580"/>
            <a:chOff x="2474173" y="6528925"/>
            <a:chExt cx="9501809" cy="135580"/>
          </a:xfrm>
        </p:grpSpPr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xmlns="" id="{D44A405C-8240-4A5D-BE2C-2E94526854A1}"/>
                </a:ext>
              </a:extLst>
            </p:cNvPr>
            <p:cNvCxnSpPr>
              <a:cxnSpLocks/>
            </p:cNvCxnSpPr>
            <p:nvPr/>
          </p:nvCxnSpPr>
          <p:spPr>
            <a:xfrm>
              <a:off x="2474173" y="6528925"/>
              <a:ext cx="9501809" cy="0"/>
            </a:xfrm>
            <a:prstGeom prst="line">
              <a:avLst/>
            </a:prstGeom>
            <a:ln w="25400">
              <a:solidFill>
                <a:srgbClr val="193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xmlns="" id="{95BDD4AF-B5A1-4A68-995B-DE0C7C0FFC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74173" y="6661448"/>
              <a:ext cx="8494644" cy="3057"/>
            </a:xfrm>
            <a:prstGeom prst="line">
              <a:avLst/>
            </a:prstGeom>
            <a:ln w="25400">
              <a:solidFill>
                <a:srgbClr val="193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480460F-0DB0-4AB7-9968-65FDDF37C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1821"/>
            <a:ext cx="9147586" cy="1072179"/>
          </a:xfrm>
        </p:spPr>
        <p:txBody>
          <a:bodyPr>
            <a:normAutofit/>
          </a:bodyPr>
          <a:lstStyle/>
          <a:p>
            <a:r>
              <a:rPr lang="ru-RU" sz="3200" b="1" spc="-1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rPr>
              <a:t>Роль в реализации клиентоцентричного подхода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xmlns="" id="{57C81251-2CD5-450B-8ACF-0F1F1EA43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829" y="1524000"/>
            <a:ext cx="11186220" cy="4962861"/>
          </a:xfrm>
        </p:spPr>
        <p:txBody>
          <a:bodyPr>
            <a:normAutofit/>
          </a:bodyPr>
          <a:lstStyle/>
          <a:p>
            <a:pPr marL="469900" indent="-457200" algn="l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57200" algn="l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57200" algn="l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жизненных ситуаций для внедрения клиентоцентричного подхода в государственном учреждении</a:t>
            </a:r>
          </a:p>
          <a:p>
            <a:pPr marL="469900" indent="-457200" algn="l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57200" algn="l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планов по внедрению клиентоцентричного подхода</a:t>
            </a:r>
          </a:p>
          <a:p>
            <a:pPr marL="469900" indent="-457200" algn="l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57200" algn="l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реализации планов</a:t>
            </a:r>
          </a:p>
          <a:p>
            <a:pPr marL="469900" indent="-457200" algn="l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57200" algn="l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контроля достижений показателей клиентоцентричности</a:t>
            </a:r>
          </a:p>
          <a:p>
            <a:pPr marL="469900" indent="-457200" algn="l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57200" algn="l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57200" algn="l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57200" algn="l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endParaRPr lang="ru-RU" sz="2000" dirty="0"/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endParaRPr lang="ru-RU" sz="2200" b="1" spc="-40" dirty="0">
              <a:solidFill>
                <a:srgbClr val="193F61"/>
              </a:solidFill>
              <a:latin typeface="Times New Roman"/>
              <a:cs typeface="Times New Roman"/>
            </a:endParaRP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endParaRPr lang="ru-RU" sz="2200" b="1" spc="-40" dirty="0">
              <a:solidFill>
                <a:srgbClr val="193F61"/>
              </a:solidFill>
              <a:latin typeface="Times New Roman"/>
              <a:cs typeface="Times New Roman"/>
            </a:endParaRPr>
          </a:p>
        </p:txBody>
      </p:sp>
      <p:sp>
        <p:nvSpPr>
          <p:cNvPr id="17" name="Номер слайда 6">
            <a:extLst>
              <a:ext uri="{FF2B5EF4-FFF2-40B4-BE49-F238E27FC236}">
                <a16:creationId xmlns:a16="http://schemas.microsoft.com/office/drawing/2014/main" xmlns="" id="{E89CDF0E-E434-4E99-9D66-C20DA31C8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6813" y="6478885"/>
            <a:ext cx="3466723" cy="365125"/>
          </a:xfrm>
        </p:spPr>
        <p:txBody>
          <a:bodyPr/>
          <a:lstStyle/>
          <a:p>
            <a:fld id="{5A9F7F73-D4A3-43F4-855A-CBDA7F42063E}" type="slidenum">
              <a:rPr lang="ru-RU" b="1" smtClean="0"/>
              <a:pPr/>
              <a:t>7</a:t>
            </a:fld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0022057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959806" y="181765"/>
            <a:ext cx="9224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93F61"/>
                </a:solidFill>
                <a:latin typeface="Times New Roman"/>
                <a:cs typeface="Times New Roman"/>
              </a:rPr>
              <a:t>ЧЕЛЯБИНСКИЙ ИНСТИТУТ </a:t>
            </a:r>
            <a:r>
              <a:rPr sz="1800" b="1" spc="-40" dirty="0">
                <a:solidFill>
                  <a:srgbClr val="193F61"/>
                </a:solidFill>
                <a:latin typeface="Times New Roman"/>
                <a:cs typeface="Times New Roman"/>
              </a:rPr>
              <a:t>РАЗВИТИЯ </a:t>
            </a:r>
            <a:r>
              <a:rPr sz="1800" b="1" spc="-10" dirty="0">
                <a:solidFill>
                  <a:srgbClr val="193F61"/>
                </a:solidFill>
                <a:latin typeface="Times New Roman"/>
                <a:cs typeface="Times New Roman"/>
              </a:rPr>
              <a:t>ПРОФЕССИОНАЛЬНОГО</a:t>
            </a:r>
            <a:r>
              <a:rPr sz="1800" b="1" spc="180" dirty="0">
                <a:solidFill>
                  <a:srgbClr val="193F61"/>
                </a:solidFill>
                <a:latin typeface="Times New Roman"/>
                <a:cs typeface="Times New Roman"/>
              </a:rPr>
              <a:t> </a:t>
            </a:r>
            <a:r>
              <a:rPr sz="1800" b="1" spc="-40" dirty="0">
                <a:solidFill>
                  <a:srgbClr val="193F61"/>
                </a:solidFill>
                <a:latin typeface="Times New Roman"/>
                <a:cs typeface="Times New Roman"/>
              </a:rPr>
              <a:t>ОБРАЗОВАНИЯ</a:t>
            </a:r>
            <a:endParaRPr sz="1800" dirty="0">
              <a:solidFill>
                <a:srgbClr val="193F61"/>
              </a:solidFill>
              <a:latin typeface="Times New Roman"/>
              <a:cs typeface="Times New Roman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1100164" y="663250"/>
            <a:ext cx="10515600" cy="29833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50574" y="784213"/>
            <a:ext cx="10548731" cy="13250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1353452" y="-1119802"/>
            <a:ext cx="1" cy="1643270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270711" y="-638942"/>
            <a:ext cx="0" cy="1110339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41" y="121094"/>
            <a:ext cx="825723" cy="540991"/>
          </a:xfrm>
          <a:prstGeom prst="rect">
            <a:avLst/>
          </a:prstGeom>
        </p:spPr>
      </p:pic>
      <p:grpSp>
        <p:nvGrpSpPr>
          <p:cNvPr id="2" name="Группа 11">
            <a:extLst>
              <a:ext uri="{FF2B5EF4-FFF2-40B4-BE49-F238E27FC236}">
                <a16:creationId xmlns:a16="http://schemas.microsoft.com/office/drawing/2014/main" xmlns="" id="{54C0BD11-7EAD-4103-836D-5B962149D01C}"/>
              </a:ext>
            </a:extLst>
          </p:cNvPr>
          <p:cNvGrpSpPr/>
          <p:nvPr/>
        </p:nvGrpSpPr>
        <p:grpSpPr>
          <a:xfrm>
            <a:off x="2474173" y="6528925"/>
            <a:ext cx="9501809" cy="135580"/>
            <a:chOff x="2474173" y="6528925"/>
            <a:chExt cx="9501809" cy="135580"/>
          </a:xfrm>
        </p:grpSpPr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xmlns="" id="{D44A405C-8240-4A5D-BE2C-2E94526854A1}"/>
                </a:ext>
              </a:extLst>
            </p:cNvPr>
            <p:cNvCxnSpPr>
              <a:cxnSpLocks/>
            </p:cNvCxnSpPr>
            <p:nvPr/>
          </p:nvCxnSpPr>
          <p:spPr>
            <a:xfrm>
              <a:off x="2474173" y="6528925"/>
              <a:ext cx="9501809" cy="0"/>
            </a:xfrm>
            <a:prstGeom prst="line">
              <a:avLst/>
            </a:prstGeom>
            <a:ln w="25400">
              <a:solidFill>
                <a:srgbClr val="193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xmlns="" id="{95BDD4AF-B5A1-4A68-995B-DE0C7C0FFC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74173" y="6661448"/>
              <a:ext cx="8494644" cy="3057"/>
            </a:xfrm>
            <a:prstGeom prst="line">
              <a:avLst/>
            </a:prstGeom>
            <a:ln w="25400">
              <a:solidFill>
                <a:srgbClr val="193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480460F-0DB0-4AB7-9968-65FDDF37C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1820"/>
            <a:ext cx="9147586" cy="1210201"/>
          </a:xfrm>
        </p:spPr>
        <p:txBody>
          <a:bodyPr>
            <a:normAutofit/>
          </a:bodyPr>
          <a:lstStyle/>
          <a:p>
            <a:r>
              <a:rPr lang="ru-RU" sz="3200" b="1" spc="-1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Times New Roman"/>
              </a:rPr>
              <a:t>Услуги, предоставляемые ПОО, в рамках клиентоцентричности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xmlns="" id="{57C81251-2CD5-450B-8ACF-0F1F1EA43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905" y="1815054"/>
            <a:ext cx="11839095" cy="5028956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v"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v"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 algn="l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v"/>
            </a:pPr>
            <a:endParaRPr lang="ru-RU" sz="2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 algn="l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v"/>
            </a:pPr>
            <a:endParaRPr lang="ru-RU" sz="2200" b="1" spc="-40" dirty="0">
              <a:solidFill>
                <a:srgbClr val="193F61"/>
              </a:solidFill>
              <a:latin typeface="Times New Roman"/>
              <a:cs typeface="Times New Roman"/>
            </a:endParaRPr>
          </a:p>
          <a:p>
            <a:pPr marL="355600" indent="-342900" algn="l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v"/>
            </a:pPr>
            <a:endParaRPr lang="ru-RU" sz="2200" b="1" spc="-40" dirty="0">
              <a:solidFill>
                <a:srgbClr val="193F61"/>
              </a:solidFill>
              <a:latin typeface="Times New Roman"/>
              <a:cs typeface="Times New Roman"/>
            </a:endParaRPr>
          </a:p>
        </p:txBody>
      </p:sp>
      <p:sp>
        <p:nvSpPr>
          <p:cNvPr id="17" name="Номер слайда 6">
            <a:extLst>
              <a:ext uri="{FF2B5EF4-FFF2-40B4-BE49-F238E27FC236}">
                <a16:creationId xmlns:a16="http://schemas.microsoft.com/office/drawing/2014/main" xmlns="" id="{E89CDF0E-E434-4E99-9D66-C20DA31C8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6813" y="6478885"/>
            <a:ext cx="3466723" cy="365125"/>
          </a:xfrm>
        </p:spPr>
        <p:txBody>
          <a:bodyPr/>
          <a:lstStyle/>
          <a:p>
            <a:fld id="{5A9F7F73-D4A3-43F4-855A-CBDA7F42063E}" type="slidenum">
              <a:rPr lang="ru-RU" b="1" smtClean="0"/>
              <a:pPr/>
              <a:t>8</a:t>
            </a:fld>
            <a:endParaRPr lang="ru-RU" b="1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57812C71-34CA-41B2-884C-B306D65C1EEF}"/>
              </a:ext>
            </a:extLst>
          </p:cNvPr>
          <p:cNvSpPr/>
          <p:nvPr/>
        </p:nvSpPr>
        <p:spPr>
          <a:xfrm>
            <a:off x="808383" y="1723924"/>
            <a:ext cx="3061252" cy="1161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Прием в ПОО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47830C96-0A8F-4286-A947-0997BA903084}"/>
              </a:ext>
            </a:extLst>
          </p:cNvPr>
          <p:cNvSpPr/>
          <p:nvPr/>
        </p:nvSpPr>
        <p:spPr>
          <a:xfrm>
            <a:off x="4739425" y="1723924"/>
            <a:ext cx="3184435" cy="1161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устными и письменными обращениями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6D3E41C2-6863-4BFE-9524-8D6DA10B2C46}"/>
              </a:ext>
            </a:extLst>
          </p:cNvPr>
          <p:cNvSpPr/>
          <p:nvPr/>
        </p:nvSpPr>
        <p:spPr>
          <a:xfrm>
            <a:off x="8791549" y="1712061"/>
            <a:ext cx="3061252" cy="11730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 </a:t>
            </a:r>
          </a:p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7B335B0-38FC-405B-9F54-BBF15FA90845}"/>
              </a:ext>
            </a:extLst>
          </p:cNvPr>
          <p:cNvSpPr/>
          <p:nvPr/>
        </p:nvSpPr>
        <p:spPr>
          <a:xfrm>
            <a:off x="927279" y="3306156"/>
            <a:ext cx="2846231" cy="291481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Информирование о правилах и сроках приема;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Прием документов;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Вступительные испытания (где предусмотрены);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Зачисление.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BCF867B-E22E-4931-BD2E-894E4B13C584}"/>
              </a:ext>
            </a:extLst>
          </p:cNvPr>
          <p:cNvSpPr/>
          <p:nvPr/>
        </p:nvSpPr>
        <p:spPr>
          <a:xfrm>
            <a:off x="4958366" y="3292905"/>
            <a:ext cx="2846231" cy="29209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Получение обращения;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Классификация обращения;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Определение сроков подготовки ответа;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Определение ответственного лица.</a:t>
            </a:r>
            <a:r>
              <a:rPr lang="ru-RU" dirty="0"/>
              <a:t>;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ED0B51D1-F02A-4E9D-AB3D-C17C2E2A2E06}"/>
              </a:ext>
            </a:extLst>
          </p:cNvPr>
          <p:cNvSpPr/>
          <p:nvPr/>
        </p:nvSpPr>
        <p:spPr>
          <a:xfrm>
            <a:off x="9010489" y="3292906"/>
            <a:ext cx="2735043" cy="292093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Государственная академическая стипендия;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Государственная социальная стипендия; Именные стипендии;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Материальная помощь;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Обеспечение общежитием;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Библиотека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39886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959806" y="181765"/>
            <a:ext cx="9224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93F61"/>
                </a:solidFill>
                <a:latin typeface="Times New Roman"/>
                <a:cs typeface="Times New Roman"/>
              </a:rPr>
              <a:t>ЧЕЛЯБИНСКИЙ ИНСТИТУТ </a:t>
            </a:r>
            <a:r>
              <a:rPr sz="1800" b="1" spc="-40" dirty="0">
                <a:solidFill>
                  <a:srgbClr val="193F61"/>
                </a:solidFill>
                <a:latin typeface="Times New Roman"/>
                <a:cs typeface="Times New Roman"/>
              </a:rPr>
              <a:t>РАЗВИТИЯ </a:t>
            </a:r>
            <a:r>
              <a:rPr sz="1800" b="1" spc="-10" dirty="0">
                <a:solidFill>
                  <a:srgbClr val="193F61"/>
                </a:solidFill>
                <a:latin typeface="Times New Roman"/>
                <a:cs typeface="Times New Roman"/>
              </a:rPr>
              <a:t>ПРОФЕССИОНАЛЬНОГО</a:t>
            </a:r>
            <a:r>
              <a:rPr sz="1800" b="1" spc="180" dirty="0">
                <a:solidFill>
                  <a:srgbClr val="193F61"/>
                </a:solidFill>
                <a:latin typeface="Times New Roman"/>
                <a:cs typeface="Times New Roman"/>
              </a:rPr>
              <a:t> </a:t>
            </a:r>
            <a:r>
              <a:rPr sz="1800" b="1" spc="-40" dirty="0">
                <a:solidFill>
                  <a:srgbClr val="193F61"/>
                </a:solidFill>
                <a:latin typeface="Times New Roman"/>
                <a:cs typeface="Times New Roman"/>
              </a:rPr>
              <a:t>ОБРАЗОВАНИЯ</a:t>
            </a:r>
            <a:endParaRPr sz="1800" dirty="0">
              <a:solidFill>
                <a:srgbClr val="193F61"/>
              </a:solidFill>
              <a:latin typeface="Times New Roman"/>
              <a:cs typeface="Times New Roman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1100164" y="663250"/>
            <a:ext cx="10515600" cy="29833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50574" y="784213"/>
            <a:ext cx="10548731" cy="13250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1363097" y="0"/>
            <a:ext cx="1" cy="1643270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274320" y="351418"/>
            <a:ext cx="0" cy="1110339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41" y="121094"/>
            <a:ext cx="825723" cy="540991"/>
          </a:xfrm>
          <a:prstGeom prst="rect">
            <a:avLst/>
          </a:prstGeom>
        </p:spPr>
      </p:pic>
      <p:grpSp>
        <p:nvGrpSpPr>
          <p:cNvPr id="2" name="Группа 11">
            <a:extLst>
              <a:ext uri="{FF2B5EF4-FFF2-40B4-BE49-F238E27FC236}">
                <a16:creationId xmlns:a16="http://schemas.microsoft.com/office/drawing/2014/main" xmlns="" id="{54C0BD11-7EAD-4103-836D-5B962149D01C}"/>
              </a:ext>
            </a:extLst>
          </p:cNvPr>
          <p:cNvGrpSpPr/>
          <p:nvPr/>
        </p:nvGrpSpPr>
        <p:grpSpPr>
          <a:xfrm>
            <a:off x="2474173" y="6528925"/>
            <a:ext cx="9501809" cy="135580"/>
            <a:chOff x="2474173" y="6528925"/>
            <a:chExt cx="9501809" cy="135580"/>
          </a:xfrm>
        </p:grpSpPr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xmlns="" id="{D44A405C-8240-4A5D-BE2C-2E94526854A1}"/>
                </a:ext>
              </a:extLst>
            </p:cNvPr>
            <p:cNvCxnSpPr>
              <a:cxnSpLocks/>
            </p:cNvCxnSpPr>
            <p:nvPr/>
          </p:nvCxnSpPr>
          <p:spPr>
            <a:xfrm>
              <a:off x="2474173" y="6528925"/>
              <a:ext cx="9501809" cy="0"/>
            </a:xfrm>
            <a:prstGeom prst="line">
              <a:avLst/>
            </a:prstGeom>
            <a:ln w="25400">
              <a:solidFill>
                <a:srgbClr val="193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xmlns="" id="{95BDD4AF-B5A1-4A68-995B-DE0C7C0FFC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74173" y="6661448"/>
              <a:ext cx="8494644" cy="3057"/>
            </a:xfrm>
            <a:prstGeom prst="line">
              <a:avLst/>
            </a:prstGeom>
            <a:ln w="25400">
              <a:solidFill>
                <a:srgbClr val="193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480460F-0DB0-4AB7-9968-65FDDF37C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479" y="839527"/>
            <a:ext cx="9469201" cy="969944"/>
          </a:xfrm>
        </p:spPr>
        <p:txBody>
          <a:bodyPr>
            <a:normAutofit/>
          </a:bodyPr>
          <a:lstStyle/>
          <a:p>
            <a:r>
              <a:rPr lang="ru-RU" sz="3200" b="1" spc="-4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/>
              </a:rPr>
              <a:t>Требования к выявлению и  изучению потребностей клиента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xmlns="" id="{57C81251-2CD5-450B-8ACF-0F1F1EA43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864" y="2157762"/>
            <a:ext cx="11726658" cy="4329099"/>
          </a:xfrm>
        </p:spPr>
        <p:txBody>
          <a:bodyPr>
            <a:normAutofit/>
          </a:bodyPr>
          <a:lstStyle/>
          <a:p>
            <a:pPr marL="355600" indent="-342900" algn="l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Основываться на объективных данных</a:t>
            </a:r>
          </a:p>
          <a:p>
            <a:pPr marL="355600" indent="-342900" algn="l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 особенности и навыки каждой группы клиентов</a:t>
            </a:r>
          </a:p>
          <a:p>
            <a:pPr marL="355600" indent="-342900" algn="l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Поощрять обратную связь со стороны клиентов</a:t>
            </a:r>
          </a:p>
          <a:p>
            <a:pPr marL="355600" indent="-342900" algn="l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Разъяснять клиентам результаты проведенных работ</a:t>
            </a: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Этапы выявления и изучения потребностей клиента</a:t>
            </a: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01 Сегментация клиентов                                                       03 Разработка карт клиентских путей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Сбор сведений о клиентском опыте                                  04 Принятие решений по итогам  </a:t>
            </a: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2200" b="1" spc="-40" dirty="0">
                <a:solidFill>
                  <a:srgbClr val="193F61"/>
                </a:solidFill>
                <a:latin typeface="Times New Roman"/>
                <a:cs typeface="Times New Roman"/>
              </a:rPr>
              <a:t>                                                                                                     </a:t>
            </a:r>
            <a:r>
              <a:rPr lang="ru-RU" sz="2000" b="1" spc="-40" dirty="0">
                <a:solidFill>
                  <a:srgbClr val="193F61"/>
                </a:solidFill>
                <a:latin typeface="Times New Roman"/>
                <a:cs typeface="Times New Roman"/>
              </a:rPr>
              <a:t>изучения потребностей клиента</a:t>
            </a:r>
          </a:p>
          <a:p>
            <a:pPr marL="469900" indent="-457200" algn="l">
              <a:lnSpc>
                <a:spcPct val="100000"/>
              </a:lnSpc>
              <a:spcBef>
                <a:spcPts val="100"/>
              </a:spcBef>
              <a:buAutoNum type="arabicParenR"/>
            </a:pPr>
            <a:endParaRPr lang="ru-RU" sz="2200" b="1" spc="-40" dirty="0">
              <a:solidFill>
                <a:srgbClr val="193F61"/>
              </a:solidFill>
              <a:latin typeface="Times New Roman"/>
              <a:cs typeface="Times New Roman"/>
            </a:endParaRP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endParaRPr lang="ru-RU" sz="2200" b="1" spc="-40" dirty="0">
              <a:solidFill>
                <a:srgbClr val="193F61"/>
              </a:solidFill>
              <a:latin typeface="Times New Roman"/>
              <a:cs typeface="Times New Roman"/>
            </a:endParaRP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endParaRPr lang="ru-RU" sz="2200" b="1" spc="-40" dirty="0">
              <a:solidFill>
                <a:srgbClr val="193F61"/>
              </a:solidFill>
              <a:latin typeface="Times New Roman"/>
              <a:cs typeface="Times New Roman"/>
            </a:endParaRPr>
          </a:p>
        </p:txBody>
      </p:sp>
      <p:sp>
        <p:nvSpPr>
          <p:cNvPr id="17" name="Номер слайда 6">
            <a:extLst>
              <a:ext uri="{FF2B5EF4-FFF2-40B4-BE49-F238E27FC236}">
                <a16:creationId xmlns:a16="http://schemas.microsoft.com/office/drawing/2014/main" xmlns="" id="{E89CDF0E-E434-4E99-9D66-C20DA31C8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6813" y="6478885"/>
            <a:ext cx="3466723" cy="365125"/>
          </a:xfrm>
        </p:spPr>
        <p:txBody>
          <a:bodyPr/>
          <a:lstStyle/>
          <a:p>
            <a:fld id="{5A9F7F73-D4A3-43F4-855A-CBDA7F42063E}" type="slidenum">
              <a:rPr lang="ru-RU" b="1" smtClean="0"/>
              <a:pPr/>
              <a:t>9</a:t>
            </a:fld>
            <a:endParaRPr lang="ru-RU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EB265CA-D6F1-42DD-811A-9A7C9FA4F069}"/>
              </a:ext>
            </a:extLst>
          </p:cNvPr>
          <p:cNvSpPr/>
          <p:nvPr/>
        </p:nvSpPr>
        <p:spPr>
          <a:xfrm>
            <a:off x="1563757" y="839527"/>
            <a:ext cx="9819860" cy="9699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E452651-BD27-46FA-BBC4-8697700F2B8E}"/>
              </a:ext>
            </a:extLst>
          </p:cNvPr>
          <p:cNvSpPr txBox="1"/>
          <p:nvPr/>
        </p:nvSpPr>
        <p:spPr>
          <a:xfrm>
            <a:off x="2994991" y="14443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BA27493-D396-4513-87E2-8EE861998631}"/>
              </a:ext>
            </a:extLst>
          </p:cNvPr>
          <p:cNvSpPr/>
          <p:nvPr/>
        </p:nvSpPr>
        <p:spPr>
          <a:xfrm>
            <a:off x="450560" y="4611757"/>
            <a:ext cx="4479235" cy="665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6123CD0-3F32-4C52-B9C5-24EDF94BDFEA}"/>
              </a:ext>
            </a:extLst>
          </p:cNvPr>
          <p:cNvSpPr/>
          <p:nvPr/>
        </p:nvSpPr>
        <p:spPr>
          <a:xfrm>
            <a:off x="450574" y="5591945"/>
            <a:ext cx="4479235" cy="6028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F4C0EA47-061A-49CC-8B05-CA82A72B73FC}"/>
              </a:ext>
            </a:extLst>
          </p:cNvPr>
          <p:cNvSpPr/>
          <p:nvPr/>
        </p:nvSpPr>
        <p:spPr>
          <a:xfrm>
            <a:off x="6940802" y="4611757"/>
            <a:ext cx="4674961" cy="665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38D7E918-185C-4B92-A9B5-7ABDAE757AF7}"/>
              </a:ext>
            </a:extLst>
          </p:cNvPr>
          <p:cNvSpPr/>
          <p:nvPr/>
        </p:nvSpPr>
        <p:spPr>
          <a:xfrm>
            <a:off x="6940801" y="5630310"/>
            <a:ext cx="4674961" cy="6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8821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5731</TotalTime>
  <Words>650</Words>
  <Application>Microsoft Office PowerPoint</Application>
  <PresentationFormat>Широкоэкранный</PresentationFormat>
  <Paragraphs>178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Тема Office</vt:lpstr>
      <vt:lpstr> Инструктивно- методический семинар для руководителей и администрации ПОО, подведомственных министерству образования и науки Челябинской области  </vt:lpstr>
      <vt:lpstr> </vt:lpstr>
      <vt:lpstr>Термины и определения</vt:lpstr>
      <vt:lpstr>Цель Стандарта «Государство для людей»</vt:lpstr>
      <vt:lpstr>                        Кто является клиентом по стандарту</vt:lpstr>
      <vt:lpstr>Руководящие принципы, поддерживающие ценности клиентоцентричного государства</vt:lpstr>
      <vt:lpstr>Роль в реализации клиентоцентричного подхода</vt:lpstr>
      <vt:lpstr>Услуги, предоставляемые ПОО, в рамках клиентоцентричности</vt:lpstr>
      <vt:lpstr>Требования к выявлению и  изучению потребностей клиента</vt:lpstr>
      <vt:lpstr> </vt:lpstr>
      <vt:lpstr> Карта клиентского пути- описание клиентского пути в виде алгоритмов и схем, в табличной, графической  или смешанной форме</vt:lpstr>
      <vt:lpstr> </vt:lpstr>
      <vt:lpstr>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Информационная система прогнозирования кадровых потребностей рынка труда региона</dc:title>
  <dc:creator>Ольга</dc:creator>
  <cp:lastModifiedBy>Карташова Ирина Ивановна</cp:lastModifiedBy>
  <cp:revision>515</cp:revision>
  <dcterms:created xsi:type="dcterms:W3CDTF">2019-10-29T13:15:21Z</dcterms:created>
  <dcterms:modified xsi:type="dcterms:W3CDTF">2024-12-10T06:50:51Z</dcterms:modified>
</cp:coreProperties>
</file>